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10.xml" ContentType="application/vnd.openxmlformats-officedocument.presentationml.slideLayout+xml"/>
  <Default Extension="vml" ContentType="application/vnd.openxmlformats-officedocument.vmlDrawing"/>
  <Override PartName="/ppt/tags/tag14.xml" ContentType="application/vnd.openxmlformats-officedocument.presentationml.tags+xml"/>
  <Override PartName="/ppt/tags/tag15.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sldIdLst>
    <p:sldId id="296" r:id="rId2"/>
    <p:sldId id="300" r:id="rId3"/>
    <p:sldId id="328" r:id="rId4"/>
    <p:sldId id="333" r:id="rId5"/>
    <p:sldId id="337" r:id="rId6"/>
    <p:sldId id="321" r:id="rId7"/>
    <p:sldId id="322" r:id="rId8"/>
    <p:sldId id="331" r:id="rId9"/>
    <p:sldId id="325" r:id="rId10"/>
    <p:sldId id="324" r:id="rId11"/>
    <p:sldId id="338" r:id="rId12"/>
    <p:sldId id="327" r:id="rId13"/>
    <p:sldId id="307" r:id="rId14"/>
    <p:sldId id="335" r:id="rId15"/>
    <p:sldId id="304" r:id="rId16"/>
    <p:sldId id="336" r:id="rId17"/>
    <p:sldId id="310" r:id="rId18"/>
    <p:sldId id="311" r:id="rId19"/>
    <p:sldId id="291" r:id="rId20"/>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BD8E57A-21E3-4D09-AF4A-A65DF18883C1}" type="datetimeFigureOut">
              <a:rPr lang="en-US" smtClean="0"/>
              <a:pPr/>
              <a:t>1/7/2011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1C43B7-169A-4621-88D8-89B0600D35F3}"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BD8E57A-21E3-4D09-AF4A-A65DF18883C1}" type="datetimeFigureOut">
              <a:rPr lang="en-US" smtClean="0"/>
              <a:pPr/>
              <a:t>1/7/2011</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4F1C43B7-169A-4621-88D8-89B0600D35F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3.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hyperlink" Target="mailto:lock@stat.harvard.edu" TargetMode="External"/><Relationship Id="rId2" Type="http://schemas.openxmlformats.org/officeDocument/2006/relationships/slideLayout" Target="../slideLayouts/slideLayout7.xml"/><Relationship Id="rId1" Type="http://schemas.openxmlformats.org/officeDocument/2006/relationships/tags" Target="../tags/tag20.xml"/><Relationship Id="rId4" Type="http://schemas.openxmlformats.org/officeDocument/2006/relationships/hyperlink" Target="http://www.people.fas.harvard.edu/~klock" TargetMode="Externa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0.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63476"/>
            <a:ext cx="7924800" cy="2308324"/>
          </a:xfrm>
          <a:prstGeom prst="rect">
            <a:avLst/>
          </a:prstGeom>
          <a:noFill/>
        </p:spPr>
        <p:txBody>
          <a:bodyPr wrap="square" rtlCol="0">
            <a:spAutoFit/>
          </a:bodyPr>
          <a:lstStyle/>
          <a:p>
            <a:pPr algn="ctr"/>
            <a:r>
              <a:rPr lang="en-US" sz="4800" b="1" dirty="0" smtClean="0">
                <a:solidFill>
                  <a:schemeClr val="accent4">
                    <a:lumMod val="75000"/>
                  </a:schemeClr>
                </a:solidFill>
                <a:latin typeface="Cambria" pitchFamily="18" charset="0"/>
              </a:rPr>
              <a:t>Early Inference: </a:t>
            </a:r>
          </a:p>
          <a:p>
            <a:pPr algn="ctr"/>
            <a:r>
              <a:rPr lang="en-US" sz="4800" b="1" dirty="0" smtClean="0">
                <a:solidFill>
                  <a:schemeClr val="accent4">
                    <a:lumMod val="75000"/>
                  </a:schemeClr>
                </a:solidFill>
                <a:latin typeface="Cambria" pitchFamily="18" charset="0"/>
              </a:rPr>
              <a:t>Using Randomization to Introduce Hypothesis Tests</a:t>
            </a:r>
            <a:endParaRPr lang="en-US" sz="4800" b="1" dirty="0">
              <a:solidFill>
                <a:schemeClr val="accent4">
                  <a:lumMod val="75000"/>
                </a:schemeClr>
              </a:solidFill>
              <a:latin typeface="Cambria" pitchFamily="18" charset="0"/>
            </a:endParaRPr>
          </a:p>
        </p:txBody>
      </p:sp>
      <p:sp>
        <p:nvSpPr>
          <p:cNvPr id="3" name="TextBox 2"/>
          <p:cNvSpPr txBox="1"/>
          <p:nvPr/>
        </p:nvSpPr>
        <p:spPr>
          <a:xfrm>
            <a:off x="609600" y="3523833"/>
            <a:ext cx="7924800" cy="2800767"/>
          </a:xfrm>
          <a:prstGeom prst="rect">
            <a:avLst/>
          </a:prstGeom>
          <a:noFill/>
        </p:spPr>
        <p:txBody>
          <a:bodyPr wrap="square" rtlCol="0">
            <a:spAutoFit/>
          </a:bodyPr>
          <a:lstStyle/>
          <a:p>
            <a:pPr algn="ctr"/>
            <a:r>
              <a:rPr lang="en-US" sz="3200" dirty="0" smtClean="0">
                <a:latin typeface="Cambria" pitchFamily="18" charset="0"/>
              </a:rPr>
              <a:t>Kari Lock, </a:t>
            </a:r>
            <a:r>
              <a:rPr lang="en-US" sz="3200" i="1" dirty="0" smtClean="0">
                <a:latin typeface="Cambria" pitchFamily="18" charset="0"/>
              </a:rPr>
              <a:t>Harvard University</a:t>
            </a:r>
          </a:p>
          <a:p>
            <a:pPr algn="ctr"/>
            <a:r>
              <a:rPr lang="en-US" sz="3200" dirty="0" smtClean="0">
                <a:latin typeface="Cambria" pitchFamily="18" charset="0"/>
              </a:rPr>
              <a:t>Eric Lock, </a:t>
            </a:r>
            <a:r>
              <a:rPr lang="en-US" sz="3200" i="1" dirty="0" smtClean="0">
                <a:latin typeface="Cambria" pitchFamily="18" charset="0"/>
              </a:rPr>
              <a:t>UNC Chapel Hill</a:t>
            </a:r>
          </a:p>
          <a:p>
            <a:pPr algn="ctr"/>
            <a:r>
              <a:rPr lang="en-US" sz="3200" dirty="0" smtClean="0">
                <a:latin typeface="Cambria" pitchFamily="18" charset="0"/>
              </a:rPr>
              <a:t>Dennis Lock, </a:t>
            </a:r>
            <a:r>
              <a:rPr lang="en-US" sz="3200" i="1" dirty="0" smtClean="0">
                <a:latin typeface="Cambria" pitchFamily="18" charset="0"/>
              </a:rPr>
              <a:t>Iowa State </a:t>
            </a:r>
          </a:p>
          <a:p>
            <a:pPr algn="ctr"/>
            <a:endParaRPr lang="en-US" sz="1600" i="1" dirty="0" smtClean="0">
              <a:latin typeface="Cambria" pitchFamily="18" charset="0"/>
            </a:endParaRPr>
          </a:p>
          <a:p>
            <a:pPr algn="ctr"/>
            <a:r>
              <a:rPr lang="en-US" sz="3200" dirty="0" smtClean="0">
                <a:latin typeface="Cambria" pitchFamily="18" charset="0"/>
              </a:rPr>
              <a:t>Joint Mathematics Meetings</a:t>
            </a:r>
          </a:p>
          <a:p>
            <a:pPr algn="ctr"/>
            <a:r>
              <a:rPr lang="en-US" sz="3200" dirty="0" smtClean="0">
                <a:latin typeface="Cambria" pitchFamily="18" charset="0"/>
              </a:rPr>
              <a:t>New Orleans, 1/9/11</a:t>
            </a:r>
            <a:endParaRPr lang="en-US" sz="3600" dirty="0" smtClean="0">
              <a:latin typeface="Cambria" pitchFamily="18"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828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4" name="Oval 53"/>
          <p:cNvSpPr/>
          <p:nvPr/>
        </p:nvSpPr>
        <p:spPr>
          <a:xfrm>
            <a:off x="2286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5" name="Oval 54"/>
          <p:cNvSpPr/>
          <p:nvPr/>
        </p:nvSpPr>
        <p:spPr>
          <a:xfrm>
            <a:off x="27432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1" name="Oval 60"/>
          <p:cNvSpPr/>
          <p:nvPr/>
        </p:nvSpPr>
        <p:spPr>
          <a:xfrm>
            <a:off x="32004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3" name="Oval 62"/>
          <p:cNvSpPr/>
          <p:nvPr/>
        </p:nvSpPr>
        <p:spPr>
          <a:xfrm>
            <a:off x="36576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4" name="Oval 63"/>
          <p:cNvSpPr/>
          <p:nvPr/>
        </p:nvSpPr>
        <p:spPr>
          <a:xfrm>
            <a:off x="4114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5" name="Oval 64"/>
          <p:cNvSpPr/>
          <p:nvPr/>
        </p:nvSpPr>
        <p:spPr>
          <a:xfrm>
            <a:off x="18288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7" name="Oval 66"/>
          <p:cNvSpPr/>
          <p:nvPr/>
        </p:nvSpPr>
        <p:spPr>
          <a:xfrm>
            <a:off x="2286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8" name="Oval 67"/>
          <p:cNvSpPr/>
          <p:nvPr/>
        </p:nvSpPr>
        <p:spPr>
          <a:xfrm>
            <a:off x="27432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9" name="Oval 68"/>
          <p:cNvSpPr/>
          <p:nvPr/>
        </p:nvSpPr>
        <p:spPr>
          <a:xfrm>
            <a:off x="32004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0" name="Oval 69"/>
          <p:cNvSpPr/>
          <p:nvPr/>
        </p:nvSpPr>
        <p:spPr>
          <a:xfrm>
            <a:off x="3657600" y="1143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1" name="Oval 70"/>
          <p:cNvSpPr/>
          <p:nvPr/>
        </p:nvSpPr>
        <p:spPr>
          <a:xfrm>
            <a:off x="4114800" y="1143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2" name="Oval 71"/>
          <p:cNvSpPr/>
          <p:nvPr/>
        </p:nvSpPr>
        <p:spPr>
          <a:xfrm>
            <a:off x="18288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3" name="Oval 72"/>
          <p:cNvSpPr/>
          <p:nvPr/>
        </p:nvSpPr>
        <p:spPr>
          <a:xfrm>
            <a:off x="22860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4" name="Oval 73"/>
          <p:cNvSpPr/>
          <p:nvPr/>
        </p:nvSpPr>
        <p:spPr>
          <a:xfrm>
            <a:off x="27432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5" name="Oval 74"/>
          <p:cNvSpPr/>
          <p:nvPr/>
        </p:nvSpPr>
        <p:spPr>
          <a:xfrm>
            <a:off x="32004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6" name="Oval 75"/>
          <p:cNvSpPr/>
          <p:nvPr/>
        </p:nvSpPr>
        <p:spPr>
          <a:xfrm>
            <a:off x="36576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7" name="Oval 76"/>
          <p:cNvSpPr/>
          <p:nvPr/>
        </p:nvSpPr>
        <p:spPr>
          <a:xfrm>
            <a:off x="4114800" y="1600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8" name="Oval 77"/>
          <p:cNvSpPr/>
          <p:nvPr/>
        </p:nvSpPr>
        <p:spPr>
          <a:xfrm>
            <a:off x="1828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79" name="Oval 78"/>
          <p:cNvSpPr/>
          <p:nvPr/>
        </p:nvSpPr>
        <p:spPr>
          <a:xfrm>
            <a:off x="2286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80" name="Oval 79"/>
          <p:cNvSpPr/>
          <p:nvPr/>
        </p:nvSpPr>
        <p:spPr>
          <a:xfrm>
            <a:off x="27432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81" name="Oval 80"/>
          <p:cNvSpPr/>
          <p:nvPr/>
        </p:nvSpPr>
        <p:spPr>
          <a:xfrm>
            <a:off x="32004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82" name="Oval 81"/>
          <p:cNvSpPr/>
          <p:nvPr/>
        </p:nvSpPr>
        <p:spPr>
          <a:xfrm>
            <a:off x="36576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83" name="Oval 82"/>
          <p:cNvSpPr/>
          <p:nvPr/>
        </p:nvSpPr>
        <p:spPr>
          <a:xfrm>
            <a:off x="4114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84" name="Oval 83"/>
          <p:cNvSpPr/>
          <p:nvPr/>
        </p:nvSpPr>
        <p:spPr>
          <a:xfrm>
            <a:off x="4572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5" name="Oval 84"/>
          <p:cNvSpPr/>
          <p:nvPr/>
        </p:nvSpPr>
        <p:spPr>
          <a:xfrm>
            <a:off x="50292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6" name="Oval 85"/>
          <p:cNvSpPr/>
          <p:nvPr/>
        </p:nvSpPr>
        <p:spPr>
          <a:xfrm>
            <a:off x="54864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7" name="Oval 86"/>
          <p:cNvSpPr/>
          <p:nvPr/>
        </p:nvSpPr>
        <p:spPr>
          <a:xfrm>
            <a:off x="59436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8" name="Oval 87"/>
          <p:cNvSpPr/>
          <p:nvPr/>
        </p:nvSpPr>
        <p:spPr>
          <a:xfrm>
            <a:off x="64008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9" name="Oval 88"/>
          <p:cNvSpPr/>
          <p:nvPr/>
        </p:nvSpPr>
        <p:spPr>
          <a:xfrm>
            <a:off x="6858000" y="685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0" name="Oval 89"/>
          <p:cNvSpPr/>
          <p:nvPr/>
        </p:nvSpPr>
        <p:spPr>
          <a:xfrm>
            <a:off x="4572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1" name="Oval 90"/>
          <p:cNvSpPr/>
          <p:nvPr/>
        </p:nvSpPr>
        <p:spPr>
          <a:xfrm>
            <a:off x="50292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2" name="Oval 91"/>
          <p:cNvSpPr/>
          <p:nvPr/>
        </p:nvSpPr>
        <p:spPr>
          <a:xfrm>
            <a:off x="54864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3" name="Oval 92"/>
          <p:cNvSpPr/>
          <p:nvPr/>
        </p:nvSpPr>
        <p:spPr>
          <a:xfrm>
            <a:off x="59436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4" name="Oval 93"/>
          <p:cNvSpPr/>
          <p:nvPr/>
        </p:nvSpPr>
        <p:spPr>
          <a:xfrm>
            <a:off x="64008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5" name="Oval 94"/>
          <p:cNvSpPr/>
          <p:nvPr/>
        </p:nvSpPr>
        <p:spPr>
          <a:xfrm>
            <a:off x="6858000" y="1143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6" name="Oval 95"/>
          <p:cNvSpPr/>
          <p:nvPr/>
        </p:nvSpPr>
        <p:spPr>
          <a:xfrm>
            <a:off x="45720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7" name="Oval 96"/>
          <p:cNvSpPr/>
          <p:nvPr/>
        </p:nvSpPr>
        <p:spPr>
          <a:xfrm>
            <a:off x="50292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8" name="Oval 97"/>
          <p:cNvSpPr/>
          <p:nvPr/>
        </p:nvSpPr>
        <p:spPr>
          <a:xfrm>
            <a:off x="54864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9" name="Oval 98"/>
          <p:cNvSpPr/>
          <p:nvPr/>
        </p:nvSpPr>
        <p:spPr>
          <a:xfrm>
            <a:off x="59436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0" name="Oval 99"/>
          <p:cNvSpPr/>
          <p:nvPr/>
        </p:nvSpPr>
        <p:spPr>
          <a:xfrm>
            <a:off x="64008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1" name="Oval 100"/>
          <p:cNvSpPr/>
          <p:nvPr/>
        </p:nvSpPr>
        <p:spPr>
          <a:xfrm>
            <a:off x="6858000" y="1600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2" name="Oval 101"/>
          <p:cNvSpPr/>
          <p:nvPr/>
        </p:nvSpPr>
        <p:spPr>
          <a:xfrm>
            <a:off x="4572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03" name="Oval 102"/>
          <p:cNvSpPr/>
          <p:nvPr/>
        </p:nvSpPr>
        <p:spPr>
          <a:xfrm>
            <a:off x="50292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04" name="Oval 103"/>
          <p:cNvSpPr/>
          <p:nvPr/>
        </p:nvSpPr>
        <p:spPr>
          <a:xfrm>
            <a:off x="54864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05" name="Oval 104"/>
          <p:cNvSpPr/>
          <p:nvPr/>
        </p:nvSpPr>
        <p:spPr>
          <a:xfrm>
            <a:off x="59436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06" name="Oval 105"/>
          <p:cNvSpPr/>
          <p:nvPr/>
        </p:nvSpPr>
        <p:spPr>
          <a:xfrm>
            <a:off x="64008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07" name="Oval 106"/>
          <p:cNvSpPr/>
          <p:nvPr/>
        </p:nvSpPr>
        <p:spPr>
          <a:xfrm>
            <a:off x="6858000" y="2057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cxnSp>
        <p:nvCxnSpPr>
          <p:cNvPr id="109" name="Straight Arrow Connector 108"/>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4572000" y="2667000"/>
            <a:ext cx="2209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1676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7" name="Oval 116"/>
          <p:cNvSpPr/>
          <p:nvPr/>
        </p:nvSpPr>
        <p:spPr>
          <a:xfrm>
            <a:off x="2133600" y="4191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18" name="Oval 117"/>
          <p:cNvSpPr/>
          <p:nvPr/>
        </p:nvSpPr>
        <p:spPr>
          <a:xfrm>
            <a:off x="2590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9" name="Oval 118"/>
          <p:cNvSpPr/>
          <p:nvPr/>
        </p:nvSpPr>
        <p:spPr>
          <a:xfrm>
            <a:off x="3048000" y="41910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20" name="Oval 119"/>
          <p:cNvSpPr/>
          <p:nvPr/>
        </p:nvSpPr>
        <p:spPr>
          <a:xfrm>
            <a:off x="762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1" name="Oval 120"/>
          <p:cNvSpPr/>
          <p:nvPr/>
        </p:nvSpPr>
        <p:spPr>
          <a:xfrm>
            <a:off x="12192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2" name="Oval 121"/>
          <p:cNvSpPr/>
          <p:nvPr/>
        </p:nvSpPr>
        <p:spPr>
          <a:xfrm>
            <a:off x="1676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3" name="Oval 122"/>
          <p:cNvSpPr/>
          <p:nvPr/>
        </p:nvSpPr>
        <p:spPr>
          <a:xfrm>
            <a:off x="21336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4" name="Oval 123"/>
          <p:cNvSpPr/>
          <p:nvPr/>
        </p:nvSpPr>
        <p:spPr>
          <a:xfrm>
            <a:off x="2590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5" name="Oval 124"/>
          <p:cNvSpPr/>
          <p:nvPr/>
        </p:nvSpPr>
        <p:spPr>
          <a:xfrm>
            <a:off x="3048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6" name="Oval 125"/>
          <p:cNvSpPr/>
          <p:nvPr/>
        </p:nvSpPr>
        <p:spPr>
          <a:xfrm>
            <a:off x="7620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7" name="Oval 126"/>
          <p:cNvSpPr/>
          <p:nvPr/>
        </p:nvSpPr>
        <p:spPr>
          <a:xfrm>
            <a:off x="1219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28" name="Oval 127"/>
          <p:cNvSpPr/>
          <p:nvPr/>
        </p:nvSpPr>
        <p:spPr>
          <a:xfrm>
            <a:off x="1676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9" name="Oval 128"/>
          <p:cNvSpPr/>
          <p:nvPr/>
        </p:nvSpPr>
        <p:spPr>
          <a:xfrm>
            <a:off x="21336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0" name="Oval 129"/>
          <p:cNvSpPr/>
          <p:nvPr/>
        </p:nvSpPr>
        <p:spPr>
          <a:xfrm>
            <a:off x="25908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1" name="Oval 130"/>
          <p:cNvSpPr/>
          <p:nvPr/>
        </p:nvSpPr>
        <p:spPr>
          <a:xfrm>
            <a:off x="30480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32" name="Oval 131"/>
          <p:cNvSpPr/>
          <p:nvPr/>
        </p:nvSpPr>
        <p:spPr>
          <a:xfrm>
            <a:off x="7620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3" name="Oval 132"/>
          <p:cNvSpPr/>
          <p:nvPr/>
        </p:nvSpPr>
        <p:spPr>
          <a:xfrm>
            <a:off x="12192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34" name="Oval 133"/>
          <p:cNvSpPr/>
          <p:nvPr/>
        </p:nvSpPr>
        <p:spPr>
          <a:xfrm>
            <a:off x="1676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35" name="Oval 134"/>
          <p:cNvSpPr/>
          <p:nvPr/>
        </p:nvSpPr>
        <p:spPr>
          <a:xfrm>
            <a:off x="2133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36" name="Oval 135"/>
          <p:cNvSpPr/>
          <p:nvPr/>
        </p:nvSpPr>
        <p:spPr>
          <a:xfrm>
            <a:off x="25908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7" name="Oval 136"/>
          <p:cNvSpPr/>
          <p:nvPr/>
        </p:nvSpPr>
        <p:spPr>
          <a:xfrm>
            <a:off x="30480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8" name="Oval 137"/>
          <p:cNvSpPr/>
          <p:nvPr/>
        </p:nvSpPr>
        <p:spPr>
          <a:xfrm>
            <a:off x="65532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39" name="Oval 138"/>
          <p:cNvSpPr/>
          <p:nvPr/>
        </p:nvSpPr>
        <p:spPr>
          <a:xfrm>
            <a:off x="70104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0" name="Oval 139"/>
          <p:cNvSpPr/>
          <p:nvPr/>
        </p:nvSpPr>
        <p:spPr>
          <a:xfrm>
            <a:off x="74676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1" name="Oval 140"/>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2" name="Oval 141"/>
          <p:cNvSpPr/>
          <p:nvPr/>
        </p:nvSpPr>
        <p:spPr>
          <a:xfrm>
            <a:off x="5638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3" name="Oval 142"/>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4" name="Oval 143"/>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5" name="Oval 144"/>
          <p:cNvSpPr/>
          <p:nvPr/>
        </p:nvSpPr>
        <p:spPr>
          <a:xfrm>
            <a:off x="701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6" name="Oval 145"/>
          <p:cNvSpPr/>
          <p:nvPr/>
        </p:nvSpPr>
        <p:spPr>
          <a:xfrm>
            <a:off x="74676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7" name="Oval 146"/>
          <p:cNvSpPr/>
          <p:nvPr/>
        </p:nvSpPr>
        <p:spPr>
          <a:xfrm>
            <a:off x="7924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8" name="Oval 147"/>
          <p:cNvSpPr/>
          <p:nvPr/>
        </p:nvSpPr>
        <p:spPr>
          <a:xfrm>
            <a:off x="563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49" name="Oval 148"/>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0" name="Oval 149"/>
          <p:cNvSpPr/>
          <p:nvPr/>
        </p:nvSpPr>
        <p:spPr>
          <a:xfrm>
            <a:off x="65532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1" name="Oval 150"/>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2" name="Oval 151"/>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3" name="Oval 152"/>
          <p:cNvSpPr/>
          <p:nvPr/>
        </p:nvSpPr>
        <p:spPr>
          <a:xfrm>
            <a:off x="7924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4" name="Oval 153"/>
          <p:cNvSpPr/>
          <p:nvPr/>
        </p:nvSpPr>
        <p:spPr>
          <a:xfrm>
            <a:off x="5638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5" name="Oval 154"/>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6" name="Oval 155"/>
          <p:cNvSpPr/>
          <p:nvPr/>
        </p:nvSpPr>
        <p:spPr>
          <a:xfrm>
            <a:off x="65532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7" name="Oval 156"/>
          <p:cNvSpPr/>
          <p:nvPr/>
        </p:nvSpPr>
        <p:spPr>
          <a:xfrm>
            <a:off x="70104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8" name="Oval 157"/>
          <p:cNvSpPr/>
          <p:nvPr/>
        </p:nvSpPr>
        <p:spPr>
          <a:xfrm>
            <a:off x="74676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9" name="Oval 158"/>
          <p:cNvSpPr/>
          <p:nvPr/>
        </p:nvSpPr>
        <p:spPr>
          <a:xfrm>
            <a:off x="7924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3" name="TextBox 162"/>
          <p:cNvSpPr txBox="1"/>
          <p:nvPr/>
        </p:nvSpPr>
        <p:spPr>
          <a:xfrm>
            <a:off x="3276600" y="3200400"/>
            <a:ext cx="2362200" cy="646331"/>
          </a:xfrm>
          <a:prstGeom prst="rect">
            <a:avLst/>
          </a:prstGeom>
          <a:noFill/>
        </p:spPr>
        <p:txBody>
          <a:bodyPr wrap="square" rtlCol="0">
            <a:spAutoFit/>
          </a:bodyPr>
          <a:lstStyle/>
          <a:p>
            <a:r>
              <a:rPr lang="en-US" dirty="0" smtClean="0"/>
              <a:t>Simulate another randomization</a:t>
            </a:r>
            <a:endParaRPr lang="en-US" dirty="0"/>
          </a:p>
        </p:txBody>
      </p:sp>
      <p:sp>
        <p:nvSpPr>
          <p:cNvPr id="108" name="TextBox 107"/>
          <p:cNvSpPr txBox="1"/>
          <p:nvPr/>
        </p:nvSpPr>
        <p:spPr>
          <a:xfrm>
            <a:off x="609600" y="3669268"/>
            <a:ext cx="1524000" cy="369332"/>
          </a:xfrm>
          <a:prstGeom prst="rect">
            <a:avLst/>
          </a:prstGeom>
          <a:noFill/>
        </p:spPr>
        <p:txBody>
          <a:bodyPr wrap="square" rtlCol="0">
            <a:spAutoFit/>
          </a:bodyPr>
          <a:lstStyle/>
          <a:p>
            <a:r>
              <a:rPr lang="en-US" i="1" dirty="0" smtClean="0">
                <a:solidFill>
                  <a:schemeClr val="accent1"/>
                </a:solidFill>
              </a:rPr>
              <a:t>New Drug</a:t>
            </a:r>
            <a:endParaRPr lang="en-US" i="1" dirty="0">
              <a:solidFill>
                <a:schemeClr val="accent1"/>
              </a:solidFill>
            </a:endParaRPr>
          </a:p>
        </p:txBody>
      </p:sp>
      <p:sp>
        <p:nvSpPr>
          <p:cNvPr id="110" name="TextBox 109"/>
          <p:cNvSpPr txBox="1"/>
          <p:nvPr/>
        </p:nvSpPr>
        <p:spPr>
          <a:xfrm>
            <a:off x="6934200" y="3745468"/>
            <a:ext cx="1524000" cy="369332"/>
          </a:xfrm>
          <a:prstGeom prst="rect">
            <a:avLst/>
          </a:prstGeom>
          <a:noFill/>
        </p:spPr>
        <p:txBody>
          <a:bodyPr wrap="square" rtlCol="0">
            <a:spAutoFit/>
          </a:bodyPr>
          <a:lstStyle/>
          <a:p>
            <a:pPr algn="r"/>
            <a:r>
              <a:rPr lang="en-US" i="1" dirty="0" smtClean="0">
                <a:solidFill>
                  <a:schemeClr val="accent1"/>
                </a:solidFill>
              </a:rPr>
              <a:t>Old Drug</a:t>
            </a:r>
            <a:endParaRPr lang="en-US" i="1" dirty="0">
              <a:solidFill>
                <a:schemeClr val="accent1"/>
              </a:solidFill>
            </a:endParaRPr>
          </a:p>
        </p:txBody>
      </p:sp>
      <p:sp>
        <p:nvSpPr>
          <p:cNvPr id="112" name="TextBox 111"/>
          <p:cNvSpPr txBox="1"/>
          <p:nvPr/>
        </p:nvSpPr>
        <p:spPr>
          <a:xfrm>
            <a:off x="762000" y="6096000"/>
            <a:ext cx="3429000" cy="369332"/>
          </a:xfrm>
          <a:prstGeom prst="rect">
            <a:avLst/>
          </a:prstGeom>
          <a:noFill/>
        </p:spPr>
        <p:txBody>
          <a:bodyPr wrap="square" rtlCol="0">
            <a:spAutoFit/>
          </a:bodyPr>
          <a:lstStyle/>
          <a:p>
            <a:r>
              <a:rPr lang="en-US" dirty="0" smtClean="0"/>
              <a:t>16 relapse, 8 no relapse</a:t>
            </a:r>
            <a:endParaRPr lang="en-US" dirty="0"/>
          </a:p>
        </p:txBody>
      </p:sp>
      <p:sp>
        <p:nvSpPr>
          <p:cNvPr id="113" name="TextBox 112"/>
          <p:cNvSpPr txBox="1"/>
          <p:nvPr/>
        </p:nvSpPr>
        <p:spPr>
          <a:xfrm>
            <a:off x="5486400" y="6096000"/>
            <a:ext cx="3429000" cy="369332"/>
          </a:xfrm>
          <a:prstGeom prst="rect">
            <a:avLst/>
          </a:prstGeom>
          <a:noFill/>
        </p:spPr>
        <p:txBody>
          <a:bodyPr wrap="square" rtlCol="0">
            <a:spAutoFit/>
          </a:bodyPr>
          <a:lstStyle/>
          <a:p>
            <a:r>
              <a:rPr lang="en-US" dirty="0" smtClean="0"/>
              <a:t>12 relapse, 12 no relapse</a:t>
            </a:r>
            <a:endParaRPr lang="en-US" dirty="0"/>
          </a:p>
        </p:txBody>
      </p:sp>
      <p:graphicFrame>
        <p:nvGraphicFramePr>
          <p:cNvPr id="88067" name="Object 3"/>
          <p:cNvGraphicFramePr>
            <a:graphicFrameLocks noChangeAspect="1"/>
          </p:cNvGraphicFramePr>
          <p:nvPr/>
        </p:nvGraphicFramePr>
        <p:xfrm>
          <a:off x="4038600" y="4267200"/>
          <a:ext cx="1303338" cy="1597025"/>
        </p:xfrm>
        <a:graphic>
          <a:graphicData uri="http://schemas.openxmlformats.org/presentationml/2006/ole">
            <p:oleObj spid="_x0000_s88067" name="Equation" r:id="rId4" imgW="672840" imgH="825480" progId="Equation.DSMT4">
              <p:embed/>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109"/>
                                        </p:tgtEl>
                                        <p:attrNameLst>
                                          <p:attrName>style.visibility</p:attrName>
                                        </p:attrNameLst>
                                      </p:cBhvr>
                                      <p:to>
                                        <p:strVal val="visible"/>
                                      </p:to>
                                    </p:set>
                                    <p:anim calcmode="lin" valueType="num">
                                      <p:cBhvr>
                                        <p:cTn id="7" dur="500" fill="hold"/>
                                        <p:tgtEl>
                                          <p:spTgt spid="109"/>
                                        </p:tgtEl>
                                        <p:attrNameLst>
                                          <p:attrName>ppt_w</p:attrName>
                                        </p:attrNameLst>
                                      </p:cBhvr>
                                      <p:tavLst>
                                        <p:tav tm="0">
                                          <p:val>
                                            <p:fltVal val="0"/>
                                          </p:val>
                                        </p:tav>
                                        <p:tav tm="100000">
                                          <p:val>
                                            <p:strVal val="#ppt_w"/>
                                          </p:val>
                                        </p:tav>
                                      </p:tavLst>
                                    </p:anim>
                                    <p:anim calcmode="lin" valueType="num">
                                      <p:cBhvr>
                                        <p:cTn id="8" dur="500" fill="hold"/>
                                        <p:tgtEl>
                                          <p:spTgt spid="109"/>
                                        </p:tgtEl>
                                        <p:attrNameLst>
                                          <p:attrName>ppt_h</p:attrName>
                                        </p:attrNameLst>
                                      </p:cBhvr>
                                      <p:tavLst>
                                        <p:tav tm="0">
                                          <p:val>
                                            <p:fltVal val="0"/>
                                          </p:val>
                                        </p:tav>
                                        <p:tav tm="100000">
                                          <p:val>
                                            <p:strVal val="#ppt_h"/>
                                          </p:val>
                                        </p:tav>
                                      </p:tavLst>
                                    </p:anim>
                                    <p:animEffect transition="in" filter="fade">
                                      <p:cBhvr>
                                        <p:cTn id="9" dur="500"/>
                                        <p:tgtEl>
                                          <p:spTgt spid="109"/>
                                        </p:tgtEl>
                                      </p:cBhvr>
                                    </p:animEffect>
                                  </p:childTnLst>
                                </p:cTn>
                              </p:par>
                              <p:par>
                                <p:cTn id="10" presetID="53" presetClass="entr" presetSubtype="0" fill="hold" nodeType="withEffect">
                                  <p:stCondLst>
                                    <p:cond delay="0"/>
                                  </p:stCondLst>
                                  <p:childTnLst>
                                    <p:set>
                                      <p:cBhvr>
                                        <p:cTn id="11" dur="1" fill="hold">
                                          <p:stCondLst>
                                            <p:cond delay="0"/>
                                          </p:stCondLst>
                                        </p:cTn>
                                        <p:tgtEl>
                                          <p:spTgt spid="111"/>
                                        </p:tgtEl>
                                        <p:attrNameLst>
                                          <p:attrName>style.visibility</p:attrName>
                                        </p:attrNameLst>
                                      </p:cBhvr>
                                      <p:to>
                                        <p:strVal val="visible"/>
                                      </p:to>
                                    </p:set>
                                    <p:anim calcmode="lin" valueType="num">
                                      <p:cBhvr>
                                        <p:cTn id="12" dur="500" fill="hold"/>
                                        <p:tgtEl>
                                          <p:spTgt spid="111"/>
                                        </p:tgtEl>
                                        <p:attrNameLst>
                                          <p:attrName>ppt_w</p:attrName>
                                        </p:attrNameLst>
                                      </p:cBhvr>
                                      <p:tavLst>
                                        <p:tav tm="0">
                                          <p:val>
                                            <p:fltVal val="0"/>
                                          </p:val>
                                        </p:tav>
                                        <p:tav tm="100000">
                                          <p:val>
                                            <p:strVal val="#ppt_w"/>
                                          </p:val>
                                        </p:tav>
                                      </p:tavLst>
                                    </p:anim>
                                    <p:anim calcmode="lin" valueType="num">
                                      <p:cBhvr>
                                        <p:cTn id="13" dur="500" fill="hold"/>
                                        <p:tgtEl>
                                          <p:spTgt spid="111"/>
                                        </p:tgtEl>
                                        <p:attrNameLst>
                                          <p:attrName>ppt_h</p:attrName>
                                        </p:attrNameLst>
                                      </p:cBhvr>
                                      <p:tavLst>
                                        <p:tav tm="0">
                                          <p:val>
                                            <p:fltVal val="0"/>
                                          </p:val>
                                        </p:tav>
                                        <p:tav tm="100000">
                                          <p:val>
                                            <p:strVal val="#ppt_h"/>
                                          </p:val>
                                        </p:tav>
                                      </p:tavLst>
                                    </p:anim>
                                    <p:animEffect transition="in" filter="fade">
                                      <p:cBhvr>
                                        <p:cTn id="14" dur="500"/>
                                        <p:tgtEl>
                                          <p:spTgt spid="111"/>
                                        </p:tgtEl>
                                      </p:cBhvr>
                                    </p:animEffect>
                                  </p:childTnLst>
                                </p:cTn>
                              </p:par>
                              <p:par>
                                <p:cTn id="15" presetID="53" presetClass="entr" presetSubtype="0" fill="hold" grpId="1" nodeType="withEffect">
                                  <p:stCondLst>
                                    <p:cond delay="0"/>
                                  </p:stCondLst>
                                  <p:childTnLst>
                                    <p:set>
                                      <p:cBhvr>
                                        <p:cTn id="16" dur="1" fill="hold">
                                          <p:stCondLst>
                                            <p:cond delay="0"/>
                                          </p:stCondLst>
                                        </p:cTn>
                                        <p:tgtEl>
                                          <p:spTgt spid="163"/>
                                        </p:tgtEl>
                                        <p:attrNameLst>
                                          <p:attrName>style.visibility</p:attrName>
                                        </p:attrNameLst>
                                      </p:cBhvr>
                                      <p:to>
                                        <p:strVal val="visible"/>
                                      </p:to>
                                    </p:set>
                                    <p:anim calcmode="lin" valueType="num">
                                      <p:cBhvr>
                                        <p:cTn id="17" dur="500" fill="hold"/>
                                        <p:tgtEl>
                                          <p:spTgt spid="163"/>
                                        </p:tgtEl>
                                        <p:attrNameLst>
                                          <p:attrName>ppt_w</p:attrName>
                                        </p:attrNameLst>
                                      </p:cBhvr>
                                      <p:tavLst>
                                        <p:tav tm="0">
                                          <p:val>
                                            <p:fltVal val="0"/>
                                          </p:val>
                                        </p:tav>
                                        <p:tav tm="100000">
                                          <p:val>
                                            <p:strVal val="#ppt_w"/>
                                          </p:val>
                                        </p:tav>
                                      </p:tavLst>
                                    </p:anim>
                                    <p:anim calcmode="lin" valueType="num">
                                      <p:cBhvr>
                                        <p:cTn id="18" dur="500" fill="hold"/>
                                        <p:tgtEl>
                                          <p:spTgt spid="163"/>
                                        </p:tgtEl>
                                        <p:attrNameLst>
                                          <p:attrName>ppt_h</p:attrName>
                                        </p:attrNameLst>
                                      </p:cBhvr>
                                      <p:tavLst>
                                        <p:tav tm="0">
                                          <p:val>
                                            <p:fltVal val="0"/>
                                          </p:val>
                                        </p:tav>
                                        <p:tav tm="100000">
                                          <p:val>
                                            <p:strVal val="#ppt_h"/>
                                          </p:val>
                                        </p:tav>
                                      </p:tavLst>
                                    </p:anim>
                                    <p:animEffect transition="in" filter="fade">
                                      <p:cBhvr>
                                        <p:cTn id="19" dur="500"/>
                                        <p:tgtEl>
                                          <p:spTgt spid="163"/>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108"/>
                                        </p:tgtEl>
                                        <p:attrNameLst>
                                          <p:attrName>style.visibility</p:attrName>
                                        </p:attrNameLst>
                                      </p:cBhvr>
                                      <p:to>
                                        <p:strVal val="visible"/>
                                      </p:to>
                                    </p:set>
                                    <p:anim calcmode="lin" valueType="num">
                                      <p:cBhvr>
                                        <p:cTn id="22" dur="500" fill="hold"/>
                                        <p:tgtEl>
                                          <p:spTgt spid="108"/>
                                        </p:tgtEl>
                                        <p:attrNameLst>
                                          <p:attrName>ppt_w</p:attrName>
                                        </p:attrNameLst>
                                      </p:cBhvr>
                                      <p:tavLst>
                                        <p:tav tm="0">
                                          <p:val>
                                            <p:fltVal val="0"/>
                                          </p:val>
                                        </p:tav>
                                        <p:tav tm="100000">
                                          <p:val>
                                            <p:strVal val="#ppt_w"/>
                                          </p:val>
                                        </p:tav>
                                      </p:tavLst>
                                    </p:anim>
                                    <p:anim calcmode="lin" valueType="num">
                                      <p:cBhvr>
                                        <p:cTn id="23" dur="500" fill="hold"/>
                                        <p:tgtEl>
                                          <p:spTgt spid="108"/>
                                        </p:tgtEl>
                                        <p:attrNameLst>
                                          <p:attrName>ppt_h</p:attrName>
                                        </p:attrNameLst>
                                      </p:cBhvr>
                                      <p:tavLst>
                                        <p:tav tm="0">
                                          <p:val>
                                            <p:fltVal val="0"/>
                                          </p:val>
                                        </p:tav>
                                        <p:tav tm="100000">
                                          <p:val>
                                            <p:strVal val="#ppt_h"/>
                                          </p:val>
                                        </p:tav>
                                      </p:tavLst>
                                    </p:anim>
                                    <p:animEffect transition="in" filter="fade">
                                      <p:cBhvr>
                                        <p:cTn id="24" dur="500"/>
                                        <p:tgtEl>
                                          <p:spTgt spid="108"/>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110"/>
                                        </p:tgtEl>
                                        <p:attrNameLst>
                                          <p:attrName>style.visibility</p:attrName>
                                        </p:attrNameLst>
                                      </p:cBhvr>
                                      <p:to>
                                        <p:strVal val="visible"/>
                                      </p:to>
                                    </p:set>
                                    <p:anim calcmode="lin" valueType="num">
                                      <p:cBhvr>
                                        <p:cTn id="27" dur="500" fill="hold"/>
                                        <p:tgtEl>
                                          <p:spTgt spid="110"/>
                                        </p:tgtEl>
                                        <p:attrNameLst>
                                          <p:attrName>ppt_w</p:attrName>
                                        </p:attrNameLst>
                                      </p:cBhvr>
                                      <p:tavLst>
                                        <p:tav tm="0">
                                          <p:val>
                                            <p:fltVal val="0"/>
                                          </p:val>
                                        </p:tav>
                                        <p:tav tm="100000">
                                          <p:val>
                                            <p:strVal val="#ppt_w"/>
                                          </p:val>
                                        </p:tav>
                                      </p:tavLst>
                                    </p:anim>
                                    <p:anim calcmode="lin" valueType="num">
                                      <p:cBhvr>
                                        <p:cTn id="28" dur="500" fill="hold"/>
                                        <p:tgtEl>
                                          <p:spTgt spid="110"/>
                                        </p:tgtEl>
                                        <p:attrNameLst>
                                          <p:attrName>ppt_h</p:attrName>
                                        </p:attrNameLst>
                                      </p:cBhvr>
                                      <p:tavLst>
                                        <p:tav tm="0">
                                          <p:val>
                                            <p:fltVal val="0"/>
                                          </p:val>
                                        </p:tav>
                                        <p:tav tm="100000">
                                          <p:val>
                                            <p:strVal val="#ppt_h"/>
                                          </p:val>
                                        </p:tav>
                                      </p:tavLst>
                                    </p:anim>
                                    <p:animEffect transition="in" filter="fade">
                                      <p:cBhvr>
                                        <p:cTn id="29" dur="500"/>
                                        <p:tgtEl>
                                          <p:spTgt spid="110"/>
                                        </p:tgtEl>
                                      </p:cBhvr>
                                    </p:animEffect>
                                  </p:childTnLst>
                                </p:cTn>
                              </p:par>
                            </p:childTnLst>
                          </p:cTn>
                        </p:par>
                        <p:par>
                          <p:cTn id="30" fill="hold">
                            <p:stCondLst>
                              <p:cond delay="500"/>
                            </p:stCondLst>
                            <p:childTnLst>
                              <p:par>
                                <p:cTn id="31" presetID="0" presetClass="path" presetSubtype="0" accel="50000" decel="50000" fill="hold" grpId="1" nodeType="afterEffect">
                                  <p:stCondLst>
                                    <p:cond delay="0"/>
                                  </p:stCondLst>
                                  <p:childTnLst>
                                    <p:animMotion origin="layout" path="M 0 0 L -0.61667 0.31083 " pathEditMode="relative" ptsTypes="AA">
                                      <p:cBhvr>
                                        <p:cTn id="32" dur="2000" fill="hold"/>
                                        <p:tgtEl>
                                          <p:spTgt spid="106"/>
                                        </p:tgtEl>
                                        <p:attrNameLst>
                                          <p:attrName>ppt_x</p:attrName>
                                          <p:attrName>ppt_y</p:attrName>
                                        </p:attrNameLst>
                                      </p:cBhvr>
                                    </p:animMotion>
                                  </p:childTnLst>
                                </p:cTn>
                              </p:par>
                            </p:childTnLst>
                          </p:cTn>
                        </p:par>
                        <p:par>
                          <p:cTn id="33" fill="hold">
                            <p:stCondLst>
                              <p:cond delay="2500"/>
                            </p:stCondLst>
                            <p:childTnLst>
                              <p:par>
                                <p:cTn id="34" presetID="0" presetClass="path" presetSubtype="0" accel="50000" decel="50000" fill="hold" grpId="1" nodeType="afterEffect">
                                  <p:stCondLst>
                                    <p:cond delay="0"/>
                                  </p:stCondLst>
                                  <p:childTnLst>
                                    <p:animMotion origin="layout" path="M 0 0 L -0.13333 0.38853 " pathEditMode="relative" ptsTypes="AA">
                                      <p:cBhvr>
                                        <p:cTn id="35" dur="2000" fill="hold"/>
                                        <p:tgtEl>
                                          <p:spTgt spid="101"/>
                                        </p:tgtEl>
                                        <p:attrNameLst>
                                          <p:attrName>ppt_x</p:attrName>
                                          <p:attrName>ppt_y</p:attrName>
                                        </p:attrNameLst>
                                      </p:cBhvr>
                                    </p:animMotion>
                                  </p:childTnLst>
                                </p:cTn>
                              </p:par>
                            </p:childTnLst>
                          </p:cTn>
                        </p:par>
                        <p:par>
                          <p:cTn id="36" fill="hold">
                            <p:stCondLst>
                              <p:cond delay="4500"/>
                            </p:stCondLst>
                            <p:childTnLst>
                              <p:par>
                                <p:cTn id="37" presetID="0" presetClass="path" presetSubtype="0" accel="50000" decel="50000" fill="hold" grpId="1" nodeType="afterEffect">
                                  <p:stCondLst>
                                    <p:cond delay="0"/>
                                  </p:stCondLst>
                                  <p:childTnLst>
                                    <p:animMotion origin="layout" path="M 5.55112E-17 9.25069E-9 L -0.26667 0.51064 " pathEditMode="relative" rAng="0" ptsTypes="AA">
                                      <p:cBhvr>
                                        <p:cTn id="38" dur="2000" fill="hold"/>
                                        <p:tgtEl>
                                          <p:spTgt spid="63"/>
                                        </p:tgtEl>
                                        <p:attrNameLst>
                                          <p:attrName>ppt_x</p:attrName>
                                          <p:attrName>ppt_y</p:attrName>
                                        </p:attrNameLst>
                                      </p:cBhvr>
                                      <p:rCtr x="-133" y="255"/>
                                    </p:animMotion>
                                  </p:childTnLst>
                                </p:cTn>
                              </p:par>
                            </p:childTnLst>
                          </p:cTn>
                        </p:par>
                        <p:par>
                          <p:cTn id="39" fill="hold">
                            <p:stCondLst>
                              <p:cond delay="6500"/>
                            </p:stCondLst>
                            <p:childTnLst>
                              <p:par>
                                <p:cTn id="40" presetID="0" presetClass="path" presetSubtype="0" accel="50000" decel="50000" fill="hold" grpId="1" nodeType="afterEffect">
                                  <p:stCondLst>
                                    <p:cond delay="0"/>
                                  </p:stCondLst>
                                  <p:childTnLst>
                                    <p:animMotion origin="layout" path="M 0 0 L 0.41667 0.32193 " pathEditMode="relative" ptsTypes="AA">
                                      <p:cBhvr>
                                        <p:cTn id="41" dur="2000" fill="hold"/>
                                        <p:tgtEl>
                                          <p:spTgt spid="79"/>
                                        </p:tgtEl>
                                        <p:attrNameLst>
                                          <p:attrName>ppt_x</p:attrName>
                                          <p:attrName>ppt_y</p:attrName>
                                        </p:attrNameLst>
                                      </p:cBhvr>
                                    </p:animMotion>
                                  </p:childTnLst>
                                </p:cTn>
                              </p:par>
                            </p:childTnLst>
                          </p:cTn>
                        </p:par>
                        <p:par>
                          <p:cTn id="42" fill="hold">
                            <p:stCondLst>
                              <p:cond delay="8500"/>
                            </p:stCondLst>
                            <p:childTnLst>
                              <p:par>
                                <p:cTn id="43" presetID="9" presetClass="entr" presetSubtype="0" fill="hold" grpId="0" nodeType="afterEffect">
                                  <p:stCondLst>
                                    <p:cond delay="0"/>
                                  </p:stCondLst>
                                  <p:childTnLst>
                                    <p:set>
                                      <p:cBhvr>
                                        <p:cTn id="44" dur="1" fill="hold">
                                          <p:stCondLst>
                                            <p:cond delay="0"/>
                                          </p:stCondLst>
                                        </p:cTn>
                                        <p:tgtEl>
                                          <p:spTgt spid="116"/>
                                        </p:tgtEl>
                                        <p:attrNameLst>
                                          <p:attrName>style.visibility</p:attrName>
                                        </p:attrNameLst>
                                      </p:cBhvr>
                                      <p:to>
                                        <p:strVal val="visible"/>
                                      </p:to>
                                    </p:set>
                                    <p:animEffect transition="in" filter="dissolve">
                                      <p:cBhvr>
                                        <p:cTn id="45" dur="2000"/>
                                        <p:tgtEl>
                                          <p:spTgt spid="116"/>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17"/>
                                        </p:tgtEl>
                                        <p:attrNameLst>
                                          <p:attrName>style.visibility</p:attrName>
                                        </p:attrNameLst>
                                      </p:cBhvr>
                                      <p:to>
                                        <p:strVal val="visible"/>
                                      </p:to>
                                    </p:set>
                                    <p:animEffect transition="in" filter="dissolve">
                                      <p:cBhvr>
                                        <p:cTn id="48" dur="2000"/>
                                        <p:tgtEl>
                                          <p:spTgt spid="117"/>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18"/>
                                        </p:tgtEl>
                                        <p:attrNameLst>
                                          <p:attrName>style.visibility</p:attrName>
                                        </p:attrNameLst>
                                      </p:cBhvr>
                                      <p:to>
                                        <p:strVal val="visible"/>
                                      </p:to>
                                    </p:set>
                                    <p:animEffect transition="in" filter="dissolve">
                                      <p:cBhvr>
                                        <p:cTn id="51" dur="2000"/>
                                        <p:tgtEl>
                                          <p:spTgt spid="118"/>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19"/>
                                        </p:tgtEl>
                                        <p:attrNameLst>
                                          <p:attrName>style.visibility</p:attrName>
                                        </p:attrNameLst>
                                      </p:cBhvr>
                                      <p:to>
                                        <p:strVal val="visible"/>
                                      </p:to>
                                    </p:set>
                                    <p:animEffect transition="in" filter="dissolve">
                                      <p:cBhvr>
                                        <p:cTn id="54" dur="2000"/>
                                        <p:tgtEl>
                                          <p:spTgt spid="119"/>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dissolve">
                                      <p:cBhvr>
                                        <p:cTn id="57" dur="2000"/>
                                        <p:tgtEl>
                                          <p:spTgt spid="120"/>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21"/>
                                        </p:tgtEl>
                                        <p:attrNameLst>
                                          <p:attrName>style.visibility</p:attrName>
                                        </p:attrNameLst>
                                      </p:cBhvr>
                                      <p:to>
                                        <p:strVal val="visible"/>
                                      </p:to>
                                    </p:set>
                                    <p:animEffect transition="in" filter="dissolve">
                                      <p:cBhvr>
                                        <p:cTn id="60" dur="2000"/>
                                        <p:tgtEl>
                                          <p:spTgt spid="121"/>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22"/>
                                        </p:tgtEl>
                                        <p:attrNameLst>
                                          <p:attrName>style.visibility</p:attrName>
                                        </p:attrNameLst>
                                      </p:cBhvr>
                                      <p:to>
                                        <p:strVal val="visible"/>
                                      </p:to>
                                    </p:set>
                                    <p:animEffect transition="in" filter="dissolve">
                                      <p:cBhvr>
                                        <p:cTn id="63" dur="2000"/>
                                        <p:tgtEl>
                                          <p:spTgt spid="122"/>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123"/>
                                        </p:tgtEl>
                                        <p:attrNameLst>
                                          <p:attrName>style.visibility</p:attrName>
                                        </p:attrNameLst>
                                      </p:cBhvr>
                                      <p:to>
                                        <p:strVal val="visible"/>
                                      </p:to>
                                    </p:set>
                                    <p:animEffect transition="in" filter="dissolve">
                                      <p:cBhvr>
                                        <p:cTn id="66" dur="2000"/>
                                        <p:tgtEl>
                                          <p:spTgt spid="123"/>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124"/>
                                        </p:tgtEl>
                                        <p:attrNameLst>
                                          <p:attrName>style.visibility</p:attrName>
                                        </p:attrNameLst>
                                      </p:cBhvr>
                                      <p:to>
                                        <p:strVal val="visible"/>
                                      </p:to>
                                    </p:set>
                                    <p:animEffect transition="in" filter="dissolve">
                                      <p:cBhvr>
                                        <p:cTn id="69" dur="2000"/>
                                        <p:tgtEl>
                                          <p:spTgt spid="124"/>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125"/>
                                        </p:tgtEl>
                                        <p:attrNameLst>
                                          <p:attrName>style.visibility</p:attrName>
                                        </p:attrNameLst>
                                      </p:cBhvr>
                                      <p:to>
                                        <p:strVal val="visible"/>
                                      </p:to>
                                    </p:set>
                                    <p:animEffect transition="in" filter="dissolve">
                                      <p:cBhvr>
                                        <p:cTn id="72" dur="2000"/>
                                        <p:tgtEl>
                                          <p:spTgt spid="125"/>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126"/>
                                        </p:tgtEl>
                                        <p:attrNameLst>
                                          <p:attrName>style.visibility</p:attrName>
                                        </p:attrNameLst>
                                      </p:cBhvr>
                                      <p:to>
                                        <p:strVal val="visible"/>
                                      </p:to>
                                    </p:set>
                                    <p:animEffect transition="in" filter="dissolve">
                                      <p:cBhvr>
                                        <p:cTn id="75" dur="2000"/>
                                        <p:tgtEl>
                                          <p:spTgt spid="126"/>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127"/>
                                        </p:tgtEl>
                                        <p:attrNameLst>
                                          <p:attrName>style.visibility</p:attrName>
                                        </p:attrNameLst>
                                      </p:cBhvr>
                                      <p:to>
                                        <p:strVal val="visible"/>
                                      </p:to>
                                    </p:set>
                                    <p:animEffect transition="in" filter="dissolve">
                                      <p:cBhvr>
                                        <p:cTn id="78" dur="2000"/>
                                        <p:tgtEl>
                                          <p:spTgt spid="127"/>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128"/>
                                        </p:tgtEl>
                                        <p:attrNameLst>
                                          <p:attrName>style.visibility</p:attrName>
                                        </p:attrNameLst>
                                      </p:cBhvr>
                                      <p:to>
                                        <p:strVal val="visible"/>
                                      </p:to>
                                    </p:set>
                                    <p:animEffect transition="in" filter="dissolve">
                                      <p:cBhvr>
                                        <p:cTn id="81" dur="2000"/>
                                        <p:tgtEl>
                                          <p:spTgt spid="128"/>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129"/>
                                        </p:tgtEl>
                                        <p:attrNameLst>
                                          <p:attrName>style.visibility</p:attrName>
                                        </p:attrNameLst>
                                      </p:cBhvr>
                                      <p:to>
                                        <p:strVal val="visible"/>
                                      </p:to>
                                    </p:set>
                                    <p:animEffect transition="in" filter="dissolve">
                                      <p:cBhvr>
                                        <p:cTn id="84" dur="2000"/>
                                        <p:tgtEl>
                                          <p:spTgt spid="129"/>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30"/>
                                        </p:tgtEl>
                                        <p:attrNameLst>
                                          <p:attrName>style.visibility</p:attrName>
                                        </p:attrNameLst>
                                      </p:cBhvr>
                                      <p:to>
                                        <p:strVal val="visible"/>
                                      </p:to>
                                    </p:set>
                                    <p:animEffect transition="in" filter="dissolve">
                                      <p:cBhvr>
                                        <p:cTn id="87" dur="2000"/>
                                        <p:tgtEl>
                                          <p:spTgt spid="130"/>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31"/>
                                        </p:tgtEl>
                                        <p:attrNameLst>
                                          <p:attrName>style.visibility</p:attrName>
                                        </p:attrNameLst>
                                      </p:cBhvr>
                                      <p:to>
                                        <p:strVal val="visible"/>
                                      </p:to>
                                    </p:set>
                                    <p:animEffect transition="in" filter="dissolve">
                                      <p:cBhvr>
                                        <p:cTn id="90" dur="2000"/>
                                        <p:tgtEl>
                                          <p:spTgt spid="131"/>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132"/>
                                        </p:tgtEl>
                                        <p:attrNameLst>
                                          <p:attrName>style.visibility</p:attrName>
                                        </p:attrNameLst>
                                      </p:cBhvr>
                                      <p:to>
                                        <p:strVal val="visible"/>
                                      </p:to>
                                    </p:set>
                                    <p:animEffect transition="in" filter="dissolve">
                                      <p:cBhvr>
                                        <p:cTn id="93" dur="2000"/>
                                        <p:tgtEl>
                                          <p:spTgt spid="132"/>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133"/>
                                        </p:tgtEl>
                                        <p:attrNameLst>
                                          <p:attrName>style.visibility</p:attrName>
                                        </p:attrNameLst>
                                      </p:cBhvr>
                                      <p:to>
                                        <p:strVal val="visible"/>
                                      </p:to>
                                    </p:set>
                                    <p:animEffect transition="in" filter="dissolve">
                                      <p:cBhvr>
                                        <p:cTn id="96" dur="2000"/>
                                        <p:tgtEl>
                                          <p:spTgt spid="133"/>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134"/>
                                        </p:tgtEl>
                                        <p:attrNameLst>
                                          <p:attrName>style.visibility</p:attrName>
                                        </p:attrNameLst>
                                      </p:cBhvr>
                                      <p:to>
                                        <p:strVal val="visible"/>
                                      </p:to>
                                    </p:set>
                                    <p:animEffect transition="in" filter="dissolve">
                                      <p:cBhvr>
                                        <p:cTn id="99" dur="2000"/>
                                        <p:tgtEl>
                                          <p:spTgt spid="134"/>
                                        </p:tgtEl>
                                      </p:cBhvr>
                                    </p:animEffect>
                                  </p:childTnLst>
                                </p:cTn>
                              </p:par>
                              <p:par>
                                <p:cTn id="100" presetID="9" presetClass="entr" presetSubtype="0" fill="hold" grpId="0" nodeType="withEffect">
                                  <p:stCondLst>
                                    <p:cond delay="0"/>
                                  </p:stCondLst>
                                  <p:childTnLst>
                                    <p:set>
                                      <p:cBhvr>
                                        <p:cTn id="101" dur="1" fill="hold">
                                          <p:stCondLst>
                                            <p:cond delay="0"/>
                                          </p:stCondLst>
                                        </p:cTn>
                                        <p:tgtEl>
                                          <p:spTgt spid="135"/>
                                        </p:tgtEl>
                                        <p:attrNameLst>
                                          <p:attrName>style.visibility</p:attrName>
                                        </p:attrNameLst>
                                      </p:cBhvr>
                                      <p:to>
                                        <p:strVal val="visible"/>
                                      </p:to>
                                    </p:set>
                                    <p:animEffect transition="in" filter="dissolve">
                                      <p:cBhvr>
                                        <p:cTn id="102" dur="2000"/>
                                        <p:tgtEl>
                                          <p:spTgt spid="135"/>
                                        </p:tgtEl>
                                      </p:cBhvr>
                                    </p:animEffect>
                                  </p:childTnLst>
                                </p:cTn>
                              </p:par>
                              <p:par>
                                <p:cTn id="103" presetID="9" presetClass="entr" presetSubtype="0" fill="hold" grpId="0" nodeType="withEffect">
                                  <p:stCondLst>
                                    <p:cond delay="0"/>
                                  </p:stCondLst>
                                  <p:childTnLst>
                                    <p:set>
                                      <p:cBhvr>
                                        <p:cTn id="104" dur="1" fill="hold">
                                          <p:stCondLst>
                                            <p:cond delay="0"/>
                                          </p:stCondLst>
                                        </p:cTn>
                                        <p:tgtEl>
                                          <p:spTgt spid="136"/>
                                        </p:tgtEl>
                                        <p:attrNameLst>
                                          <p:attrName>style.visibility</p:attrName>
                                        </p:attrNameLst>
                                      </p:cBhvr>
                                      <p:to>
                                        <p:strVal val="visible"/>
                                      </p:to>
                                    </p:set>
                                    <p:animEffect transition="in" filter="dissolve">
                                      <p:cBhvr>
                                        <p:cTn id="105" dur="2000"/>
                                        <p:tgtEl>
                                          <p:spTgt spid="136"/>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137"/>
                                        </p:tgtEl>
                                        <p:attrNameLst>
                                          <p:attrName>style.visibility</p:attrName>
                                        </p:attrNameLst>
                                      </p:cBhvr>
                                      <p:to>
                                        <p:strVal val="visible"/>
                                      </p:to>
                                    </p:set>
                                    <p:animEffect transition="in" filter="dissolve">
                                      <p:cBhvr>
                                        <p:cTn id="108" dur="2000"/>
                                        <p:tgtEl>
                                          <p:spTgt spid="137"/>
                                        </p:tgtEl>
                                      </p:cBhvr>
                                    </p:animEffect>
                                  </p:childTnLst>
                                </p:cTn>
                              </p:par>
                              <p:par>
                                <p:cTn id="109" presetID="9" presetClass="exit" presetSubtype="0" fill="hold" grpId="0" nodeType="withEffect">
                                  <p:stCondLst>
                                    <p:cond delay="0"/>
                                  </p:stCondLst>
                                  <p:childTnLst>
                                    <p:animEffect transition="out" filter="dissolve">
                                      <p:cBhvr>
                                        <p:cTn id="110" dur="2000"/>
                                        <p:tgtEl>
                                          <p:spTgt spid="4"/>
                                        </p:tgtEl>
                                      </p:cBhvr>
                                    </p:animEffect>
                                    <p:set>
                                      <p:cBhvr>
                                        <p:cTn id="111" dur="1" fill="hold">
                                          <p:stCondLst>
                                            <p:cond delay="1999"/>
                                          </p:stCondLst>
                                        </p:cTn>
                                        <p:tgtEl>
                                          <p:spTgt spid="4"/>
                                        </p:tgtEl>
                                        <p:attrNameLst>
                                          <p:attrName>style.visibility</p:attrName>
                                        </p:attrNameLst>
                                      </p:cBhvr>
                                      <p:to>
                                        <p:strVal val="hidden"/>
                                      </p:to>
                                    </p:set>
                                  </p:childTnLst>
                                </p:cTn>
                              </p:par>
                              <p:par>
                                <p:cTn id="112" presetID="9" presetClass="exit" presetSubtype="0" fill="hold" grpId="0" nodeType="withEffect">
                                  <p:stCondLst>
                                    <p:cond delay="0"/>
                                  </p:stCondLst>
                                  <p:childTnLst>
                                    <p:animEffect transition="out" filter="dissolve">
                                      <p:cBhvr>
                                        <p:cTn id="113" dur="2000"/>
                                        <p:tgtEl>
                                          <p:spTgt spid="55"/>
                                        </p:tgtEl>
                                      </p:cBhvr>
                                    </p:animEffect>
                                    <p:set>
                                      <p:cBhvr>
                                        <p:cTn id="114" dur="1" fill="hold">
                                          <p:stCondLst>
                                            <p:cond delay="1999"/>
                                          </p:stCondLst>
                                        </p:cTn>
                                        <p:tgtEl>
                                          <p:spTgt spid="55"/>
                                        </p:tgtEl>
                                        <p:attrNameLst>
                                          <p:attrName>style.visibility</p:attrName>
                                        </p:attrNameLst>
                                      </p:cBhvr>
                                      <p:to>
                                        <p:strVal val="hidden"/>
                                      </p:to>
                                    </p:set>
                                  </p:childTnLst>
                                </p:cTn>
                              </p:par>
                              <p:par>
                                <p:cTn id="115" presetID="9" presetClass="exit" presetSubtype="0" fill="hold" grpId="0" nodeType="withEffect">
                                  <p:stCondLst>
                                    <p:cond delay="0"/>
                                  </p:stCondLst>
                                  <p:childTnLst>
                                    <p:animEffect transition="out" filter="dissolve">
                                      <p:cBhvr>
                                        <p:cTn id="116" dur="2000"/>
                                        <p:tgtEl>
                                          <p:spTgt spid="61"/>
                                        </p:tgtEl>
                                      </p:cBhvr>
                                    </p:animEffect>
                                    <p:set>
                                      <p:cBhvr>
                                        <p:cTn id="117" dur="1" fill="hold">
                                          <p:stCondLst>
                                            <p:cond delay="1999"/>
                                          </p:stCondLst>
                                        </p:cTn>
                                        <p:tgtEl>
                                          <p:spTgt spid="61"/>
                                        </p:tgtEl>
                                        <p:attrNameLst>
                                          <p:attrName>style.visibility</p:attrName>
                                        </p:attrNameLst>
                                      </p:cBhvr>
                                      <p:to>
                                        <p:strVal val="hidden"/>
                                      </p:to>
                                    </p:set>
                                  </p:childTnLst>
                                </p:cTn>
                              </p:par>
                              <p:par>
                                <p:cTn id="118" presetID="9" presetClass="exit" presetSubtype="0" fill="hold" grpId="0" nodeType="withEffect">
                                  <p:stCondLst>
                                    <p:cond delay="0"/>
                                  </p:stCondLst>
                                  <p:childTnLst>
                                    <p:animEffect transition="out" filter="dissolve">
                                      <p:cBhvr>
                                        <p:cTn id="119" dur="2000"/>
                                        <p:tgtEl>
                                          <p:spTgt spid="64"/>
                                        </p:tgtEl>
                                      </p:cBhvr>
                                    </p:animEffect>
                                    <p:set>
                                      <p:cBhvr>
                                        <p:cTn id="120" dur="1" fill="hold">
                                          <p:stCondLst>
                                            <p:cond delay="1999"/>
                                          </p:stCondLst>
                                        </p:cTn>
                                        <p:tgtEl>
                                          <p:spTgt spid="64"/>
                                        </p:tgtEl>
                                        <p:attrNameLst>
                                          <p:attrName>style.visibility</p:attrName>
                                        </p:attrNameLst>
                                      </p:cBhvr>
                                      <p:to>
                                        <p:strVal val="hidden"/>
                                      </p:to>
                                    </p:set>
                                  </p:childTnLst>
                                </p:cTn>
                              </p:par>
                              <p:par>
                                <p:cTn id="121" presetID="9" presetClass="exit" presetSubtype="0" fill="hold" grpId="0" nodeType="withEffect">
                                  <p:stCondLst>
                                    <p:cond delay="0"/>
                                  </p:stCondLst>
                                  <p:childTnLst>
                                    <p:animEffect transition="out" filter="dissolve">
                                      <p:cBhvr>
                                        <p:cTn id="122" dur="2000"/>
                                        <p:tgtEl>
                                          <p:spTgt spid="65"/>
                                        </p:tgtEl>
                                      </p:cBhvr>
                                    </p:animEffect>
                                    <p:set>
                                      <p:cBhvr>
                                        <p:cTn id="123" dur="1" fill="hold">
                                          <p:stCondLst>
                                            <p:cond delay="1999"/>
                                          </p:stCondLst>
                                        </p:cTn>
                                        <p:tgtEl>
                                          <p:spTgt spid="65"/>
                                        </p:tgtEl>
                                        <p:attrNameLst>
                                          <p:attrName>style.visibility</p:attrName>
                                        </p:attrNameLst>
                                      </p:cBhvr>
                                      <p:to>
                                        <p:strVal val="hidden"/>
                                      </p:to>
                                    </p:set>
                                  </p:childTnLst>
                                </p:cTn>
                              </p:par>
                              <p:par>
                                <p:cTn id="124" presetID="9" presetClass="exit" presetSubtype="0" fill="hold" grpId="0" nodeType="withEffect">
                                  <p:stCondLst>
                                    <p:cond delay="0"/>
                                  </p:stCondLst>
                                  <p:childTnLst>
                                    <p:animEffect transition="out" filter="dissolve">
                                      <p:cBhvr>
                                        <p:cTn id="125" dur="2000"/>
                                        <p:tgtEl>
                                          <p:spTgt spid="67"/>
                                        </p:tgtEl>
                                      </p:cBhvr>
                                    </p:animEffect>
                                    <p:set>
                                      <p:cBhvr>
                                        <p:cTn id="126" dur="1" fill="hold">
                                          <p:stCondLst>
                                            <p:cond delay="1999"/>
                                          </p:stCondLst>
                                        </p:cTn>
                                        <p:tgtEl>
                                          <p:spTgt spid="67"/>
                                        </p:tgtEl>
                                        <p:attrNameLst>
                                          <p:attrName>style.visibility</p:attrName>
                                        </p:attrNameLst>
                                      </p:cBhvr>
                                      <p:to>
                                        <p:strVal val="hidden"/>
                                      </p:to>
                                    </p:set>
                                  </p:childTnLst>
                                </p:cTn>
                              </p:par>
                              <p:par>
                                <p:cTn id="127" presetID="9" presetClass="exit" presetSubtype="0" fill="hold" grpId="0" nodeType="withEffect">
                                  <p:stCondLst>
                                    <p:cond delay="0"/>
                                  </p:stCondLst>
                                  <p:childTnLst>
                                    <p:animEffect transition="out" filter="dissolve">
                                      <p:cBhvr>
                                        <p:cTn id="128" dur="2000"/>
                                        <p:tgtEl>
                                          <p:spTgt spid="68"/>
                                        </p:tgtEl>
                                      </p:cBhvr>
                                    </p:animEffect>
                                    <p:set>
                                      <p:cBhvr>
                                        <p:cTn id="129" dur="1" fill="hold">
                                          <p:stCondLst>
                                            <p:cond delay="1999"/>
                                          </p:stCondLst>
                                        </p:cTn>
                                        <p:tgtEl>
                                          <p:spTgt spid="68"/>
                                        </p:tgtEl>
                                        <p:attrNameLst>
                                          <p:attrName>style.visibility</p:attrName>
                                        </p:attrNameLst>
                                      </p:cBhvr>
                                      <p:to>
                                        <p:strVal val="hidden"/>
                                      </p:to>
                                    </p:set>
                                  </p:childTnLst>
                                </p:cTn>
                              </p:par>
                              <p:par>
                                <p:cTn id="130" presetID="9" presetClass="exit" presetSubtype="0" fill="hold" grpId="0" nodeType="withEffect">
                                  <p:stCondLst>
                                    <p:cond delay="0"/>
                                  </p:stCondLst>
                                  <p:childTnLst>
                                    <p:animEffect transition="out" filter="dissolve">
                                      <p:cBhvr>
                                        <p:cTn id="131" dur="2000"/>
                                        <p:tgtEl>
                                          <p:spTgt spid="69"/>
                                        </p:tgtEl>
                                      </p:cBhvr>
                                    </p:animEffect>
                                    <p:set>
                                      <p:cBhvr>
                                        <p:cTn id="132" dur="1" fill="hold">
                                          <p:stCondLst>
                                            <p:cond delay="1999"/>
                                          </p:stCondLst>
                                        </p:cTn>
                                        <p:tgtEl>
                                          <p:spTgt spid="69"/>
                                        </p:tgtEl>
                                        <p:attrNameLst>
                                          <p:attrName>style.visibility</p:attrName>
                                        </p:attrNameLst>
                                      </p:cBhvr>
                                      <p:to>
                                        <p:strVal val="hidden"/>
                                      </p:to>
                                    </p:set>
                                  </p:childTnLst>
                                </p:cTn>
                              </p:par>
                              <p:par>
                                <p:cTn id="133" presetID="9" presetClass="exit" presetSubtype="0" fill="hold" grpId="0" nodeType="withEffect">
                                  <p:stCondLst>
                                    <p:cond delay="0"/>
                                  </p:stCondLst>
                                  <p:childTnLst>
                                    <p:animEffect transition="out" filter="dissolve">
                                      <p:cBhvr>
                                        <p:cTn id="134" dur="2000"/>
                                        <p:tgtEl>
                                          <p:spTgt spid="70"/>
                                        </p:tgtEl>
                                      </p:cBhvr>
                                    </p:animEffect>
                                    <p:set>
                                      <p:cBhvr>
                                        <p:cTn id="135" dur="1" fill="hold">
                                          <p:stCondLst>
                                            <p:cond delay="1999"/>
                                          </p:stCondLst>
                                        </p:cTn>
                                        <p:tgtEl>
                                          <p:spTgt spid="70"/>
                                        </p:tgtEl>
                                        <p:attrNameLst>
                                          <p:attrName>style.visibility</p:attrName>
                                        </p:attrNameLst>
                                      </p:cBhvr>
                                      <p:to>
                                        <p:strVal val="hidden"/>
                                      </p:to>
                                    </p:set>
                                  </p:childTnLst>
                                </p:cTn>
                              </p:par>
                              <p:par>
                                <p:cTn id="136" presetID="9" presetClass="exit" presetSubtype="0" fill="hold" grpId="0" nodeType="withEffect">
                                  <p:stCondLst>
                                    <p:cond delay="0"/>
                                  </p:stCondLst>
                                  <p:childTnLst>
                                    <p:animEffect transition="out" filter="dissolve">
                                      <p:cBhvr>
                                        <p:cTn id="137" dur="2000"/>
                                        <p:tgtEl>
                                          <p:spTgt spid="71"/>
                                        </p:tgtEl>
                                      </p:cBhvr>
                                    </p:animEffect>
                                    <p:set>
                                      <p:cBhvr>
                                        <p:cTn id="138" dur="1" fill="hold">
                                          <p:stCondLst>
                                            <p:cond delay="1999"/>
                                          </p:stCondLst>
                                        </p:cTn>
                                        <p:tgtEl>
                                          <p:spTgt spid="71"/>
                                        </p:tgtEl>
                                        <p:attrNameLst>
                                          <p:attrName>style.visibility</p:attrName>
                                        </p:attrNameLst>
                                      </p:cBhvr>
                                      <p:to>
                                        <p:strVal val="hidden"/>
                                      </p:to>
                                    </p:set>
                                  </p:childTnLst>
                                </p:cTn>
                              </p:par>
                              <p:par>
                                <p:cTn id="139" presetID="9" presetClass="exit" presetSubtype="0" fill="hold" grpId="0" nodeType="withEffect">
                                  <p:stCondLst>
                                    <p:cond delay="0"/>
                                  </p:stCondLst>
                                  <p:childTnLst>
                                    <p:animEffect transition="out" filter="dissolve">
                                      <p:cBhvr>
                                        <p:cTn id="140" dur="2000"/>
                                        <p:tgtEl>
                                          <p:spTgt spid="72"/>
                                        </p:tgtEl>
                                      </p:cBhvr>
                                    </p:animEffect>
                                    <p:set>
                                      <p:cBhvr>
                                        <p:cTn id="141" dur="1" fill="hold">
                                          <p:stCondLst>
                                            <p:cond delay="1999"/>
                                          </p:stCondLst>
                                        </p:cTn>
                                        <p:tgtEl>
                                          <p:spTgt spid="72"/>
                                        </p:tgtEl>
                                        <p:attrNameLst>
                                          <p:attrName>style.visibility</p:attrName>
                                        </p:attrNameLst>
                                      </p:cBhvr>
                                      <p:to>
                                        <p:strVal val="hidden"/>
                                      </p:to>
                                    </p:set>
                                  </p:childTnLst>
                                </p:cTn>
                              </p:par>
                              <p:par>
                                <p:cTn id="142" presetID="9" presetClass="exit" presetSubtype="0" fill="hold" grpId="0" nodeType="withEffect">
                                  <p:stCondLst>
                                    <p:cond delay="0"/>
                                  </p:stCondLst>
                                  <p:childTnLst>
                                    <p:animEffect transition="out" filter="dissolve">
                                      <p:cBhvr>
                                        <p:cTn id="143" dur="2000"/>
                                        <p:tgtEl>
                                          <p:spTgt spid="73"/>
                                        </p:tgtEl>
                                      </p:cBhvr>
                                    </p:animEffect>
                                    <p:set>
                                      <p:cBhvr>
                                        <p:cTn id="144" dur="1" fill="hold">
                                          <p:stCondLst>
                                            <p:cond delay="1999"/>
                                          </p:stCondLst>
                                        </p:cTn>
                                        <p:tgtEl>
                                          <p:spTgt spid="73"/>
                                        </p:tgtEl>
                                        <p:attrNameLst>
                                          <p:attrName>style.visibility</p:attrName>
                                        </p:attrNameLst>
                                      </p:cBhvr>
                                      <p:to>
                                        <p:strVal val="hidden"/>
                                      </p:to>
                                    </p:set>
                                  </p:childTnLst>
                                </p:cTn>
                              </p:par>
                              <p:par>
                                <p:cTn id="145" presetID="9" presetClass="exit" presetSubtype="0" fill="hold" grpId="0" nodeType="withEffect">
                                  <p:stCondLst>
                                    <p:cond delay="0"/>
                                  </p:stCondLst>
                                  <p:childTnLst>
                                    <p:animEffect transition="out" filter="dissolve">
                                      <p:cBhvr>
                                        <p:cTn id="146" dur="2000"/>
                                        <p:tgtEl>
                                          <p:spTgt spid="74"/>
                                        </p:tgtEl>
                                      </p:cBhvr>
                                    </p:animEffect>
                                    <p:set>
                                      <p:cBhvr>
                                        <p:cTn id="147" dur="1" fill="hold">
                                          <p:stCondLst>
                                            <p:cond delay="1999"/>
                                          </p:stCondLst>
                                        </p:cTn>
                                        <p:tgtEl>
                                          <p:spTgt spid="74"/>
                                        </p:tgtEl>
                                        <p:attrNameLst>
                                          <p:attrName>style.visibility</p:attrName>
                                        </p:attrNameLst>
                                      </p:cBhvr>
                                      <p:to>
                                        <p:strVal val="hidden"/>
                                      </p:to>
                                    </p:set>
                                  </p:childTnLst>
                                </p:cTn>
                              </p:par>
                              <p:par>
                                <p:cTn id="148" presetID="9" presetClass="exit" presetSubtype="0" fill="hold" grpId="0" nodeType="withEffect">
                                  <p:stCondLst>
                                    <p:cond delay="0"/>
                                  </p:stCondLst>
                                  <p:childTnLst>
                                    <p:animEffect transition="out" filter="dissolve">
                                      <p:cBhvr>
                                        <p:cTn id="149" dur="2000"/>
                                        <p:tgtEl>
                                          <p:spTgt spid="75"/>
                                        </p:tgtEl>
                                      </p:cBhvr>
                                    </p:animEffect>
                                    <p:set>
                                      <p:cBhvr>
                                        <p:cTn id="150" dur="1" fill="hold">
                                          <p:stCondLst>
                                            <p:cond delay="1999"/>
                                          </p:stCondLst>
                                        </p:cTn>
                                        <p:tgtEl>
                                          <p:spTgt spid="75"/>
                                        </p:tgtEl>
                                        <p:attrNameLst>
                                          <p:attrName>style.visibility</p:attrName>
                                        </p:attrNameLst>
                                      </p:cBhvr>
                                      <p:to>
                                        <p:strVal val="hidden"/>
                                      </p:to>
                                    </p:set>
                                  </p:childTnLst>
                                </p:cTn>
                              </p:par>
                              <p:par>
                                <p:cTn id="151" presetID="9" presetClass="exit" presetSubtype="0" fill="hold" grpId="0" nodeType="withEffect">
                                  <p:stCondLst>
                                    <p:cond delay="0"/>
                                  </p:stCondLst>
                                  <p:childTnLst>
                                    <p:animEffect transition="out" filter="dissolve">
                                      <p:cBhvr>
                                        <p:cTn id="152" dur="2000"/>
                                        <p:tgtEl>
                                          <p:spTgt spid="76"/>
                                        </p:tgtEl>
                                      </p:cBhvr>
                                    </p:animEffect>
                                    <p:set>
                                      <p:cBhvr>
                                        <p:cTn id="153" dur="1" fill="hold">
                                          <p:stCondLst>
                                            <p:cond delay="1999"/>
                                          </p:stCondLst>
                                        </p:cTn>
                                        <p:tgtEl>
                                          <p:spTgt spid="76"/>
                                        </p:tgtEl>
                                        <p:attrNameLst>
                                          <p:attrName>style.visibility</p:attrName>
                                        </p:attrNameLst>
                                      </p:cBhvr>
                                      <p:to>
                                        <p:strVal val="hidden"/>
                                      </p:to>
                                    </p:set>
                                  </p:childTnLst>
                                </p:cTn>
                              </p:par>
                              <p:par>
                                <p:cTn id="154" presetID="9" presetClass="exit" presetSubtype="0" fill="hold" grpId="0" nodeType="withEffect">
                                  <p:stCondLst>
                                    <p:cond delay="0"/>
                                  </p:stCondLst>
                                  <p:childTnLst>
                                    <p:animEffect transition="out" filter="dissolve">
                                      <p:cBhvr>
                                        <p:cTn id="155" dur="2000"/>
                                        <p:tgtEl>
                                          <p:spTgt spid="78"/>
                                        </p:tgtEl>
                                      </p:cBhvr>
                                    </p:animEffect>
                                    <p:set>
                                      <p:cBhvr>
                                        <p:cTn id="156" dur="1" fill="hold">
                                          <p:stCondLst>
                                            <p:cond delay="1999"/>
                                          </p:stCondLst>
                                        </p:cTn>
                                        <p:tgtEl>
                                          <p:spTgt spid="78"/>
                                        </p:tgtEl>
                                        <p:attrNameLst>
                                          <p:attrName>style.visibility</p:attrName>
                                        </p:attrNameLst>
                                      </p:cBhvr>
                                      <p:to>
                                        <p:strVal val="hidden"/>
                                      </p:to>
                                    </p:set>
                                  </p:childTnLst>
                                </p:cTn>
                              </p:par>
                              <p:par>
                                <p:cTn id="157" presetID="9" presetClass="exit" presetSubtype="0" fill="hold" grpId="0" nodeType="withEffect">
                                  <p:stCondLst>
                                    <p:cond delay="0"/>
                                  </p:stCondLst>
                                  <p:childTnLst>
                                    <p:animEffect transition="out" filter="dissolve">
                                      <p:cBhvr>
                                        <p:cTn id="158" dur="2000"/>
                                        <p:tgtEl>
                                          <p:spTgt spid="80"/>
                                        </p:tgtEl>
                                      </p:cBhvr>
                                    </p:animEffect>
                                    <p:set>
                                      <p:cBhvr>
                                        <p:cTn id="159" dur="1" fill="hold">
                                          <p:stCondLst>
                                            <p:cond delay="1999"/>
                                          </p:stCondLst>
                                        </p:cTn>
                                        <p:tgtEl>
                                          <p:spTgt spid="80"/>
                                        </p:tgtEl>
                                        <p:attrNameLst>
                                          <p:attrName>style.visibility</p:attrName>
                                        </p:attrNameLst>
                                      </p:cBhvr>
                                      <p:to>
                                        <p:strVal val="hidden"/>
                                      </p:to>
                                    </p:set>
                                  </p:childTnLst>
                                </p:cTn>
                              </p:par>
                              <p:par>
                                <p:cTn id="160" presetID="9" presetClass="exit" presetSubtype="0" fill="hold" grpId="0" nodeType="withEffect">
                                  <p:stCondLst>
                                    <p:cond delay="0"/>
                                  </p:stCondLst>
                                  <p:childTnLst>
                                    <p:animEffect transition="out" filter="dissolve">
                                      <p:cBhvr>
                                        <p:cTn id="161" dur="2000"/>
                                        <p:tgtEl>
                                          <p:spTgt spid="81"/>
                                        </p:tgtEl>
                                      </p:cBhvr>
                                    </p:animEffect>
                                    <p:set>
                                      <p:cBhvr>
                                        <p:cTn id="162" dur="1" fill="hold">
                                          <p:stCondLst>
                                            <p:cond delay="1999"/>
                                          </p:stCondLst>
                                        </p:cTn>
                                        <p:tgtEl>
                                          <p:spTgt spid="81"/>
                                        </p:tgtEl>
                                        <p:attrNameLst>
                                          <p:attrName>style.visibility</p:attrName>
                                        </p:attrNameLst>
                                      </p:cBhvr>
                                      <p:to>
                                        <p:strVal val="hidden"/>
                                      </p:to>
                                    </p:set>
                                  </p:childTnLst>
                                </p:cTn>
                              </p:par>
                              <p:par>
                                <p:cTn id="163" presetID="9" presetClass="exit" presetSubtype="0" fill="hold" grpId="0" nodeType="withEffect">
                                  <p:stCondLst>
                                    <p:cond delay="0"/>
                                  </p:stCondLst>
                                  <p:childTnLst>
                                    <p:animEffect transition="out" filter="dissolve">
                                      <p:cBhvr>
                                        <p:cTn id="164" dur="2000"/>
                                        <p:tgtEl>
                                          <p:spTgt spid="82"/>
                                        </p:tgtEl>
                                      </p:cBhvr>
                                    </p:animEffect>
                                    <p:set>
                                      <p:cBhvr>
                                        <p:cTn id="165" dur="1" fill="hold">
                                          <p:stCondLst>
                                            <p:cond delay="1999"/>
                                          </p:stCondLst>
                                        </p:cTn>
                                        <p:tgtEl>
                                          <p:spTgt spid="82"/>
                                        </p:tgtEl>
                                        <p:attrNameLst>
                                          <p:attrName>style.visibility</p:attrName>
                                        </p:attrNameLst>
                                      </p:cBhvr>
                                      <p:to>
                                        <p:strVal val="hidden"/>
                                      </p:to>
                                    </p:set>
                                  </p:childTnLst>
                                </p:cTn>
                              </p:par>
                              <p:par>
                                <p:cTn id="166" presetID="9" presetClass="exit" presetSubtype="0" fill="hold" grpId="0" nodeType="withEffect">
                                  <p:stCondLst>
                                    <p:cond delay="0"/>
                                  </p:stCondLst>
                                  <p:childTnLst>
                                    <p:animEffect transition="out" filter="dissolve">
                                      <p:cBhvr>
                                        <p:cTn id="167" dur="2000"/>
                                        <p:tgtEl>
                                          <p:spTgt spid="83"/>
                                        </p:tgtEl>
                                      </p:cBhvr>
                                    </p:animEffect>
                                    <p:set>
                                      <p:cBhvr>
                                        <p:cTn id="168" dur="1" fill="hold">
                                          <p:stCondLst>
                                            <p:cond delay="1999"/>
                                          </p:stCondLst>
                                        </p:cTn>
                                        <p:tgtEl>
                                          <p:spTgt spid="83"/>
                                        </p:tgtEl>
                                        <p:attrNameLst>
                                          <p:attrName>style.visibility</p:attrName>
                                        </p:attrNameLst>
                                      </p:cBhvr>
                                      <p:to>
                                        <p:strVal val="hidden"/>
                                      </p:to>
                                    </p:set>
                                  </p:childTnLst>
                                </p:cTn>
                              </p:par>
                              <p:par>
                                <p:cTn id="169" presetID="9" presetClass="exit" presetSubtype="0" fill="hold" grpId="0" nodeType="withEffect">
                                  <p:stCondLst>
                                    <p:cond delay="0"/>
                                  </p:stCondLst>
                                  <p:childTnLst>
                                    <p:animEffect transition="out" filter="dissolve">
                                      <p:cBhvr>
                                        <p:cTn id="170" dur="2000"/>
                                        <p:tgtEl>
                                          <p:spTgt spid="85"/>
                                        </p:tgtEl>
                                      </p:cBhvr>
                                    </p:animEffect>
                                    <p:set>
                                      <p:cBhvr>
                                        <p:cTn id="171" dur="1" fill="hold">
                                          <p:stCondLst>
                                            <p:cond delay="1999"/>
                                          </p:stCondLst>
                                        </p:cTn>
                                        <p:tgtEl>
                                          <p:spTgt spid="85"/>
                                        </p:tgtEl>
                                        <p:attrNameLst>
                                          <p:attrName>style.visibility</p:attrName>
                                        </p:attrNameLst>
                                      </p:cBhvr>
                                      <p:to>
                                        <p:strVal val="hidden"/>
                                      </p:to>
                                    </p:set>
                                  </p:childTnLst>
                                </p:cTn>
                              </p:par>
                              <p:par>
                                <p:cTn id="172" presetID="9" presetClass="exit" presetSubtype="0" fill="hold" grpId="0" nodeType="withEffect">
                                  <p:stCondLst>
                                    <p:cond delay="0"/>
                                  </p:stCondLst>
                                  <p:childTnLst>
                                    <p:animEffect transition="out" filter="dissolve">
                                      <p:cBhvr>
                                        <p:cTn id="173" dur="2000"/>
                                        <p:tgtEl>
                                          <p:spTgt spid="86"/>
                                        </p:tgtEl>
                                      </p:cBhvr>
                                    </p:animEffect>
                                    <p:set>
                                      <p:cBhvr>
                                        <p:cTn id="174" dur="1" fill="hold">
                                          <p:stCondLst>
                                            <p:cond delay="1999"/>
                                          </p:stCondLst>
                                        </p:cTn>
                                        <p:tgtEl>
                                          <p:spTgt spid="86"/>
                                        </p:tgtEl>
                                        <p:attrNameLst>
                                          <p:attrName>style.visibility</p:attrName>
                                        </p:attrNameLst>
                                      </p:cBhvr>
                                      <p:to>
                                        <p:strVal val="hidden"/>
                                      </p:to>
                                    </p:set>
                                  </p:childTnLst>
                                </p:cTn>
                              </p:par>
                              <p:par>
                                <p:cTn id="175" presetID="9" presetClass="exit" presetSubtype="0" fill="hold" grpId="0" nodeType="withEffect">
                                  <p:stCondLst>
                                    <p:cond delay="0"/>
                                  </p:stCondLst>
                                  <p:childTnLst>
                                    <p:animEffect transition="out" filter="dissolve">
                                      <p:cBhvr>
                                        <p:cTn id="176" dur="2000"/>
                                        <p:tgtEl>
                                          <p:spTgt spid="87"/>
                                        </p:tgtEl>
                                      </p:cBhvr>
                                    </p:animEffect>
                                    <p:set>
                                      <p:cBhvr>
                                        <p:cTn id="177" dur="1" fill="hold">
                                          <p:stCondLst>
                                            <p:cond delay="1999"/>
                                          </p:stCondLst>
                                        </p:cTn>
                                        <p:tgtEl>
                                          <p:spTgt spid="87"/>
                                        </p:tgtEl>
                                        <p:attrNameLst>
                                          <p:attrName>style.visibility</p:attrName>
                                        </p:attrNameLst>
                                      </p:cBhvr>
                                      <p:to>
                                        <p:strVal val="hidden"/>
                                      </p:to>
                                    </p:set>
                                  </p:childTnLst>
                                </p:cTn>
                              </p:par>
                              <p:par>
                                <p:cTn id="178" presetID="9" presetClass="exit" presetSubtype="0" fill="hold" grpId="0" nodeType="withEffect">
                                  <p:stCondLst>
                                    <p:cond delay="0"/>
                                  </p:stCondLst>
                                  <p:childTnLst>
                                    <p:animEffect transition="out" filter="dissolve">
                                      <p:cBhvr>
                                        <p:cTn id="179" dur="2000"/>
                                        <p:tgtEl>
                                          <p:spTgt spid="88"/>
                                        </p:tgtEl>
                                      </p:cBhvr>
                                    </p:animEffect>
                                    <p:set>
                                      <p:cBhvr>
                                        <p:cTn id="180" dur="1" fill="hold">
                                          <p:stCondLst>
                                            <p:cond delay="1999"/>
                                          </p:stCondLst>
                                        </p:cTn>
                                        <p:tgtEl>
                                          <p:spTgt spid="88"/>
                                        </p:tgtEl>
                                        <p:attrNameLst>
                                          <p:attrName>style.visibility</p:attrName>
                                        </p:attrNameLst>
                                      </p:cBhvr>
                                      <p:to>
                                        <p:strVal val="hidden"/>
                                      </p:to>
                                    </p:set>
                                  </p:childTnLst>
                                </p:cTn>
                              </p:par>
                              <p:par>
                                <p:cTn id="181" presetID="9" presetClass="exit" presetSubtype="0" fill="hold" grpId="0" nodeType="withEffect">
                                  <p:stCondLst>
                                    <p:cond delay="0"/>
                                  </p:stCondLst>
                                  <p:childTnLst>
                                    <p:animEffect transition="out" filter="dissolve">
                                      <p:cBhvr>
                                        <p:cTn id="182" dur="2000"/>
                                        <p:tgtEl>
                                          <p:spTgt spid="89"/>
                                        </p:tgtEl>
                                      </p:cBhvr>
                                    </p:animEffect>
                                    <p:set>
                                      <p:cBhvr>
                                        <p:cTn id="183" dur="1" fill="hold">
                                          <p:stCondLst>
                                            <p:cond delay="1999"/>
                                          </p:stCondLst>
                                        </p:cTn>
                                        <p:tgtEl>
                                          <p:spTgt spid="89"/>
                                        </p:tgtEl>
                                        <p:attrNameLst>
                                          <p:attrName>style.visibility</p:attrName>
                                        </p:attrNameLst>
                                      </p:cBhvr>
                                      <p:to>
                                        <p:strVal val="hidden"/>
                                      </p:to>
                                    </p:set>
                                  </p:childTnLst>
                                </p:cTn>
                              </p:par>
                              <p:par>
                                <p:cTn id="184" presetID="9" presetClass="exit" presetSubtype="0" fill="hold" grpId="0" nodeType="withEffect">
                                  <p:stCondLst>
                                    <p:cond delay="0"/>
                                  </p:stCondLst>
                                  <p:childTnLst>
                                    <p:animEffect transition="out" filter="dissolve">
                                      <p:cBhvr>
                                        <p:cTn id="185" dur="2000"/>
                                        <p:tgtEl>
                                          <p:spTgt spid="90"/>
                                        </p:tgtEl>
                                      </p:cBhvr>
                                    </p:animEffect>
                                    <p:set>
                                      <p:cBhvr>
                                        <p:cTn id="186" dur="1" fill="hold">
                                          <p:stCondLst>
                                            <p:cond delay="1999"/>
                                          </p:stCondLst>
                                        </p:cTn>
                                        <p:tgtEl>
                                          <p:spTgt spid="90"/>
                                        </p:tgtEl>
                                        <p:attrNameLst>
                                          <p:attrName>style.visibility</p:attrName>
                                        </p:attrNameLst>
                                      </p:cBhvr>
                                      <p:to>
                                        <p:strVal val="hidden"/>
                                      </p:to>
                                    </p:set>
                                  </p:childTnLst>
                                </p:cTn>
                              </p:par>
                              <p:par>
                                <p:cTn id="187" presetID="9" presetClass="exit" presetSubtype="0" fill="hold" grpId="0" nodeType="withEffect">
                                  <p:stCondLst>
                                    <p:cond delay="0"/>
                                  </p:stCondLst>
                                  <p:childTnLst>
                                    <p:animEffect transition="out" filter="dissolve">
                                      <p:cBhvr>
                                        <p:cTn id="188" dur="2000"/>
                                        <p:tgtEl>
                                          <p:spTgt spid="91"/>
                                        </p:tgtEl>
                                      </p:cBhvr>
                                    </p:animEffect>
                                    <p:set>
                                      <p:cBhvr>
                                        <p:cTn id="189" dur="1" fill="hold">
                                          <p:stCondLst>
                                            <p:cond delay="1999"/>
                                          </p:stCondLst>
                                        </p:cTn>
                                        <p:tgtEl>
                                          <p:spTgt spid="91"/>
                                        </p:tgtEl>
                                        <p:attrNameLst>
                                          <p:attrName>style.visibility</p:attrName>
                                        </p:attrNameLst>
                                      </p:cBhvr>
                                      <p:to>
                                        <p:strVal val="hidden"/>
                                      </p:to>
                                    </p:set>
                                  </p:childTnLst>
                                </p:cTn>
                              </p:par>
                              <p:par>
                                <p:cTn id="190" presetID="9" presetClass="exit" presetSubtype="0" fill="hold" grpId="0" nodeType="withEffect">
                                  <p:stCondLst>
                                    <p:cond delay="0"/>
                                  </p:stCondLst>
                                  <p:childTnLst>
                                    <p:animEffect transition="out" filter="dissolve">
                                      <p:cBhvr>
                                        <p:cTn id="191" dur="2000"/>
                                        <p:tgtEl>
                                          <p:spTgt spid="92"/>
                                        </p:tgtEl>
                                      </p:cBhvr>
                                    </p:animEffect>
                                    <p:set>
                                      <p:cBhvr>
                                        <p:cTn id="192" dur="1" fill="hold">
                                          <p:stCondLst>
                                            <p:cond delay="1999"/>
                                          </p:stCondLst>
                                        </p:cTn>
                                        <p:tgtEl>
                                          <p:spTgt spid="92"/>
                                        </p:tgtEl>
                                        <p:attrNameLst>
                                          <p:attrName>style.visibility</p:attrName>
                                        </p:attrNameLst>
                                      </p:cBhvr>
                                      <p:to>
                                        <p:strVal val="hidden"/>
                                      </p:to>
                                    </p:set>
                                  </p:childTnLst>
                                </p:cTn>
                              </p:par>
                              <p:par>
                                <p:cTn id="193" presetID="9" presetClass="exit" presetSubtype="0" fill="hold" grpId="0" nodeType="withEffect">
                                  <p:stCondLst>
                                    <p:cond delay="0"/>
                                  </p:stCondLst>
                                  <p:childTnLst>
                                    <p:animEffect transition="out" filter="dissolve">
                                      <p:cBhvr>
                                        <p:cTn id="194" dur="2000"/>
                                        <p:tgtEl>
                                          <p:spTgt spid="94"/>
                                        </p:tgtEl>
                                      </p:cBhvr>
                                    </p:animEffect>
                                    <p:set>
                                      <p:cBhvr>
                                        <p:cTn id="195" dur="1" fill="hold">
                                          <p:stCondLst>
                                            <p:cond delay="1999"/>
                                          </p:stCondLst>
                                        </p:cTn>
                                        <p:tgtEl>
                                          <p:spTgt spid="94"/>
                                        </p:tgtEl>
                                        <p:attrNameLst>
                                          <p:attrName>style.visibility</p:attrName>
                                        </p:attrNameLst>
                                      </p:cBhvr>
                                      <p:to>
                                        <p:strVal val="hidden"/>
                                      </p:to>
                                    </p:set>
                                  </p:childTnLst>
                                </p:cTn>
                              </p:par>
                              <p:par>
                                <p:cTn id="196" presetID="9" presetClass="exit" presetSubtype="0" fill="hold" grpId="0" nodeType="withEffect">
                                  <p:stCondLst>
                                    <p:cond delay="0"/>
                                  </p:stCondLst>
                                  <p:childTnLst>
                                    <p:animEffect transition="out" filter="dissolve">
                                      <p:cBhvr>
                                        <p:cTn id="197" dur="2000"/>
                                        <p:tgtEl>
                                          <p:spTgt spid="95"/>
                                        </p:tgtEl>
                                      </p:cBhvr>
                                    </p:animEffect>
                                    <p:set>
                                      <p:cBhvr>
                                        <p:cTn id="198" dur="1" fill="hold">
                                          <p:stCondLst>
                                            <p:cond delay="1999"/>
                                          </p:stCondLst>
                                        </p:cTn>
                                        <p:tgtEl>
                                          <p:spTgt spid="95"/>
                                        </p:tgtEl>
                                        <p:attrNameLst>
                                          <p:attrName>style.visibility</p:attrName>
                                        </p:attrNameLst>
                                      </p:cBhvr>
                                      <p:to>
                                        <p:strVal val="hidden"/>
                                      </p:to>
                                    </p:set>
                                  </p:childTnLst>
                                </p:cTn>
                              </p:par>
                              <p:par>
                                <p:cTn id="199" presetID="9" presetClass="exit" presetSubtype="0" fill="hold" grpId="0" nodeType="withEffect">
                                  <p:stCondLst>
                                    <p:cond delay="0"/>
                                  </p:stCondLst>
                                  <p:childTnLst>
                                    <p:animEffect transition="out" filter="dissolve">
                                      <p:cBhvr>
                                        <p:cTn id="200" dur="2000"/>
                                        <p:tgtEl>
                                          <p:spTgt spid="96"/>
                                        </p:tgtEl>
                                      </p:cBhvr>
                                    </p:animEffect>
                                    <p:set>
                                      <p:cBhvr>
                                        <p:cTn id="201" dur="1" fill="hold">
                                          <p:stCondLst>
                                            <p:cond delay="1999"/>
                                          </p:stCondLst>
                                        </p:cTn>
                                        <p:tgtEl>
                                          <p:spTgt spid="96"/>
                                        </p:tgtEl>
                                        <p:attrNameLst>
                                          <p:attrName>style.visibility</p:attrName>
                                        </p:attrNameLst>
                                      </p:cBhvr>
                                      <p:to>
                                        <p:strVal val="hidden"/>
                                      </p:to>
                                    </p:set>
                                  </p:childTnLst>
                                </p:cTn>
                              </p:par>
                              <p:par>
                                <p:cTn id="202" presetID="9" presetClass="exit" presetSubtype="0" fill="hold" grpId="0" nodeType="withEffect">
                                  <p:stCondLst>
                                    <p:cond delay="0"/>
                                  </p:stCondLst>
                                  <p:childTnLst>
                                    <p:animEffect transition="out" filter="dissolve">
                                      <p:cBhvr>
                                        <p:cTn id="203" dur="2000"/>
                                        <p:tgtEl>
                                          <p:spTgt spid="97"/>
                                        </p:tgtEl>
                                      </p:cBhvr>
                                    </p:animEffect>
                                    <p:set>
                                      <p:cBhvr>
                                        <p:cTn id="204" dur="1" fill="hold">
                                          <p:stCondLst>
                                            <p:cond delay="1999"/>
                                          </p:stCondLst>
                                        </p:cTn>
                                        <p:tgtEl>
                                          <p:spTgt spid="97"/>
                                        </p:tgtEl>
                                        <p:attrNameLst>
                                          <p:attrName>style.visibility</p:attrName>
                                        </p:attrNameLst>
                                      </p:cBhvr>
                                      <p:to>
                                        <p:strVal val="hidden"/>
                                      </p:to>
                                    </p:set>
                                  </p:childTnLst>
                                </p:cTn>
                              </p:par>
                              <p:par>
                                <p:cTn id="205" presetID="9" presetClass="exit" presetSubtype="0" fill="hold" grpId="0" nodeType="withEffect">
                                  <p:stCondLst>
                                    <p:cond delay="0"/>
                                  </p:stCondLst>
                                  <p:childTnLst>
                                    <p:animEffect transition="out" filter="dissolve">
                                      <p:cBhvr>
                                        <p:cTn id="206" dur="2000"/>
                                        <p:tgtEl>
                                          <p:spTgt spid="98"/>
                                        </p:tgtEl>
                                      </p:cBhvr>
                                    </p:animEffect>
                                    <p:set>
                                      <p:cBhvr>
                                        <p:cTn id="207" dur="1" fill="hold">
                                          <p:stCondLst>
                                            <p:cond delay="1999"/>
                                          </p:stCondLst>
                                        </p:cTn>
                                        <p:tgtEl>
                                          <p:spTgt spid="98"/>
                                        </p:tgtEl>
                                        <p:attrNameLst>
                                          <p:attrName>style.visibility</p:attrName>
                                        </p:attrNameLst>
                                      </p:cBhvr>
                                      <p:to>
                                        <p:strVal val="hidden"/>
                                      </p:to>
                                    </p:set>
                                  </p:childTnLst>
                                </p:cTn>
                              </p:par>
                              <p:par>
                                <p:cTn id="208" presetID="9" presetClass="exit" presetSubtype="0" fill="hold" grpId="0" nodeType="withEffect">
                                  <p:stCondLst>
                                    <p:cond delay="0"/>
                                  </p:stCondLst>
                                  <p:childTnLst>
                                    <p:animEffect transition="out" filter="dissolve">
                                      <p:cBhvr>
                                        <p:cTn id="209" dur="2000"/>
                                        <p:tgtEl>
                                          <p:spTgt spid="99"/>
                                        </p:tgtEl>
                                      </p:cBhvr>
                                    </p:animEffect>
                                    <p:set>
                                      <p:cBhvr>
                                        <p:cTn id="210" dur="1" fill="hold">
                                          <p:stCondLst>
                                            <p:cond delay="1999"/>
                                          </p:stCondLst>
                                        </p:cTn>
                                        <p:tgtEl>
                                          <p:spTgt spid="99"/>
                                        </p:tgtEl>
                                        <p:attrNameLst>
                                          <p:attrName>style.visibility</p:attrName>
                                        </p:attrNameLst>
                                      </p:cBhvr>
                                      <p:to>
                                        <p:strVal val="hidden"/>
                                      </p:to>
                                    </p:set>
                                  </p:childTnLst>
                                </p:cTn>
                              </p:par>
                              <p:par>
                                <p:cTn id="211" presetID="9" presetClass="exit" presetSubtype="0" fill="hold" grpId="0" nodeType="withEffect">
                                  <p:stCondLst>
                                    <p:cond delay="0"/>
                                  </p:stCondLst>
                                  <p:childTnLst>
                                    <p:animEffect transition="out" filter="dissolve">
                                      <p:cBhvr>
                                        <p:cTn id="212" dur="2000"/>
                                        <p:tgtEl>
                                          <p:spTgt spid="100"/>
                                        </p:tgtEl>
                                      </p:cBhvr>
                                    </p:animEffect>
                                    <p:set>
                                      <p:cBhvr>
                                        <p:cTn id="213" dur="1" fill="hold">
                                          <p:stCondLst>
                                            <p:cond delay="1999"/>
                                          </p:stCondLst>
                                        </p:cTn>
                                        <p:tgtEl>
                                          <p:spTgt spid="100"/>
                                        </p:tgtEl>
                                        <p:attrNameLst>
                                          <p:attrName>style.visibility</p:attrName>
                                        </p:attrNameLst>
                                      </p:cBhvr>
                                      <p:to>
                                        <p:strVal val="hidden"/>
                                      </p:to>
                                    </p:set>
                                  </p:childTnLst>
                                </p:cTn>
                              </p:par>
                              <p:par>
                                <p:cTn id="214" presetID="9" presetClass="exit" presetSubtype="0" fill="hold" grpId="0" nodeType="withEffect">
                                  <p:stCondLst>
                                    <p:cond delay="0"/>
                                  </p:stCondLst>
                                  <p:childTnLst>
                                    <p:animEffect transition="out" filter="dissolve">
                                      <p:cBhvr>
                                        <p:cTn id="215" dur="2000"/>
                                        <p:tgtEl>
                                          <p:spTgt spid="102"/>
                                        </p:tgtEl>
                                      </p:cBhvr>
                                    </p:animEffect>
                                    <p:set>
                                      <p:cBhvr>
                                        <p:cTn id="216" dur="1" fill="hold">
                                          <p:stCondLst>
                                            <p:cond delay="1999"/>
                                          </p:stCondLst>
                                        </p:cTn>
                                        <p:tgtEl>
                                          <p:spTgt spid="102"/>
                                        </p:tgtEl>
                                        <p:attrNameLst>
                                          <p:attrName>style.visibility</p:attrName>
                                        </p:attrNameLst>
                                      </p:cBhvr>
                                      <p:to>
                                        <p:strVal val="hidden"/>
                                      </p:to>
                                    </p:set>
                                  </p:childTnLst>
                                </p:cTn>
                              </p:par>
                              <p:par>
                                <p:cTn id="217" presetID="9" presetClass="exit" presetSubtype="0" fill="hold" grpId="0" nodeType="withEffect">
                                  <p:stCondLst>
                                    <p:cond delay="0"/>
                                  </p:stCondLst>
                                  <p:childTnLst>
                                    <p:animEffect transition="out" filter="dissolve">
                                      <p:cBhvr>
                                        <p:cTn id="218" dur="2000"/>
                                        <p:tgtEl>
                                          <p:spTgt spid="103"/>
                                        </p:tgtEl>
                                      </p:cBhvr>
                                    </p:animEffect>
                                    <p:set>
                                      <p:cBhvr>
                                        <p:cTn id="219" dur="1" fill="hold">
                                          <p:stCondLst>
                                            <p:cond delay="1999"/>
                                          </p:stCondLst>
                                        </p:cTn>
                                        <p:tgtEl>
                                          <p:spTgt spid="103"/>
                                        </p:tgtEl>
                                        <p:attrNameLst>
                                          <p:attrName>style.visibility</p:attrName>
                                        </p:attrNameLst>
                                      </p:cBhvr>
                                      <p:to>
                                        <p:strVal val="hidden"/>
                                      </p:to>
                                    </p:set>
                                  </p:childTnLst>
                                </p:cTn>
                              </p:par>
                              <p:par>
                                <p:cTn id="220" presetID="9" presetClass="exit" presetSubtype="0" fill="hold" grpId="0" nodeType="withEffect">
                                  <p:stCondLst>
                                    <p:cond delay="0"/>
                                  </p:stCondLst>
                                  <p:childTnLst>
                                    <p:animEffect transition="out" filter="dissolve">
                                      <p:cBhvr>
                                        <p:cTn id="221" dur="2000"/>
                                        <p:tgtEl>
                                          <p:spTgt spid="104"/>
                                        </p:tgtEl>
                                      </p:cBhvr>
                                    </p:animEffect>
                                    <p:set>
                                      <p:cBhvr>
                                        <p:cTn id="222" dur="1" fill="hold">
                                          <p:stCondLst>
                                            <p:cond delay="1999"/>
                                          </p:stCondLst>
                                        </p:cTn>
                                        <p:tgtEl>
                                          <p:spTgt spid="104"/>
                                        </p:tgtEl>
                                        <p:attrNameLst>
                                          <p:attrName>style.visibility</p:attrName>
                                        </p:attrNameLst>
                                      </p:cBhvr>
                                      <p:to>
                                        <p:strVal val="hidden"/>
                                      </p:to>
                                    </p:set>
                                  </p:childTnLst>
                                </p:cTn>
                              </p:par>
                              <p:par>
                                <p:cTn id="223" presetID="9" presetClass="exit" presetSubtype="0" fill="hold" grpId="0" nodeType="withEffect">
                                  <p:stCondLst>
                                    <p:cond delay="0"/>
                                  </p:stCondLst>
                                  <p:childTnLst>
                                    <p:animEffect transition="out" filter="dissolve">
                                      <p:cBhvr>
                                        <p:cTn id="224" dur="2000"/>
                                        <p:tgtEl>
                                          <p:spTgt spid="105"/>
                                        </p:tgtEl>
                                      </p:cBhvr>
                                    </p:animEffect>
                                    <p:set>
                                      <p:cBhvr>
                                        <p:cTn id="225" dur="1" fill="hold">
                                          <p:stCondLst>
                                            <p:cond delay="1999"/>
                                          </p:stCondLst>
                                        </p:cTn>
                                        <p:tgtEl>
                                          <p:spTgt spid="105"/>
                                        </p:tgtEl>
                                        <p:attrNameLst>
                                          <p:attrName>style.visibility</p:attrName>
                                        </p:attrNameLst>
                                      </p:cBhvr>
                                      <p:to>
                                        <p:strVal val="hidden"/>
                                      </p:to>
                                    </p:set>
                                  </p:childTnLst>
                                </p:cTn>
                              </p:par>
                              <p:par>
                                <p:cTn id="226" presetID="9" presetClass="exit" presetSubtype="0" fill="hold" grpId="0" nodeType="withEffect">
                                  <p:stCondLst>
                                    <p:cond delay="0"/>
                                  </p:stCondLst>
                                  <p:childTnLst>
                                    <p:animEffect transition="out" filter="dissolve">
                                      <p:cBhvr>
                                        <p:cTn id="227" dur="2000"/>
                                        <p:tgtEl>
                                          <p:spTgt spid="107"/>
                                        </p:tgtEl>
                                      </p:cBhvr>
                                    </p:animEffect>
                                    <p:set>
                                      <p:cBhvr>
                                        <p:cTn id="228" dur="1" fill="hold">
                                          <p:stCondLst>
                                            <p:cond delay="1999"/>
                                          </p:stCondLst>
                                        </p:cTn>
                                        <p:tgtEl>
                                          <p:spTgt spid="107"/>
                                        </p:tgtEl>
                                        <p:attrNameLst>
                                          <p:attrName>style.visibility</p:attrName>
                                        </p:attrNameLst>
                                      </p:cBhvr>
                                      <p:to>
                                        <p:strVal val="hidden"/>
                                      </p:to>
                                    </p:set>
                                  </p:childTnLst>
                                </p:cTn>
                              </p:par>
                              <p:par>
                                <p:cTn id="229" presetID="9" presetClass="entr" presetSubtype="0" fill="hold" grpId="0" nodeType="withEffect">
                                  <p:stCondLst>
                                    <p:cond delay="0"/>
                                  </p:stCondLst>
                                  <p:childTnLst>
                                    <p:set>
                                      <p:cBhvr>
                                        <p:cTn id="230" dur="1" fill="hold">
                                          <p:stCondLst>
                                            <p:cond delay="0"/>
                                          </p:stCondLst>
                                        </p:cTn>
                                        <p:tgtEl>
                                          <p:spTgt spid="138"/>
                                        </p:tgtEl>
                                        <p:attrNameLst>
                                          <p:attrName>style.visibility</p:attrName>
                                        </p:attrNameLst>
                                      </p:cBhvr>
                                      <p:to>
                                        <p:strVal val="visible"/>
                                      </p:to>
                                    </p:set>
                                    <p:animEffect transition="in" filter="dissolve">
                                      <p:cBhvr>
                                        <p:cTn id="231" dur="2000"/>
                                        <p:tgtEl>
                                          <p:spTgt spid="138"/>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139"/>
                                        </p:tgtEl>
                                        <p:attrNameLst>
                                          <p:attrName>style.visibility</p:attrName>
                                        </p:attrNameLst>
                                      </p:cBhvr>
                                      <p:to>
                                        <p:strVal val="visible"/>
                                      </p:to>
                                    </p:set>
                                    <p:animEffect transition="in" filter="dissolve">
                                      <p:cBhvr>
                                        <p:cTn id="234" dur="2000"/>
                                        <p:tgtEl>
                                          <p:spTgt spid="139"/>
                                        </p:tgtEl>
                                      </p:cBhvr>
                                    </p:animEffect>
                                  </p:childTnLst>
                                </p:cTn>
                              </p:par>
                              <p:par>
                                <p:cTn id="235" presetID="9" presetClass="entr" presetSubtype="0" fill="hold" grpId="0" nodeType="withEffect">
                                  <p:stCondLst>
                                    <p:cond delay="0"/>
                                  </p:stCondLst>
                                  <p:childTnLst>
                                    <p:set>
                                      <p:cBhvr>
                                        <p:cTn id="236" dur="1" fill="hold">
                                          <p:stCondLst>
                                            <p:cond delay="0"/>
                                          </p:stCondLst>
                                        </p:cTn>
                                        <p:tgtEl>
                                          <p:spTgt spid="140"/>
                                        </p:tgtEl>
                                        <p:attrNameLst>
                                          <p:attrName>style.visibility</p:attrName>
                                        </p:attrNameLst>
                                      </p:cBhvr>
                                      <p:to>
                                        <p:strVal val="visible"/>
                                      </p:to>
                                    </p:set>
                                    <p:animEffect transition="in" filter="dissolve">
                                      <p:cBhvr>
                                        <p:cTn id="237" dur="2000"/>
                                        <p:tgtEl>
                                          <p:spTgt spid="140"/>
                                        </p:tgtEl>
                                      </p:cBhvr>
                                    </p:animEffect>
                                  </p:childTnLst>
                                </p:cTn>
                              </p:par>
                              <p:par>
                                <p:cTn id="238" presetID="9" presetClass="entr" presetSubtype="0" fill="hold" grpId="0" nodeType="withEffect">
                                  <p:stCondLst>
                                    <p:cond delay="0"/>
                                  </p:stCondLst>
                                  <p:childTnLst>
                                    <p:set>
                                      <p:cBhvr>
                                        <p:cTn id="239" dur="1" fill="hold">
                                          <p:stCondLst>
                                            <p:cond delay="0"/>
                                          </p:stCondLst>
                                        </p:cTn>
                                        <p:tgtEl>
                                          <p:spTgt spid="141"/>
                                        </p:tgtEl>
                                        <p:attrNameLst>
                                          <p:attrName>style.visibility</p:attrName>
                                        </p:attrNameLst>
                                      </p:cBhvr>
                                      <p:to>
                                        <p:strVal val="visible"/>
                                      </p:to>
                                    </p:set>
                                    <p:animEffect transition="in" filter="dissolve">
                                      <p:cBhvr>
                                        <p:cTn id="240" dur="2000"/>
                                        <p:tgtEl>
                                          <p:spTgt spid="141"/>
                                        </p:tgtEl>
                                      </p:cBhvr>
                                    </p:animEffect>
                                  </p:childTnLst>
                                </p:cTn>
                              </p:par>
                              <p:par>
                                <p:cTn id="241" presetID="9" presetClass="entr" presetSubtype="0" fill="hold" grpId="0" nodeType="withEffect">
                                  <p:stCondLst>
                                    <p:cond delay="0"/>
                                  </p:stCondLst>
                                  <p:childTnLst>
                                    <p:set>
                                      <p:cBhvr>
                                        <p:cTn id="242" dur="1" fill="hold">
                                          <p:stCondLst>
                                            <p:cond delay="0"/>
                                          </p:stCondLst>
                                        </p:cTn>
                                        <p:tgtEl>
                                          <p:spTgt spid="142"/>
                                        </p:tgtEl>
                                        <p:attrNameLst>
                                          <p:attrName>style.visibility</p:attrName>
                                        </p:attrNameLst>
                                      </p:cBhvr>
                                      <p:to>
                                        <p:strVal val="visible"/>
                                      </p:to>
                                    </p:set>
                                    <p:animEffect transition="in" filter="dissolve">
                                      <p:cBhvr>
                                        <p:cTn id="243" dur="2000"/>
                                        <p:tgtEl>
                                          <p:spTgt spid="142"/>
                                        </p:tgtEl>
                                      </p:cBhvr>
                                    </p:animEffect>
                                  </p:childTnLst>
                                </p:cTn>
                              </p:par>
                              <p:par>
                                <p:cTn id="244" presetID="9" presetClass="entr" presetSubtype="0" fill="hold" grpId="0" nodeType="withEffect">
                                  <p:stCondLst>
                                    <p:cond delay="0"/>
                                  </p:stCondLst>
                                  <p:childTnLst>
                                    <p:set>
                                      <p:cBhvr>
                                        <p:cTn id="245" dur="1" fill="hold">
                                          <p:stCondLst>
                                            <p:cond delay="0"/>
                                          </p:stCondLst>
                                        </p:cTn>
                                        <p:tgtEl>
                                          <p:spTgt spid="143"/>
                                        </p:tgtEl>
                                        <p:attrNameLst>
                                          <p:attrName>style.visibility</p:attrName>
                                        </p:attrNameLst>
                                      </p:cBhvr>
                                      <p:to>
                                        <p:strVal val="visible"/>
                                      </p:to>
                                    </p:set>
                                    <p:animEffect transition="in" filter="dissolve">
                                      <p:cBhvr>
                                        <p:cTn id="246" dur="2000"/>
                                        <p:tgtEl>
                                          <p:spTgt spid="143"/>
                                        </p:tgtEl>
                                      </p:cBhvr>
                                    </p:animEffect>
                                  </p:childTnLst>
                                </p:cTn>
                              </p:par>
                              <p:par>
                                <p:cTn id="247" presetID="9" presetClass="entr" presetSubtype="0" fill="hold" grpId="0" nodeType="withEffect">
                                  <p:stCondLst>
                                    <p:cond delay="0"/>
                                  </p:stCondLst>
                                  <p:childTnLst>
                                    <p:set>
                                      <p:cBhvr>
                                        <p:cTn id="248" dur="1" fill="hold">
                                          <p:stCondLst>
                                            <p:cond delay="0"/>
                                          </p:stCondLst>
                                        </p:cTn>
                                        <p:tgtEl>
                                          <p:spTgt spid="144"/>
                                        </p:tgtEl>
                                        <p:attrNameLst>
                                          <p:attrName>style.visibility</p:attrName>
                                        </p:attrNameLst>
                                      </p:cBhvr>
                                      <p:to>
                                        <p:strVal val="visible"/>
                                      </p:to>
                                    </p:set>
                                    <p:animEffect transition="in" filter="dissolve">
                                      <p:cBhvr>
                                        <p:cTn id="249" dur="2000"/>
                                        <p:tgtEl>
                                          <p:spTgt spid="144"/>
                                        </p:tgtEl>
                                      </p:cBhvr>
                                    </p:animEffect>
                                  </p:childTnLst>
                                </p:cTn>
                              </p:par>
                              <p:par>
                                <p:cTn id="250" presetID="9" presetClass="entr" presetSubtype="0" fill="hold" grpId="0" nodeType="withEffect">
                                  <p:stCondLst>
                                    <p:cond delay="0"/>
                                  </p:stCondLst>
                                  <p:childTnLst>
                                    <p:set>
                                      <p:cBhvr>
                                        <p:cTn id="251" dur="1" fill="hold">
                                          <p:stCondLst>
                                            <p:cond delay="0"/>
                                          </p:stCondLst>
                                        </p:cTn>
                                        <p:tgtEl>
                                          <p:spTgt spid="145"/>
                                        </p:tgtEl>
                                        <p:attrNameLst>
                                          <p:attrName>style.visibility</p:attrName>
                                        </p:attrNameLst>
                                      </p:cBhvr>
                                      <p:to>
                                        <p:strVal val="visible"/>
                                      </p:to>
                                    </p:set>
                                    <p:animEffect transition="in" filter="dissolve">
                                      <p:cBhvr>
                                        <p:cTn id="252" dur="2000"/>
                                        <p:tgtEl>
                                          <p:spTgt spid="145"/>
                                        </p:tgtEl>
                                      </p:cBhvr>
                                    </p:animEffect>
                                  </p:childTnLst>
                                </p:cTn>
                              </p:par>
                              <p:par>
                                <p:cTn id="253" presetID="9" presetClass="entr" presetSubtype="0" fill="hold" grpId="0" nodeType="withEffect">
                                  <p:stCondLst>
                                    <p:cond delay="0"/>
                                  </p:stCondLst>
                                  <p:childTnLst>
                                    <p:set>
                                      <p:cBhvr>
                                        <p:cTn id="254" dur="1" fill="hold">
                                          <p:stCondLst>
                                            <p:cond delay="0"/>
                                          </p:stCondLst>
                                        </p:cTn>
                                        <p:tgtEl>
                                          <p:spTgt spid="146"/>
                                        </p:tgtEl>
                                        <p:attrNameLst>
                                          <p:attrName>style.visibility</p:attrName>
                                        </p:attrNameLst>
                                      </p:cBhvr>
                                      <p:to>
                                        <p:strVal val="visible"/>
                                      </p:to>
                                    </p:set>
                                    <p:animEffect transition="in" filter="dissolve">
                                      <p:cBhvr>
                                        <p:cTn id="255" dur="2000"/>
                                        <p:tgtEl>
                                          <p:spTgt spid="146"/>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147"/>
                                        </p:tgtEl>
                                        <p:attrNameLst>
                                          <p:attrName>style.visibility</p:attrName>
                                        </p:attrNameLst>
                                      </p:cBhvr>
                                      <p:to>
                                        <p:strVal val="visible"/>
                                      </p:to>
                                    </p:set>
                                    <p:animEffect transition="in" filter="dissolve">
                                      <p:cBhvr>
                                        <p:cTn id="258" dur="2000"/>
                                        <p:tgtEl>
                                          <p:spTgt spid="147"/>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148"/>
                                        </p:tgtEl>
                                        <p:attrNameLst>
                                          <p:attrName>style.visibility</p:attrName>
                                        </p:attrNameLst>
                                      </p:cBhvr>
                                      <p:to>
                                        <p:strVal val="visible"/>
                                      </p:to>
                                    </p:set>
                                    <p:animEffect transition="in" filter="dissolve">
                                      <p:cBhvr>
                                        <p:cTn id="261" dur="2000"/>
                                        <p:tgtEl>
                                          <p:spTgt spid="148"/>
                                        </p:tgtEl>
                                      </p:cBhvr>
                                    </p:animEffect>
                                  </p:childTnLst>
                                </p:cTn>
                              </p:par>
                              <p:par>
                                <p:cTn id="262" presetID="9" presetClass="entr" presetSubtype="0" fill="hold" grpId="0" nodeType="withEffect">
                                  <p:stCondLst>
                                    <p:cond delay="0"/>
                                  </p:stCondLst>
                                  <p:childTnLst>
                                    <p:set>
                                      <p:cBhvr>
                                        <p:cTn id="263" dur="1" fill="hold">
                                          <p:stCondLst>
                                            <p:cond delay="0"/>
                                          </p:stCondLst>
                                        </p:cTn>
                                        <p:tgtEl>
                                          <p:spTgt spid="149"/>
                                        </p:tgtEl>
                                        <p:attrNameLst>
                                          <p:attrName>style.visibility</p:attrName>
                                        </p:attrNameLst>
                                      </p:cBhvr>
                                      <p:to>
                                        <p:strVal val="visible"/>
                                      </p:to>
                                    </p:set>
                                    <p:animEffect transition="in" filter="dissolve">
                                      <p:cBhvr>
                                        <p:cTn id="264" dur="2000"/>
                                        <p:tgtEl>
                                          <p:spTgt spid="149"/>
                                        </p:tgtEl>
                                      </p:cBhvr>
                                    </p:animEffect>
                                  </p:childTnLst>
                                </p:cTn>
                              </p:par>
                              <p:par>
                                <p:cTn id="265" presetID="9" presetClass="entr" presetSubtype="0" fill="hold" grpId="0" nodeType="withEffect">
                                  <p:stCondLst>
                                    <p:cond delay="0"/>
                                  </p:stCondLst>
                                  <p:childTnLst>
                                    <p:set>
                                      <p:cBhvr>
                                        <p:cTn id="266" dur="1" fill="hold">
                                          <p:stCondLst>
                                            <p:cond delay="0"/>
                                          </p:stCondLst>
                                        </p:cTn>
                                        <p:tgtEl>
                                          <p:spTgt spid="150"/>
                                        </p:tgtEl>
                                        <p:attrNameLst>
                                          <p:attrName>style.visibility</p:attrName>
                                        </p:attrNameLst>
                                      </p:cBhvr>
                                      <p:to>
                                        <p:strVal val="visible"/>
                                      </p:to>
                                    </p:set>
                                    <p:animEffect transition="in" filter="dissolve">
                                      <p:cBhvr>
                                        <p:cTn id="267" dur="2000"/>
                                        <p:tgtEl>
                                          <p:spTgt spid="150"/>
                                        </p:tgtEl>
                                      </p:cBhvr>
                                    </p:animEffect>
                                  </p:childTnLst>
                                </p:cTn>
                              </p:par>
                              <p:par>
                                <p:cTn id="268" presetID="9" presetClass="entr" presetSubtype="0" fill="hold" grpId="0" nodeType="withEffect">
                                  <p:stCondLst>
                                    <p:cond delay="0"/>
                                  </p:stCondLst>
                                  <p:childTnLst>
                                    <p:set>
                                      <p:cBhvr>
                                        <p:cTn id="269" dur="1" fill="hold">
                                          <p:stCondLst>
                                            <p:cond delay="0"/>
                                          </p:stCondLst>
                                        </p:cTn>
                                        <p:tgtEl>
                                          <p:spTgt spid="151"/>
                                        </p:tgtEl>
                                        <p:attrNameLst>
                                          <p:attrName>style.visibility</p:attrName>
                                        </p:attrNameLst>
                                      </p:cBhvr>
                                      <p:to>
                                        <p:strVal val="visible"/>
                                      </p:to>
                                    </p:set>
                                    <p:animEffect transition="in" filter="dissolve">
                                      <p:cBhvr>
                                        <p:cTn id="270" dur="2000"/>
                                        <p:tgtEl>
                                          <p:spTgt spid="151"/>
                                        </p:tgtEl>
                                      </p:cBhvr>
                                    </p:animEffect>
                                  </p:childTnLst>
                                </p:cTn>
                              </p:par>
                              <p:par>
                                <p:cTn id="271" presetID="9" presetClass="entr" presetSubtype="0" fill="hold" grpId="0" nodeType="withEffect">
                                  <p:stCondLst>
                                    <p:cond delay="0"/>
                                  </p:stCondLst>
                                  <p:childTnLst>
                                    <p:set>
                                      <p:cBhvr>
                                        <p:cTn id="272" dur="1" fill="hold">
                                          <p:stCondLst>
                                            <p:cond delay="0"/>
                                          </p:stCondLst>
                                        </p:cTn>
                                        <p:tgtEl>
                                          <p:spTgt spid="152"/>
                                        </p:tgtEl>
                                        <p:attrNameLst>
                                          <p:attrName>style.visibility</p:attrName>
                                        </p:attrNameLst>
                                      </p:cBhvr>
                                      <p:to>
                                        <p:strVal val="visible"/>
                                      </p:to>
                                    </p:set>
                                    <p:animEffect transition="in" filter="dissolve">
                                      <p:cBhvr>
                                        <p:cTn id="273" dur="2000"/>
                                        <p:tgtEl>
                                          <p:spTgt spid="152"/>
                                        </p:tgtEl>
                                      </p:cBhvr>
                                    </p:animEffect>
                                  </p:childTnLst>
                                </p:cTn>
                              </p:par>
                              <p:par>
                                <p:cTn id="274" presetID="9" presetClass="entr" presetSubtype="0" fill="hold" grpId="0" nodeType="withEffect">
                                  <p:stCondLst>
                                    <p:cond delay="0"/>
                                  </p:stCondLst>
                                  <p:childTnLst>
                                    <p:set>
                                      <p:cBhvr>
                                        <p:cTn id="275" dur="1" fill="hold">
                                          <p:stCondLst>
                                            <p:cond delay="0"/>
                                          </p:stCondLst>
                                        </p:cTn>
                                        <p:tgtEl>
                                          <p:spTgt spid="153"/>
                                        </p:tgtEl>
                                        <p:attrNameLst>
                                          <p:attrName>style.visibility</p:attrName>
                                        </p:attrNameLst>
                                      </p:cBhvr>
                                      <p:to>
                                        <p:strVal val="visible"/>
                                      </p:to>
                                    </p:set>
                                    <p:animEffect transition="in" filter="dissolve">
                                      <p:cBhvr>
                                        <p:cTn id="276" dur="2000"/>
                                        <p:tgtEl>
                                          <p:spTgt spid="153"/>
                                        </p:tgtEl>
                                      </p:cBhvr>
                                    </p:animEffect>
                                  </p:childTnLst>
                                </p:cTn>
                              </p:par>
                              <p:par>
                                <p:cTn id="277" presetID="9" presetClass="entr" presetSubtype="0" fill="hold" grpId="0" nodeType="withEffect">
                                  <p:stCondLst>
                                    <p:cond delay="0"/>
                                  </p:stCondLst>
                                  <p:childTnLst>
                                    <p:set>
                                      <p:cBhvr>
                                        <p:cTn id="278" dur="1" fill="hold">
                                          <p:stCondLst>
                                            <p:cond delay="0"/>
                                          </p:stCondLst>
                                        </p:cTn>
                                        <p:tgtEl>
                                          <p:spTgt spid="154"/>
                                        </p:tgtEl>
                                        <p:attrNameLst>
                                          <p:attrName>style.visibility</p:attrName>
                                        </p:attrNameLst>
                                      </p:cBhvr>
                                      <p:to>
                                        <p:strVal val="visible"/>
                                      </p:to>
                                    </p:set>
                                    <p:animEffect transition="in" filter="dissolve">
                                      <p:cBhvr>
                                        <p:cTn id="279" dur="2000"/>
                                        <p:tgtEl>
                                          <p:spTgt spid="154"/>
                                        </p:tgtEl>
                                      </p:cBhvr>
                                    </p:animEffect>
                                  </p:childTnLst>
                                </p:cTn>
                              </p:par>
                              <p:par>
                                <p:cTn id="280" presetID="9" presetClass="entr" presetSubtype="0" fill="hold" grpId="0" nodeType="withEffect">
                                  <p:stCondLst>
                                    <p:cond delay="0"/>
                                  </p:stCondLst>
                                  <p:childTnLst>
                                    <p:set>
                                      <p:cBhvr>
                                        <p:cTn id="281" dur="1" fill="hold">
                                          <p:stCondLst>
                                            <p:cond delay="0"/>
                                          </p:stCondLst>
                                        </p:cTn>
                                        <p:tgtEl>
                                          <p:spTgt spid="155"/>
                                        </p:tgtEl>
                                        <p:attrNameLst>
                                          <p:attrName>style.visibility</p:attrName>
                                        </p:attrNameLst>
                                      </p:cBhvr>
                                      <p:to>
                                        <p:strVal val="visible"/>
                                      </p:to>
                                    </p:set>
                                    <p:animEffect transition="in" filter="dissolve">
                                      <p:cBhvr>
                                        <p:cTn id="282" dur="2000"/>
                                        <p:tgtEl>
                                          <p:spTgt spid="155"/>
                                        </p:tgtEl>
                                      </p:cBhvr>
                                    </p:animEffect>
                                  </p:childTnLst>
                                </p:cTn>
                              </p:par>
                              <p:par>
                                <p:cTn id="283" presetID="9" presetClass="entr" presetSubtype="0" fill="hold" grpId="0" nodeType="withEffect">
                                  <p:stCondLst>
                                    <p:cond delay="0"/>
                                  </p:stCondLst>
                                  <p:childTnLst>
                                    <p:set>
                                      <p:cBhvr>
                                        <p:cTn id="284" dur="1" fill="hold">
                                          <p:stCondLst>
                                            <p:cond delay="0"/>
                                          </p:stCondLst>
                                        </p:cTn>
                                        <p:tgtEl>
                                          <p:spTgt spid="156"/>
                                        </p:tgtEl>
                                        <p:attrNameLst>
                                          <p:attrName>style.visibility</p:attrName>
                                        </p:attrNameLst>
                                      </p:cBhvr>
                                      <p:to>
                                        <p:strVal val="visible"/>
                                      </p:to>
                                    </p:set>
                                    <p:animEffect transition="in" filter="dissolve">
                                      <p:cBhvr>
                                        <p:cTn id="285" dur="2000"/>
                                        <p:tgtEl>
                                          <p:spTgt spid="156"/>
                                        </p:tgtEl>
                                      </p:cBhvr>
                                    </p:animEffect>
                                  </p:childTnLst>
                                </p:cTn>
                              </p:par>
                              <p:par>
                                <p:cTn id="286" presetID="9" presetClass="entr" presetSubtype="0" fill="hold" grpId="0" nodeType="withEffect">
                                  <p:stCondLst>
                                    <p:cond delay="0"/>
                                  </p:stCondLst>
                                  <p:childTnLst>
                                    <p:set>
                                      <p:cBhvr>
                                        <p:cTn id="287" dur="1" fill="hold">
                                          <p:stCondLst>
                                            <p:cond delay="0"/>
                                          </p:stCondLst>
                                        </p:cTn>
                                        <p:tgtEl>
                                          <p:spTgt spid="157"/>
                                        </p:tgtEl>
                                        <p:attrNameLst>
                                          <p:attrName>style.visibility</p:attrName>
                                        </p:attrNameLst>
                                      </p:cBhvr>
                                      <p:to>
                                        <p:strVal val="visible"/>
                                      </p:to>
                                    </p:set>
                                    <p:animEffect transition="in" filter="dissolve">
                                      <p:cBhvr>
                                        <p:cTn id="288" dur="2000"/>
                                        <p:tgtEl>
                                          <p:spTgt spid="157"/>
                                        </p:tgtEl>
                                      </p:cBhvr>
                                    </p:animEffect>
                                  </p:childTnLst>
                                </p:cTn>
                              </p:par>
                              <p:par>
                                <p:cTn id="289" presetID="9" presetClass="entr" presetSubtype="0" fill="hold" grpId="0" nodeType="withEffect">
                                  <p:stCondLst>
                                    <p:cond delay="0"/>
                                  </p:stCondLst>
                                  <p:childTnLst>
                                    <p:set>
                                      <p:cBhvr>
                                        <p:cTn id="290" dur="1" fill="hold">
                                          <p:stCondLst>
                                            <p:cond delay="0"/>
                                          </p:stCondLst>
                                        </p:cTn>
                                        <p:tgtEl>
                                          <p:spTgt spid="158"/>
                                        </p:tgtEl>
                                        <p:attrNameLst>
                                          <p:attrName>style.visibility</p:attrName>
                                        </p:attrNameLst>
                                      </p:cBhvr>
                                      <p:to>
                                        <p:strVal val="visible"/>
                                      </p:to>
                                    </p:set>
                                    <p:animEffect transition="in" filter="dissolve">
                                      <p:cBhvr>
                                        <p:cTn id="291" dur="2000"/>
                                        <p:tgtEl>
                                          <p:spTgt spid="158"/>
                                        </p:tgtEl>
                                      </p:cBhvr>
                                    </p:animEffect>
                                  </p:childTnLst>
                                </p:cTn>
                              </p:par>
                              <p:par>
                                <p:cTn id="292" presetID="9" presetClass="entr" presetSubtype="0" fill="hold" grpId="0" nodeType="withEffect">
                                  <p:stCondLst>
                                    <p:cond delay="0"/>
                                  </p:stCondLst>
                                  <p:childTnLst>
                                    <p:set>
                                      <p:cBhvr>
                                        <p:cTn id="293" dur="1" fill="hold">
                                          <p:stCondLst>
                                            <p:cond delay="0"/>
                                          </p:stCondLst>
                                        </p:cTn>
                                        <p:tgtEl>
                                          <p:spTgt spid="159"/>
                                        </p:tgtEl>
                                        <p:attrNameLst>
                                          <p:attrName>style.visibility</p:attrName>
                                        </p:attrNameLst>
                                      </p:cBhvr>
                                      <p:to>
                                        <p:strVal val="visible"/>
                                      </p:to>
                                    </p:set>
                                    <p:animEffect transition="in" filter="dissolve">
                                      <p:cBhvr>
                                        <p:cTn id="294" dur="2000"/>
                                        <p:tgtEl>
                                          <p:spTgt spid="159"/>
                                        </p:tgtEl>
                                      </p:cBhvr>
                                    </p:animEffect>
                                  </p:childTnLst>
                                </p:cTn>
                              </p:par>
                              <p:par>
                                <p:cTn id="295" presetID="9" presetClass="exit" presetSubtype="0" fill="hold" grpId="0" nodeType="withEffect">
                                  <p:stCondLst>
                                    <p:cond delay="0"/>
                                  </p:stCondLst>
                                  <p:childTnLst>
                                    <p:animEffect transition="out" filter="dissolve">
                                      <p:cBhvr>
                                        <p:cTn id="296" dur="500"/>
                                        <p:tgtEl>
                                          <p:spTgt spid="54"/>
                                        </p:tgtEl>
                                      </p:cBhvr>
                                    </p:animEffect>
                                    <p:set>
                                      <p:cBhvr>
                                        <p:cTn id="297" dur="1" fill="hold">
                                          <p:stCondLst>
                                            <p:cond delay="499"/>
                                          </p:stCondLst>
                                        </p:cTn>
                                        <p:tgtEl>
                                          <p:spTgt spid="54"/>
                                        </p:tgtEl>
                                        <p:attrNameLst>
                                          <p:attrName>style.visibility</p:attrName>
                                        </p:attrNameLst>
                                      </p:cBhvr>
                                      <p:to>
                                        <p:strVal val="hidden"/>
                                      </p:to>
                                    </p:set>
                                  </p:childTnLst>
                                </p:cTn>
                              </p:par>
                              <p:par>
                                <p:cTn id="298" presetID="9" presetClass="exit" presetSubtype="0" fill="hold" grpId="0" nodeType="withEffect">
                                  <p:stCondLst>
                                    <p:cond delay="0"/>
                                  </p:stCondLst>
                                  <p:childTnLst>
                                    <p:animEffect transition="out" filter="dissolve">
                                      <p:cBhvr>
                                        <p:cTn id="299" dur="500"/>
                                        <p:tgtEl>
                                          <p:spTgt spid="93"/>
                                        </p:tgtEl>
                                      </p:cBhvr>
                                    </p:animEffect>
                                    <p:set>
                                      <p:cBhvr>
                                        <p:cTn id="300" dur="1" fill="hold">
                                          <p:stCondLst>
                                            <p:cond delay="499"/>
                                          </p:stCondLst>
                                        </p:cTn>
                                        <p:tgtEl>
                                          <p:spTgt spid="93"/>
                                        </p:tgtEl>
                                        <p:attrNameLst>
                                          <p:attrName>style.visibility</p:attrName>
                                        </p:attrNameLst>
                                      </p:cBhvr>
                                      <p:to>
                                        <p:strVal val="hidden"/>
                                      </p:to>
                                    </p:set>
                                  </p:childTnLst>
                                </p:cTn>
                              </p:par>
                              <p:par>
                                <p:cTn id="301" presetID="9" presetClass="exit" presetSubtype="0" fill="hold" grpId="0" nodeType="withEffect">
                                  <p:stCondLst>
                                    <p:cond delay="0"/>
                                  </p:stCondLst>
                                  <p:childTnLst>
                                    <p:animEffect transition="out" filter="dissolve">
                                      <p:cBhvr>
                                        <p:cTn id="302" dur="500"/>
                                        <p:tgtEl>
                                          <p:spTgt spid="77"/>
                                        </p:tgtEl>
                                      </p:cBhvr>
                                    </p:animEffect>
                                    <p:set>
                                      <p:cBhvr>
                                        <p:cTn id="303" dur="1" fill="hold">
                                          <p:stCondLst>
                                            <p:cond delay="499"/>
                                          </p:stCondLst>
                                        </p:cTn>
                                        <p:tgtEl>
                                          <p:spTgt spid="77"/>
                                        </p:tgtEl>
                                        <p:attrNameLst>
                                          <p:attrName>style.visibility</p:attrName>
                                        </p:attrNameLst>
                                      </p:cBhvr>
                                      <p:to>
                                        <p:strVal val="hidden"/>
                                      </p:to>
                                    </p:set>
                                  </p:childTnLst>
                                </p:cTn>
                              </p:par>
                              <p:par>
                                <p:cTn id="304" presetID="9" presetClass="exit" presetSubtype="0" fill="hold" grpId="0" nodeType="withEffect">
                                  <p:stCondLst>
                                    <p:cond delay="0"/>
                                  </p:stCondLst>
                                  <p:childTnLst>
                                    <p:animEffect transition="out" filter="dissolve">
                                      <p:cBhvr>
                                        <p:cTn id="305" dur="500"/>
                                        <p:tgtEl>
                                          <p:spTgt spid="84"/>
                                        </p:tgtEl>
                                      </p:cBhvr>
                                    </p:animEffect>
                                    <p:set>
                                      <p:cBhvr>
                                        <p:cTn id="306" dur="1" fill="hold">
                                          <p:stCondLst>
                                            <p:cond delay="499"/>
                                          </p:stCondLst>
                                        </p:cTn>
                                        <p:tgtEl>
                                          <p:spTgt spid="84"/>
                                        </p:tgtEl>
                                        <p:attrNameLst>
                                          <p:attrName>style.visibility</p:attrName>
                                        </p:attrNameLst>
                                      </p:cBhvr>
                                      <p:to>
                                        <p:strVal val="hidden"/>
                                      </p:to>
                                    </p:set>
                                  </p:childTnLst>
                                </p:cTn>
                              </p:par>
                            </p:childTnLst>
                          </p:cTn>
                        </p:par>
                        <p:par>
                          <p:cTn id="307" fill="hold">
                            <p:stCondLst>
                              <p:cond delay="10500"/>
                            </p:stCondLst>
                            <p:childTnLst>
                              <p:par>
                                <p:cTn id="308" presetID="1" presetClass="entr" presetSubtype="0" fill="hold" grpId="0" nodeType="afterEffect">
                                  <p:stCondLst>
                                    <p:cond delay="0"/>
                                  </p:stCondLst>
                                  <p:childTnLst>
                                    <p:set>
                                      <p:cBhvr>
                                        <p:cTn id="309" dur="1" fill="hold">
                                          <p:stCondLst>
                                            <p:cond delay="0"/>
                                          </p:stCondLst>
                                        </p:cTn>
                                        <p:tgtEl>
                                          <p:spTgt spid="113"/>
                                        </p:tgtEl>
                                        <p:attrNameLst>
                                          <p:attrName>style.visibility</p:attrName>
                                        </p:attrNameLst>
                                      </p:cBhvr>
                                      <p:to>
                                        <p:strVal val="visible"/>
                                      </p:to>
                                    </p:set>
                                  </p:childTnLst>
                                </p:cTn>
                              </p:par>
                              <p:par>
                                <p:cTn id="310" presetID="1" presetClass="entr" presetSubtype="0" fill="hold" grpId="0" nodeType="withEffect">
                                  <p:stCondLst>
                                    <p:cond delay="0"/>
                                  </p:stCondLst>
                                  <p:childTnLst>
                                    <p:set>
                                      <p:cBhvr>
                                        <p:cTn id="311" dur="1" fill="hold">
                                          <p:stCondLst>
                                            <p:cond delay="0"/>
                                          </p:stCondLst>
                                        </p:cTn>
                                        <p:tgtEl>
                                          <p:spTgt spid="112"/>
                                        </p:tgtEl>
                                        <p:attrNameLst>
                                          <p:attrName>style.visibility</p:attrName>
                                        </p:attrNameLst>
                                      </p:cBhvr>
                                      <p:to>
                                        <p:strVal val="visible"/>
                                      </p:to>
                                    </p:set>
                                  </p:childTnLst>
                                </p:cTn>
                              </p:par>
                            </p:childTnLst>
                          </p:cTn>
                        </p:par>
                        <p:par>
                          <p:cTn id="312" fill="hold">
                            <p:stCondLst>
                              <p:cond delay="10500"/>
                            </p:stCondLst>
                            <p:childTnLst>
                              <p:par>
                                <p:cTn id="313" presetID="1" presetClass="entr" presetSubtype="0" fill="hold" nodeType="afterEffect">
                                  <p:stCondLst>
                                    <p:cond delay="0"/>
                                  </p:stCondLst>
                                  <p:childTnLst>
                                    <p:set>
                                      <p:cBhvr>
                                        <p:cTn id="314" dur="1" fill="hold">
                                          <p:stCondLst>
                                            <p:cond delay="0"/>
                                          </p:stCondLst>
                                        </p:cTn>
                                        <p:tgtEl>
                                          <p:spTgt spid="880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4" grpId="0" animBg="1"/>
      <p:bldP spid="55" grpId="0" animBg="1"/>
      <p:bldP spid="61" grpId="0" animBg="1"/>
      <p:bldP spid="63" grpId="1" animBg="1"/>
      <p:bldP spid="64" grpId="0" animBg="1"/>
      <p:bldP spid="65"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1"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1" animBg="1"/>
      <p:bldP spid="102" grpId="0" animBg="1"/>
      <p:bldP spid="103" grpId="0" animBg="1"/>
      <p:bldP spid="104" grpId="0" animBg="1"/>
      <p:bldP spid="105" grpId="0" animBg="1"/>
      <p:bldP spid="106" grpId="1" animBg="1"/>
      <p:bldP spid="107"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3" grpId="1"/>
      <p:bldP spid="108" grpId="0"/>
      <p:bldP spid="110" grpId="0"/>
      <p:bldP spid="112" grpId="0"/>
      <p:bldP spid="1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 name="Oval 2"/>
          <p:cNvSpPr/>
          <p:nvPr/>
        </p:nvSpPr>
        <p:spPr>
          <a:xfrm>
            <a:off x="70104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 name="Oval 3"/>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 name="Oval 4"/>
          <p:cNvSpPr/>
          <p:nvPr/>
        </p:nvSpPr>
        <p:spPr>
          <a:xfrm>
            <a:off x="79248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 name="Oval 5"/>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 name="Oval 6"/>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 name="Oval 7"/>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 name="Oval 8"/>
          <p:cNvSpPr/>
          <p:nvPr/>
        </p:nvSpPr>
        <p:spPr>
          <a:xfrm>
            <a:off x="701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 name="Oval 9"/>
          <p:cNvSpPr/>
          <p:nvPr/>
        </p:nvSpPr>
        <p:spPr>
          <a:xfrm>
            <a:off x="74676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 name="Oval 10"/>
          <p:cNvSpPr/>
          <p:nvPr/>
        </p:nvSpPr>
        <p:spPr>
          <a:xfrm>
            <a:off x="79248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 name="Oval 11"/>
          <p:cNvSpPr/>
          <p:nvPr/>
        </p:nvSpPr>
        <p:spPr>
          <a:xfrm>
            <a:off x="563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 name="Oval 12"/>
          <p:cNvSpPr/>
          <p:nvPr/>
        </p:nvSpPr>
        <p:spPr>
          <a:xfrm>
            <a:off x="60960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 name="Oval 13"/>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 name="Oval 14"/>
          <p:cNvSpPr/>
          <p:nvPr/>
        </p:nvSpPr>
        <p:spPr>
          <a:xfrm>
            <a:off x="7010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 name="Oval 15"/>
          <p:cNvSpPr/>
          <p:nvPr/>
        </p:nvSpPr>
        <p:spPr>
          <a:xfrm>
            <a:off x="74676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7" name="Oval 16"/>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 name="Oval 17"/>
          <p:cNvSpPr/>
          <p:nvPr/>
        </p:nvSpPr>
        <p:spPr>
          <a:xfrm>
            <a:off x="5638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9" name="Oval 18"/>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 name="Oval 19"/>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1" name="Oval 20"/>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 name="Oval 21"/>
          <p:cNvSpPr/>
          <p:nvPr/>
        </p:nvSpPr>
        <p:spPr>
          <a:xfrm>
            <a:off x="74676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3" name="Oval 22"/>
          <p:cNvSpPr/>
          <p:nvPr/>
        </p:nvSpPr>
        <p:spPr>
          <a:xfrm>
            <a:off x="7924800" y="56388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4" name="Oval 23"/>
          <p:cNvSpPr/>
          <p:nvPr/>
        </p:nvSpPr>
        <p:spPr>
          <a:xfrm>
            <a:off x="6096000" y="4267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5" name="Oval 24"/>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7" name="Oval 26"/>
          <p:cNvSpPr/>
          <p:nvPr/>
        </p:nvSpPr>
        <p:spPr>
          <a:xfrm>
            <a:off x="1828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8" name="Oval 27"/>
          <p:cNvSpPr/>
          <p:nvPr/>
        </p:nvSpPr>
        <p:spPr>
          <a:xfrm>
            <a:off x="22860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9" name="Oval 28"/>
          <p:cNvSpPr/>
          <p:nvPr/>
        </p:nvSpPr>
        <p:spPr>
          <a:xfrm>
            <a:off x="27432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0" name="Oval 29"/>
          <p:cNvSpPr/>
          <p:nvPr/>
        </p:nvSpPr>
        <p:spPr>
          <a:xfrm>
            <a:off x="3200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1" name="Oval 30"/>
          <p:cNvSpPr/>
          <p:nvPr/>
        </p:nvSpPr>
        <p:spPr>
          <a:xfrm>
            <a:off x="914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2" name="Oval 31"/>
          <p:cNvSpPr/>
          <p:nvPr/>
        </p:nvSpPr>
        <p:spPr>
          <a:xfrm>
            <a:off x="13716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3" name="Oval 32"/>
          <p:cNvSpPr/>
          <p:nvPr/>
        </p:nvSpPr>
        <p:spPr>
          <a:xfrm>
            <a:off x="1828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4" name="Oval 33"/>
          <p:cNvSpPr/>
          <p:nvPr/>
        </p:nvSpPr>
        <p:spPr>
          <a:xfrm>
            <a:off x="2286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5" name="Oval 34"/>
          <p:cNvSpPr/>
          <p:nvPr/>
        </p:nvSpPr>
        <p:spPr>
          <a:xfrm>
            <a:off x="27432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6" name="Oval 35"/>
          <p:cNvSpPr/>
          <p:nvPr/>
        </p:nvSpPr>
        <p:spPr>
          <a:xfrm>
            <a:off x="32004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7" name="Oval 36"/>
          <p:cNvSpPr/>
          <p:nvPr/>
        </p:nvSpPr>
        <p:spPr>
          <a:xfrm>
            <a:off x="914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8" name="Oval 37"/>
          <p:cNvSpPr/>
          <p:nvPr/>
        </p:nvSpPr>
        <p:spPr>
          <a:xfrm>
            <a:off x="13716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9" name="Oval 38"/>
          <p:cNvSpPr/>
          <p:nvPr/>
        </p:nvSpPr>
        <p:spPr>
          <a:xfrm>
            <a:off x="18288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0" name="Oval 39"/>
          <p:cNvSpPr/>
          <p:nvPr/>
        </p:nvSpPr>
        <p:spPr>
          <a:xfrm>
            <a:off x="22860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1" name="Oval 40"/>
          <p:cNvSpPr/>
          <p:nvPr/>
        </p:nvSpPr>
        <p:spPr>
          <a:xfrm>
            <a:off x="2743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2" name="Oval 41"/>
          <p:cNvSpPr/>
          <p:nvPr/>
        </p:nvSpPr>
        <p:spPr>
          <a:xfrm>
            <a:off x="3200400" y="5105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3" name="Oval 42"/>
          <p:cNvSpPr/>
          <p:nvPr/>
        </p:nvSpPr>
        <p:spPr>
          <a:xfrm>
            <a:off x="13716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4" name="Oval 43"/>
          <p:cNvSpPr/>
          <p:nvPr/>
        </p:nvSpPr>
        <p:spPr>
          <a:xfrm>
            <a:off x="914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5" name="Oval 44"/>
          <p:cNvSpPr/>
          <p:nvPr/>
        </p:nvSpPr>
        <p:spPr>
          <a:xfrm>
            <a:off x="9144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6" name="Oval 45"/>
          <p:cNvSpPr/>
          <p:nvPr/>
        </p:nvSpPr>
        <p:spPr>
          <a:xfrm>
            <a:off x="1371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7" name="Oval 46"/>
          <p:cNvSpPr/>
          <p:nvPr/>
        </p:nvSpPr>
        <p:spPr>
          <a:xfrm>
            <a:off x="18288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8" name="Oval 47"/>
          <p:cNvSpPr/>
          <p:nvPr/>
        </p:nvSpPr>
        <p:spPr>
          <a:xfrm>
            <a:off x="22860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9" name="Oval 48"/>
          <p:cNvSpPr/>
          <p:nvPr/>
        </p:nvSpPr>
        <p:spPr>
          <a:xfrm>
            <a:off x="27432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0" name="Oval 49"/>
          <p:cNvSpPr/>
          <p:nvPr/>
        </p:nvSpPr>
        <p:spPr>
          <a:xfrm>
            <a:off x="3200400" y="5562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cxnSp>
        <p:nvCxnSpPr>
          <p:cNvPr id="51" name="Straight Arrow Connector 50"/>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4572000" y="2667000"/>
            <a:ext cx="2209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3276600" y="3200400"/>
            <a:ext cx="2362200" cy="646331"/>
          </a:xfrm>
          <a:prstGeom prst="rect">
            <a:avLst/>
          </a:prstGeom>
          <a:noFill/>
        </p:spPr>
        <p:txBody>
          <a:bodyPr wrap="square" rtlCol="0">
            <a:spAutoFit/>
          </a:bodyPr>
          <a:lstStyle/>
          <a:p>
            <a:r>
              <a:rPr lang="en-US" dirty="0" smtClean="0"/>
              <a:t>Simulate another randomization</a:t>
            </a:r>
            <a:endParaRPr lang="en-US" dirty="0"/>
          </a:p>
        </p:txBody>
      </p:sp>
      <p:sp>
        <p:nvSpPr>
          <p:cNvPr id="54" name="TextBox 53"/>
          <p:cNvSpPr txBox="1"/>
          <p:nvPr/>
        </p:nvSpPr>
        <p:spPr>
          <a:xfrm>
            <a:off x="609600" y="3669268"/>
            <a:ext cx="1524000" cy="369332"/>
          </a:xfrm>
          <a:prstGeom prst="rect">
            <a:avLst/>
          </a:prstGeom>
          <a:noFill/>
        </p:spPr>
        <p:txBody>
          <a:bodyPr wrap="square" rtlCol="0">
            <a:spAutoFit/>
          </a:bodyPr>
          <a:lstStyle/>
          <a:p>
            <a:r>
              <a:rPr lang="en-US" i="1" dirty="0" smtClean="0">
                <a:solidFill>
                  <a:schemeClr val="accent1"/>
                </a:solidFill>
              </a:rPr>
              <a:t>New Drug</a:t>
            </a:r>
            <a:endParaRPr lang="en-US" i="1" dirty="0">
              <a:solidFill>
                <a:schemeClr val="accent1"/>
              </a:solidFill>
            </a:endParaRPr>
          </a:p>
        </p:txBody>
      </p:sp>
      <p:sp>
        <p:nvSpPr>
          <p:cNvPr id="55" name="TextBox 54"/>
          <p:cNvSpPr txBox="1"/>
          <p:nvPr/>
        </p:nvSpPr>
        <p:spPr>
          <a:xfrm>
            <a:off x="6934200" y="3745468"/>
            <a:ext cx="1524000" cy="369332"/>
          </a:xfrm>
          <a:prstGeom prst="rect">
            <a:avLst/>
          </a:prstGeom>
          <a:noFill/>
        </p:spPr>
        <p:txBody>
          <a:bodyPr wrap="square" rtlCol="0">
            <a:spAutoFit/>
          </a:bodyPr>
          <a:lstStyle/>
          <a:p>
            <a:pPr algn="r"/>
            <a:r>
              <a:rPr lang="en-US" i="1" dirty="0" smtClean="0">
                <a:solidFill>
                  <a:schemeClr val="accent1"/>
                </a:solidFill>
              </a:rPr>
              <a:t>Old Drug</a:t>
            </a:r>
            <a:endParaRPr lang="en-US" i="1" dirty="0">
              <a:solidFill>
                <a:schemeClr val="accent1"/>
              </a:solidFill>
            </a:endParaRPr>
          </a:p>
        </p:txBody>
      </p:sp>
      <p:sp>
        <p:nvSpPr>
          <p:cNvPr id="56" name="TextBox 55"/>
          <p:cNvSpPr txBox="1"/>
          <p:nvPr/>
        </p:nvSpPr>
        <p:spPr>
          <a:xfrm>
            <a:off x="762000" y="6096000"/>
            <a:ext cx="3429000" cy="369332"/>
          </a:xfrm>
          <a:prstGeom prst="rect">
            <a:avLst/>
          </a:prstGeom>
          <a:noFill/>
        </p:spPr>
        <p:txBody>
          <a:bodyPr wrap="square" rtlCol="0">
            <a:spAutoFit/>
          </a:bodyPr>
          <a:lstStyle/>
          <a:p>
            <a:r>
              <a:rPr lang="en-US" dirty="0" smtClean="0"/>
              <a:t>17 relapse, 7 no relapse</a:t>
            </a:r>
            <a:endParaRPr lang="en-US" dirty="0"/>
          </a:p>
        </p:txBody>
      </p:sp>
      <p:sp>
        <p:nvSpPr>
          <p:cNvPr id="57" name="TextBox 56"/>
          <p:cNvSpPr txBox="1"/>
          <p:nvPr/>
        </p:nvSpPr>
        <p:spPr>
          <a:xfrm>
            <a:off x="5486400" y="6096000"/>
            <a:ext cx="3429000" cy="369332"/>
          </a:xfrm>
          <a:prstGeom prst="rect">
            <a:avLst/>
          </a:prstGeom>
          <a:noFill/>
        </p:spPr>
        <p:txBody>
          <a:bodyPr wrap="square" rtlCol="0">
            <a:spAutoFit/>
          </a:bodyPr>
          <a:lstStyle/>
          <a:p>
            <a:r>
              <a:rPr lang="en-US" dirty="0" smtClean="0"/>
              <a:t>11 relapse, 13 no relapse</a:t>
            </a:r>
            <a:endParaRPr lang="en-US" dirty="0"/>
          </a:p>
        </p:txBody>
      </p:sp>
      <p:graphicFrame>
        <p:nvGraphicFramePr>
          <p:cNvPr id="90114" name="Object 2"/>
          <p:cNvGraphicFramePr>
            <a:graphicFrameLocks noChangeAspect="1"/>
          </p:cNvGraphicFramePr>
          <p:nvPr/>
        </p:nvGraphicFramePr>
        <p:xfrm>
          <a:off x="4038600" y="4267200"/>
          <a:ext cx="1303338" cy="1597025"/>
        </p:xfrm>
        <a:graphic>
          <a:graphicData uri="http://schemas.openxmlformats.org/presentationml/2006/ole">
            <p:oleObj spid="_x0000_s90114" name="Equation" r:id="rId4" imgW="672840" imgH="825480" progId="Equation.DSMT4">
              <p:embed/>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dissolve">
                                      <p:cBhvr>
                                        <p:cTn id="7" dur="1000"/>
                                        <p:tgtEl>
                                          <p:spTgt spid="2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dissolve">
                                      <p:cBhvr>
                                        <p:cTn id="10" dur="1000"/>
                                        <p:tgtEl>
                                          <p:spTgt spid="28"/>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dissolve">
                                      <p:cBhvr>
                                        <p:cTn id="13" dur="1000"/>
                                        <p:tgtEl>
                                          <p:spTgt spid="29"/>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dissolve">
                                      <p:cBhvr>
                                        <p:cTn id="16" dur="1000"/>
                                        <p:tgtEl>
                                          <p:spTgt spid="3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dissolve">
                                      <p:cBhvr>
                                        <p:cTn id="19" dur="1000"/>
                                        <p:tgtEl>
                                          <p:spTgt spid="31"/>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dissolve">
                                      <p:cBhvr>
                                        <p:cTn id="22" dur="1000"/>
                                        <p:tgtEl>
                                          <p:spTgt spid="32"/>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dissolve">
                                      <p:cBhvr>
                                        <p:cTn id="25" dur="1000"/>
                                        <p:tgtEl>
                                          <p:spTgt spid="3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dissolve">
                                      <p:cBhvr>
                                        <p:cTn id="28" dur="1000"/>
                                        <p:tgtEl>
                                          <p:spTgt spid="34"/>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dissolve">
                                      <p:cBhvr>
                                        <p:cTn id="31" dur="1000"/>
                                        <p:tgtEl>
                                          <p:spTgt spid="35"/>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dissolve">
                                      <p:cBhvr>
                                        <p:cTn id="34" dur="1000"/>
                                        <p:tgtEl>
                                          <p:spTgt spid="36"/>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dissolve">
                                      <p:cBhvr>
                                        <p:cTn id="37" dur="1000"/>
                                        <p:tgtEl>
                                          <p:spTgt spid="37"/>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dissolve">
                                      <p:cBhvr>
                                        <p:cTn id="40" dur="1000"/>
                                        <p:tgtEl>
                                          <p:spTgt spid="38"/>
                                        </p:tgtEl>
                                      </p:cBhvr>
                                    </p:animEffect>
                                  </p:childTnLst>
                                </p:cTn>
                              </p:par>
                              <p:par>
                                <p:cTn id="41" presetID="9" presetClass="entr" presetSubtype="0" fill="hold" grpId="0" nodeType="with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dissolve">
                                      <p:cBhvr>
                                        <p:cTn id="43" dur="1000"/>
                                        <p:tgtEl>
                                          <p:spTgt spid="39"/>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1000"/>
                                        <p:tgtEl>
                                          <p:spTgt spid="40"/>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dissolve">
                                      <p:cBhvr>
                                        <p:cTn id="49" dur="1000"/>
                                        <p:tgtEl>
                                          <p:spTgt spid="41"/>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dissolve">
                                      <p:cBhvr>
                                        <p:cTn id="52" dur="1000"/>
                                        <p:tgtEl>
                                          <p:spTgt spid="42"/>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dissolve">
                                      <p:cBhvr>
                                        <p:cTn id="55" dur="1000"/>
                                        <p:tgtEl>
                                          <p:spTgt spid="43"/>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dissolve">
                                      <p:cBhvr>
                                        <p:cTn id="58" dur="1000"/>
                                        <p:tgtEl>
                                          <p:spTgt spid="44"/>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dissolve">
                                      <p:cBhvr>
                                        <p:cTn id="61" dur="1000"/>
                                        <p:tgtEl>
                                          <p:spTgt spid="45"/>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dissolve">
                                      <p:cBhvr>
                                        <p:cTn id="64" dur="1000"/>
                                        <p:tgtEl>
                                          <p:spTgt spid="46"/>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dissolve">
                                      <p:cBhvr>
                                        <p:cTn id="67" dur="1000"/>
                                        <p:tgtEl>
                                          <p:spTgt spid="47"/>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48"/>
                                        </p:tgtEl>
                                        <p:attrNameLst>
                                          <p:attrName>style.visibility</p:attrName>
                                        </p:attrNameLst>
                                      </p:cBhvr>
                                      <p:to>
                                        <p:strVal val="visible"/>
                                      </p:to>
                                    </p:set>
                                    <p:animEffect transition="in" filter="dissolve">
                                      <p:cBhvr>
                                        <p:cTn id="70" dur="1000"/>
                                        <p:tgtEl>
                                          <p:spTgt spid="48"/>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animEffect transition="in" filter="dissolve">
                                      <p:cBhvr>
                                        <p:cTn id="73" dur="1000"/>
                                        <p:tgtEl>
                                          <p:spTgt spid="49"/>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50"/>
                                        </p:tgtEl>
                                        <p:attrNameLst>
                                          <p:attrName>style.visibility</p:attrName>
                                        </p:attrNameLst>
                                      </p:cBhvr>
                                      <p:to>
                                        <p:strVal val="visible"/>
                                      </p:to>
                                    </p:set>
                                    <p:animEffect transition="in" filter="dissolve">
                                      <p:cBhvr>
                                        <p:cTn id="76" dur="1000"/>
                                        <p:tgtEl>
                                          <p:spTgt spid="50"/>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2"/>
                                        </p:tgtEl>
                                        <p:attrNameLst>
                                          <p:attrName>style.visibility</p:attrName>
                                        </p:attrNameLst>
                                      </p:cBhvr>
                                      <p:to>
                                        <p:strVal val="visible"/>
                                      </p:to>
                                    </p:set>
                                    <p:animEffect transition="in" filter="dissolve">
                                      <p:cBhvr>
                                        <p:cTn id="79" dur="500"/>
                                        <p:tgtEl>
                                          <p:spTgt spid="2"/>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3"/>
                                        </p:tgtEl>
                                        <p:attrNameLst>
                                          <p:attrName>style.visibility</p:attrName>
                                        </p:attrNameLst>
                                      </p:cBhvr>
                                      <p:to>
                                        <p:strVal val="visible"/>
                                      </p:to>
                                    </p:set>
                                    <p:animEffect transition="in" filter="dissolve">
                                      <p:cBhvr>
                                        <p:cTn id="82" dur="500"/>
                                        <p:tgtEl>
                                          <p:spTgt spid="3"/>
                                        </p:tgtEl>
                                      </p:cBhvr>
                                    </p:animEffect>
                                  </p:childTnLst>
                                </p:cTn>
                              </p:par>
                              <p:par>
                                <p:cTn id="83" presetID="9" presetClass="entr" presetSubtype="0" fill="hold" grpId="0" nodeType="withEffect">
                                  <p:stCondLst>
                                    <p:cond delay="0"/>
                                  </p:stCondLst>
                                  <p:childTnLst>
                                    <p:set>
                                      <p:cBhvr>
                                        <p:cTn id="84" dur="1" fill="hold">
                                          <p:stCondLst>
                                            <p:cond delay="0"/>
                                          </p:stCondLst>
                                        </p:cTn>
                                        <p:tgtEl>
                                          <p:spTgt spid="4"/>
                                        </p:tgtEl>
                                        <p:attrNameLst>
                                          <p:attrName>style.visibility</p:attrName>
                                        </p:attrNameLst>
                                      </p:cBhvr>
                                      <p:to>
                                        <p:strVal val="visible"/>
                                      </p:to>
                                    </p:set>
                                    <p:animEffect transition="in" filter="dissolve">
                                      <p:cBhvr>
                                        <p:cTn id="85" dur="500"/>
                                        <p:tgtEl>
                                          <p:spTgt spid="4"/>
                                        </p:tgtEl>
                                      </p:cBhvr>
                                    </p:animEffect>
                                  </p:childTnLst>
                                </p:cTn>
                              </p:par>
                              <p:par>
                                <p:cTn id="86" presetID="9" presetClass="entr" presetSubtype="0" fill="hold" grpId="0" nodeType="withEffect">
                                  <p:stCondLst>
                                    <p:cond delay="0"/>
                                  </p:stCondLst>
                                  <p:childTnLst>
                                    <p:set>
                                      <p:cBhvr>
                                        <p:cTn id="87" dur="1" fill="hold">
                                          <p:stCondLst>
                                            <p:cond delay="0"/>
                                          </p:stCondLst>
                                        </p:cTn>
                                        <p:tgtEl>
                                          <p:spTgt spid="5"/>
                                        </p:tgtEl>
                                        <p:attrNameLst>
                                          <p:attrName>style.visibility</p:attrName>
                                        </p:attrNameLst>
                                      </p:cBhvr>
                                      <p:to>
                                        <p:strVal val="visible"/>
                                      </p:to>
                                    </p:set>
                                    <p:animEffect transition="in" filter="dissolve">
                                      <p:cBhvr>
                                        <p:cTn id="88" dur="500"/>
                                        <p:tgtEl>
                                          <p:spTgt spid="5"/>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6"/>
                                        </p:tgtEl>
                                        <p:attrNameLst>
                                          <p:attrName>style.visibility</p:attrName>
                                        </p:attrNameLst>
                                      </p:cBhvr>
                                      <p:to>
                                        <p:strVal val="visible"/>
                                      </p:to>
                                    </p:set>
                                    <p:animEffect transition="in" filter="dissolve">
                                      <p:cBhvr>
                                        <p:cTn id="91" dur="500"/>
                                        <p:tgtEl>
                                          <p:spTgt spid="6"/>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7"/>
                                        </p:tgtEl>
                                        <p:attrNameLst>
                                          <p:attrName>style.visibility</p:attrName>
                                        </p:attrNameLst>
                                      </p:cBhvr>
                                      <p:to>
                                        <p:strVal val="visible"/>
                                      </p:to>
                                    </p:set>
                                    <p:animEffect transition="in" filter="dissolve">
                                      <p:cBhvr>
                                        <p:cTn id="94" dur="500"/>
                                        <p:tgtEl>
                                          <p:spTgt spid="7"/>
                                        </p:tgtEl>
                                      </p:cBhvr>
                                    </p:animEffect>
                                  </p:childTnLst>
                                </p:cTn>
                              </p:par>
                              <p:par>
                                <p:cTn id="95" presetID="9" presetClass="entr" presetSubtype="0" fill="hold" grpId="0" nodeType="withEffect">
                                  <p:stCondLst>
                                    <p:cond delay="0"/>
                                  </p:stCondLst>
                                  <p:childTnLst>
                                    <p:set>
                                      <p:cBhvr>
                                        <p:cTn id="96" dur="1" fill="hold">
                                          <p:stCondLst>
                                            <p:cond delay="0"/>
                                          </p:stCondLst>
                                        </p:cTn>
                                        <p:tgtEl>
                                          <p:spTgt spid="8"/>
                                        </p:tgtEl>
                                        <p:attrNameLst>
                                          <p:attrName>style.visibility</p:attrName>
                                        </p:attrNameLst>
                                      </p:cBhvr>
                                      <p:to>
                                        <p:strVal val="visible"/>
                                      </p:to>
                                    </p:set>
                                    <p:animEffect transition="in" filter="dissolve">
                                      <p:cBhvr>
                                        <p:cTn id="97" dur="500"/>
                                        <p:tgtEl>
                                          <p:spTgt spid="8"/>
                                        </p:tgtEl>
                                      </p:cBhvr>
                                    </p:animEffect>
                                  </p:childTnLst>
                                </p:cTn>
                              </p:par>
                              <p:par>
                                <p:cTn id="98" presetID="9" presetClass="entr" presetSubtype="0" fill="hold" grpId="0" nodeType="withEffect">
                                  <p:stCondLst>
                                    <p:cond delay="0"/>
                                  </p:stCondLst>
                                  <p:childTnLst>
                                    <p:set>
                                      <p:cBhvr>
                                        <p:cTn id="99" dur="1" fill="hold">
                                          <p:stCondLst>
                                            <p:cond delay="0"/>
                                          </p:stCondLst>
                                        </p:cTn>
                                        <p:tgtEl>
                                          <p:spTgt spid="9"/>
                                        </p:tgtEl>
                                        <p:attrNameLst>
                                          <p:attrName>style.visibility</p:attrName>
                                        </p:attrNameLst>
                                      </p:cBhvr>
                                      <p:to>
                                        <p:strVal val="visible"/>
                                      </p:to>
                                    </p:set>
                                    <p:animEffect transition="in" filter="dissolve">
                                      <p:cBhvr>
                                        <p:cTn id="100" dur="500"/>
                                        <p:tgtEl>
                                          <p:spTgt spid="9"/>
                                        </p:tgtEl>
                                      </p:cBhvr>
                                    </p:animEffect>
                                  </p:childTnLst>
                                </p:cTn>
                              </p:par>
                              <p:par>
                                <p:cTn id="101" presetID="9" presetClass="entr" presetSubtype="0" fill="hold" grpId="0" nodeType="withEffect">
                                  <p:stCondLst>
                                    <p:cond delay="0"/>
                                  </p:stCondLst>
                                  <p:childTnLst>
                                    <p:set>
                                      <p:cBhvr>
                                        <p:cTn id="102" dur="1" fill="hold">
                                          <p:stCondLst>
                                            <p:cond delay="0"/>
                                          </p:stCondLst>
                                        </p:cTn>
                                        <p:tgtEl>
                                          <p:spTgt spid="10"/>
                                        </p:tgtEl>
                                        <p:attrNameLst>
                                          <p:attrName>style.visibility</p:attrName>
                                        </p:attrNameLst>
                                      </p:cBhvr>
                                      <p:to>
                                        <p:strVal val="visible"/>
                                      </p:to>
                                    </p:set>
                                    <p:animEffect transition="in" filter="dissolve">
                                      <p:cBhvr>
                                        <p:cTn id="103" dur="500"/>
                                        <p:tgtEl>
                                          <p:spTgt spid="10"/>
                                        </p:tgtEl>
                                      </p:cBhvr>
                                    </p:animEffect>
                                  </p:childTnLst>
                                </p:cTn>
                              </p:par>
                              <p:par>
                                <p:cTn id="104" presetID="9" presetClass="entr" presetSubtype="0" fill="hold" grpId="0" nodeType="with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dissolve">
                                      <p:cBhvr>
                                        <p:cTn id="106" dur="500"/>
                                        <p:tgtEl>
                                          <p:spTgt spid="11"/>
                                        </p:tgtEl>
                                      </p:cBhvr>
                                    </p:animEffect>
                                  </p:childTnLst>
                                </p:cTn>
                              </p:par>
                              <p:par>
                                <p:cTn id="107" presetID="9" presetClass="entr" presetSubtype="0" fill="hold" grpId="0" nodeType="withEffect">
                                  <p:stCondLst>
                                    <p:cond delay="0"/>
                                  </p:stCondLst>
                                  <p:childTnLst>
                                    <p:set>
                                      <p:cBhvr>
                                        <p:cTn id="108" dur="1" fill="hold">
                                          <p:stCondLst>
                                            <p:cond delay="0"/>
                                          </p:stCondLst>
                                        </p:cTn>
                                        <p:tgtEl>
                                          <p:spTgt spid="12"/>
                                        </p:tgtEl>
                                        <p:attrNameLst>
                                          <p:attrName>style.visibility</p:attrName>
                                        </p:attrNameLst>
                                      </p:cBhvr>
                                      <p:to>
                                        <p:strVal val="visible"/>
                                      </p:to>
                                    </p:set>
                                    <p:animEffect transition="in" filter="dissolve">
                                      <p:cBhvr>
                                        <p:cTn id="109" dur="500"/>
                                        <p:tgtEl>
                                          <p:spTgt spid="12"/>
                                        </p:tgtEl>
                                      </p:cBhvr>
                                    </p:animEffect>
                                  </p:childTnLst>
                                </p:cTn>
                              </p:par>
                              <p:par>
                                <p:cTn id="110" presetID="9" presetClass="entr" presetSubtype="0" fill="hold" grpId="0" nodeType="withEffect">
                                  <p:stCondLst>
                                    <p:cond delay="0"/>
                                  </p:stCondLst>
                                  <p:childTnLst>
                                    <p:set>
                                      <p:cBhvr>
                                        <p:cTn id="111" dur="1" fill="hold">
                                          <p:stCondLst>
                                            <p:cond delay="0"/>
                                          </p:stCondLst>
                                        </p:cTn>
                                        <p:tgtEl>
                                          <p:spTgt spid="13"/>
                                        </p:tgtEl>
                                        <p:attrNameLst>
                                          <p:attrName>style.visibility</p:attrName>
                                        </p:attrNameLst>
                                      </p:cBhvr>
                                      <p:to>
                                        <p:strVal val="visible"/>
                                      </p:to>
                                    </p:set>
                                    <p:animEffect transition="in" filter="dissolve">
                                      <p:cBhvr>
                                        <p:cTn id="112" dur="500"/>
                                        <p:tgtEl>
                                          <p:spTgt spid="13"/>
                                        </p:tgtEl>
                                      </p:cBhvr>
                                    </p:animEffect>
                                  </p:childTnLst>
                                </p:cTn>
                              </p:par>
                              <p:par>
                                <p:cTn id="113" presetID="9" presetClass="entr" presetSubtype="0" fill="hold" grpId="0" nodeType="withEffect">
                                  <p:stCondLst>
                                    <p:cond delay="0"/>
                                  </p:stCondLst>
                                  <p:childTnLst>
                                    <p:set>
                                      <p:cBhvr>
                                        <p:cTn id="114" dur="1" fill="hold">
                                          <p:stCondLst>
                                            <p:cond delay="0"/>
                                          </p:stCondLst>
                                        </p:cTn>
                                        <p:tgtEl>
                                          <p:spTgt spid="14"/>
                                        </p:tgtEl>
                                        <p:attrNameLst>
                                          <p:attrName>style.visibility</p:attrName>
                                        </p:attrNameLst>
                                      </p:cBhvr>
                                      <p:to>
                                        <p:strVal val="visible"/>
                                      </p:to>
                                    </p:set>
                                    <p:animEffect transition="in" filter="dissolve">
                                      <p:cBhvr>
                                        <p:cTn id="115" dur="500"/>
                                        <p:tgtEl>
                                          <p:spTgt spid="14"/>
                                        </p:tgtEl>
                                      </p:cBhvr>
                                    </p:animEffect>
                                  </p:childTnLst>
                                </p:cTn>
                              </p:par>
                              <p:par>
                                <p:cTn id="116" presetID="9" presetClass="entr" presetSubtype="0" fill="hold" grpId="0" nodeType="withEffect">
                                  <p:stCondLst>
                                    <p:cond delay="0"/>
                                  </p:stCondLst>
                                  <p:childTnLst>
                                    <p:set>
                                      <p:cBhvr>
                                        <p:cTn id="117" dur="1" fill="hold">
                                          <p:stCondLst>
                                            <p:cond delay="0"/>
                                          </p:stCondLst>
                                        </p:cTn>
                                        <p:tgtEl>
                                          <p:spTgt spid="15"/>
                                        </p:tgtEl>
                                        <p:attrNameLst>
                                          <p:attrName>style.visibility</p:attrName>
                                        </p:attrNameLst>
                                      </p:cBhvr>
                                      <p:to>
                                        <p:strVal val="visible"/>
                                      </p:to>
                                    </p:set>
                                    <p:animEffect transition="in" filter="dissolve">
                                      <p:cBhvr>
                                        <p:cTn id="118" dur="500"/>
                                        <p:tgtEl>
                                          <p:spTgt spid="15"/>
                                        </p:tgtEl>
                                      </p:cBhvr>
                                    </p:animEffect>
                                  </p:childTnLst>
                                </p:cTn>
                              </p:par>
                              <p:par>
                                <p:cTn id="119" presetID="9" presetClass="entr" presetSubtype="0" fill="hold" grpId="0" nodeType="withEffect">
                                  <p:stCondLst>
                                    <p:cond delay="0"/>
                                  </p:stCondLst>
                                  <p:childTnLst>
                                    <p:set>
                                      <p:cBhvr>
                                        <p:cTn id="120" dur="1" fill="hold">
                                          <p:stCondLst>
                                            <p:cond delay="0"/>
                                          </p:stCondLst>
                                        </p:cTn>
                                        <p:tgtEl>
                                          <p:spTgt spid="16"/>
                                        </p:tgtEl>
                                        <p:attrNameLst>
                                          <p:attrName>style.visibility</p:attrName>
                                        </p:attrNameLst>
                                      </p:cBhvr>
                                      <p:to>
                                        <p:strVal val="visible"/>
                                      </p:to>
                                    </p:set>
                                    <p:animEffect transition="in" filter="dissolve">
                                      <p:cBhvr>
                                        <p:cTn id="121" dur="500"/>
                                        <p:tgtEl>
                                          <p:spTgt spid="16"/>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17"/>
                                        </p:tgtEl>
                                        <p:attrNameLst>
                                          <p:attrName>style.visibility</p:attrName>
                                        </p:attrNameLst>
                                      </p:cBhvr>
                                      <p:to>
                                        <p:strVal val="visible"/>
                                      </p:to>
                                    </p:set>
                                    <p:animEffect transition="in" filter="dissolve">
                                      <p:cBhvr>
                                        <p:cTn id="124" dur="500"/>
                                        <p:tgtEl>
                                          <p:spTgt spid="17"/>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18"/>
                                        </p:tgtEl>
                                        <p:attrNameLst>
                                          <p:attrName>style.visibility</p:attrName>
                                        </p:attrNameLst>
                                      </p:cBhvr>
                                      <p:to>
                                        <p:strVal val="visible"/>
                                      </p:to>
                                    </p:set>
                                    <p:animEffect transition="in" filter="dissolve">
                                      <p:cBhvr>
                                        <p:cTn id="127" dur="500"/>
                                        <p:tgtEl>
                                          <p:spTgt spid="18"/>
                                        </p:tgtEl>
                                      </p:cBhvr>
                                    </p:animEffect>
                                  </p:childTnLst>
                                </p:cTn>
                              </p:par>
                              <p:par>
                                <p:cTn id="128" presetID="9" presetClass="entr" presetSubtype="0" fill="hold" grpId="0" nodeType="withEffect">
                                  <p:stCondLst>
                                    <p:cond delay="0"/>
                                  </p:stCondLst>
                                  <p:childTnLst>
                                    <p:set>
                                      <p:cBhvr>
                                        <p:cTn id="129" dur="1" fill="hold">
                                          <p:stCondLst>
                                            <p:cond delay="0"/>
                                          </p:stCondLst>
                                        </p:cTn>
                                        <p:tgtEl>
                                          <p:spTgt spid="19"/>
                                        </p:tgtEl>
                                        <p:attrNameLst>
                                          <p:attrName>style.visibility</p:attrName>
                                        </p:attrNameLst>
                                      </p:cBhvr>
                                      <p:to>
                                        <p:strVal val="visible"/>
                                      </p:to>
                                    </p:set>
                                    <p:animEffect transition="in" filter="dissolve">
                                      <p:cBhvr>
                                        <p:cTn id="130" dur="500"/>
                                        <p:tgtEl>
                                          <p:spTgt spid="19"/>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20"/>
                                        </p:tgtEl>
                                        <p:attrNameLst>
                                          <p:attrName>style.visibility</p:attrName>
                                        </p:attrNameLst>
                                      </p:cBhvr>
                                      <p:to>
                                        <p:strVal val="visible"/>
                                      </p:to>
                                    </p:set>
                                    <p:animEffect transition="in" filter="dissolve">
                                      <p:cBhvr>
                                        <p:cTn id="133" dur="500"/>
                                        <p:tgtEl>
                                          <p:spTgt spid="20"/>
                                        </p:tgtEl>
                                      </p:cBhvr>
                                    </p:animEffect>
                                  </p:childTnLst>
                                </p:cTn>
                              </p:par>
                              <p:par>
                                <p:cTn id="134" presetID="9" presetClass="entr" presetSubtype="0"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dissolve">
                                      <p:cBhvr>
                                        <p:cTn id="136" dur="500"/>
                                        <p:tgtEl>
                                          <p:spTgt spid="21"/>
                                        </p:tgtEl>
                                      </p:cBhvr>
                                    </p:animEffect>
                                  </p:childTnLst>
                                </p:cTn>
                              </p:par>
                              <p:par>
                                <p:cTn id="137" presetID="9" presetClass="entr" presetSubtype="0" fill="hold" grpId="0" nodeType="withEffect">
                                  <p:stCondLst>
                                    <p:cond delay="0"/>
                                  </p:stCondLst>
                                  <p:childTnLst>
                                    <p:set>
                                      <p:cBhvr>
                                        <p:cTn id="138" dur="1" fill="hold">
                                          <p:stCondLst>
                                            <p:cond delay="0"/>
                                          </p:stCondLst>
                                        </p:cTn>
                                        <p:tgtEl>
                                          <p:spTgt spid="22"/>
                                        </p:tgtEl>
                                        <p:attrNameLst>
                                          <p:attrName>style.visibility</p:attrName>
                                        </p:attrNameLst>
                                      </p:cBhvr>
                                      <p:to>
                                        <p:strVal val="visible"/>
                                      </p:to>
                                    </p:set>
                                    <p:animEffect transition="in" filter="dissolve">
                                      <p:cBhvr>
                                        <p:cTn id="139" dur="500"/>
                                        <p:tgtEl>
                                          <p:spTgt spid="22"/>
                                        </p:tgtEl>
                                      </p:cBhvr>
                                    </p:animEffect>
                                  </p:childTnLst>
                                </p:cTn>
                              </p:par>
                              <p:par>
                                <p:cTn id="140" presetID="9" presetClass="entr" presetSubtype="0" fill="hold" grpId="0" nodeType="withEffect">
                                  <p:stCondLst>
                                    <p:cond delay="0"/>
                                  </p:stCondLst>
                                  <p:childTnLst>
                                    <p:set>
                                      <p:cBhvr>
                                        <p:cTn id="141" dur="1" fill="hold">
                                          <p:stCondLst>
                                            <p:cond delay="0"/>
                                          </p:stCondLst>
                                        </p:cTn>
                                        <p:tgtEl>
                                          <p:spTgt spid="23"/>
                                        </p:tgtEl>
                                        <p:attrNameLst>
                                          <p:attrName>style.visibility</p:attrName>
                                        </p:attrNameLst>
                                      </p:cBhvr>
                                      <p:to>
                                        <p:strVal val="visible"/>
                                      </p:to>
                                    </p:set>
                                    <p:animEffect transition="in" filter="dissolve">
                                      <p:cBhvr>
                                        <p:cTn id="142" dur="500"/>
                                        <p:tgtEl>
                                          <p:spTgt spid="23"/>
                                        </p:tgtEl>
                                      </p:cBhvr>
                                    </p:animEffect>
                                  </p:childTnLst>
                                </p:cTn>
                              </p:par>
                              <p:par>
                                <p:cTn id="143" presetID="9" presetClass="entr" presetSubtype="0" fill="hold" grpId="0" nodeType="withEffect">
                                  <p:stCondLst>
                                    <p:cond delay="0"/>
                                  </p:stCondLst>
                                  <p:childTnLst>
                                    <p:set>
                                      <p:cBhvr>
                                        <p:cTn id="144" dur="1" fill="hold">
                                          <p:stCondLst>
                                            <p:cond delay="0"/>
                                          </p:stCondLst>
                                        </p:cTn>
                                        <p:tgtEl>
                                          <p:spTgt spid="24"/>
                                        </p:tgtEl>
                                        <p:attrNameLst>
                                          <p:attrName>style.visibility</p:attrName>
                                        </p:attrNameLst>
                                      </p:cBhvr>
                                      <p:to>
                                        <p:strVal val="visible"/>
                                      </p:to>
                                    </p:set>
                                    <p:animEffect transition="in" filter="dissolve">
                                      <p:cBhvr>
                                        <p:cTn id="145" dur="500"/>
                                        <p:tgtEl>
                                          <p:spTgt spid="24"/>
                                        </p:tgtEl>
                                      </p:cBhvr>
                                    </p:animEffect>
                                  </p:childTnLst>
                                </p:cTn>
                              </p:par>
                              <p:par>
                                <p:cTn id="146" presetID="9" presetClass="entr" presetSubtype="0" fill="hold" grpId="0" nodeType="withEffect">
                                  <p:stCondLst>
                                    <p:cond delay="0"/>
                                  </p:stCondLst>
                                  <p:childTnLst>
                                    <p:set>
                                      <p:cBhvr>
                                        <p:cTn id="147" dur="1" fill="hold">
                                          <p:stCondLst>
                                            <p:cond delay="0"/>
                                          </p:stCondLst>
                                        </p:cTn>
                                        <p:tgtEl>
                                          <p:spTgt spid="25"/>
                                        </p:tgtEl>
                                        <p:attrNameLst>
                                          <p:attrName>style.visibility</p:attrName>
                                        </p:attrNameLst>
                                      </p:cBhvr>
                                      <p:to>
                                        <p:strVal val="visible"/>
                                      </p:to>
                                    </p:set>
                                    <p:animEffect transition="in" filter="dissolve">
                                      <p:cBhvr>
                                        <p:cTn id="148" dur="500"/>
                                        <p:tgtEl>
                                          <p:spTgt spid="25"/>
                                        </p:tgtEl>
                                      </p:cBhvr>
                                    </p:animEffect>
                                  </p:childTnLst>
                                </p:cTn>
                              </p:par>
                            </p:childTnLst>
                          </p:cTn>
                        </p:par>
                        <p:par>
                          <p:cTn id="149" fill="hold">
                            <p:stCondLst>
                              <p:cond delay="1000"/>
                            </p:stCondLst>
                            <p:childTnLst>
                              <p:par>
                                <p:cTn id="150" presetID="1" presetClass="entr" presetSubtype="0" fill="hold" grpId="0" nodeType="afterEffect">
                                  <p:stCondLst>
                                    <p:cond delay="0"/>
                                  </p:stCondLst>
                                  <p:childTnLst>
                                    <p:set>
                                      <p:cBhvr>
                                        <p:cTn id="151" dur="1" fill="hold">
                                          <p:stCondLst>
                                            <p:cond delay="0"/>
                                          </p:stCondLst>
                                        </p:cTn>
                                        <p:tgtEl>
                                          <p:spTgt spid="57"/>
                                        </p:tgtEl>
                                        <p:attrNameLst>
                                          <p:attrName>style.visibility</p:attrName>
                                        </p:attrNameLst>
                                      </p:cBhvr>
                                      <p:to>
                                        <p:strVal val="visible"/>
                                      </p:to>
                                    </p:set>
                                  </p:childTnLst>
                                </p:cTn>
                              </p:par>
                              <p:par>
                                <p:cTn id="152" presetID="1" presetClass="entr" presetSubtype="0"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childTnLst>
                                </p:cTn>
                              </p:par>
                            </p:childTnLst>
                          </p:cTn>
                        </p:par>
                        <p:par>
                          <p:cTn id="154" fill="hold">
                            <p:stCondLst>
                              <p:cond delay="1000"/>
                            </p:stCondLst>
                            <p:childTnLst>
                              <p:par>
                                <p:cTn id="155" presetID="1" presetClass="entr" presetSubtype="0" fill="hold" nodeType="afterEffect">
                                  <p:stCondLst>
                                    <p:cond delay="0"/>
                                  </p:stCondLst>
                                  <p:childTnLst>
                                    <p:set>
                                      <p:cBhvr>
                                        <p:cTn id="156" dur="1" fill="hold">
                                          <p:stCondLst>
                                            <p:cond delay="0"/>
                                          </p:stCondLst>
                                        </p:cTn>
                                        <p:tgtEl>
                                          <p:spTgt spid="90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6" grpId="0"/>
      <p:bldP spid="5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04800" y="381000"/>
            <a:ext cx="86106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Distribution if H</a:t>
            </a:r>
            <a:r>
              <a:rPr lang="en-US" sz="4000" b="1" baseline="-25000" dirty="0" smtClean="0">
                <a:solidFill>
                  <a:srgbClr val="68007F">
                    <a:lumMod val="75000"/>
                  </a:srgbClr>
                </a:solidFill>
                <a:latin typeface="Cambria" pitchFamily="18" charset="0"/>
              </a:rPr>
              <a:t>0</a:t>
            </a:r>
            <a:r>
              <a:rPr lang="en-US" sz="4000" b="1" dirty="0" smtClean="0">
                <a:solidFill>
                  <a:srgbClr val="68007F">
                    <a:lumMod val="75000"/>
                  </a:srgbClr>
                </a:solidFill>
                <a:latin typeface="Cambria" pitchFamily="18" charset="0"/>
              </a:rPr>
              <a:t> is True </a:t>
            </a:r>
            <a:endParaRPr lang="en-US" sz="3600" b="1" dirty="0">
              <a:solidFill>
                <a:srgbClr val="68007F">
                  <a:lumMod val="75000"/>
                </a:srgbClr>
              </a:solidFill>
              <a:latin typeface="Cambria" pitchFamily="18" charset="0"/>
            </a:endParaRPr>
          </a:p>
          <a:p>
            <a:pPr lvl="0" algn="ctr">
              <a:spcBef>
                <a:spcPct val="0"/>
              </a:spcBef>
              <a:defRPr/>
            </a:pPr>
            <a:r>
              <a:rPr lang="en-US" sz="2800" b="1" dirty="0" smtClean="0">
                <a:solidFill>
                  <a:schemeClr val="accent4">
                    <a:lumMod val="75000"/>
                  </a:schemeClr>
                </a:solidFill>
                <a:latin typeface="Cambria" pitchFamily="18" charset="0"/>
              </a:rPr>
              <a:t>10000 Simulated Randomizations</a:t>
            </a:r>
            <a:endParaRPr lang="en-US" sz="3200" b="1" dirty="0" smtClean="0">
              <a:solidFill>
                <a:schemeClr val="accent4">
                  <a:lumMod val="75000"/>
                </a:schemeClr>
              </a:solidFill>
              <a:latin typeface="Cambria" pitchFamily="18" charset="0"/>
            </a:endParaRPr>
          </a:p>
        </p:txBody>
      </p:sp>
      <p:pic>
        <p:nvPicPr>
          <p:cNvPr id="64519" name="Picture 7"/>
          <p:cNvPicPr>
            <a:picLocks noChangeAspect="1" noChangeArrowheads="1"/>
          </p:cNvPicPr>
          <p:nvPr/>
        </p:nvPicPr>
        <p:blipFill>
          <a:blip r:embed="rId4" cstate="print"/>
          <a:srcRect t="13179"/>
          <a:stretch>
            <a:fillRect/>
          </a:stretch>
        </p:blipFill>
        <p:spPr bwMode="auto">
          <a:xfrm>
            <a:off x="542925" y="1447800"/>
            <a:ext cx="8058150" cy="4267200"/>
          </a:xfrm>
          <a:prstGeom prst="rect">
            <a:avLst/>
          </a:prstGeom>
          <a:noFill/>
          <a:ln w="9525">
            <a:noFill/>
            <a:miter lim="800000"/>
            <a:headEnd/>
            <a:tailEnd/>
          </a:ln>
        </p:spPr>
      </p:pic>
      <p:pic>
        <p:nvPicPr>
          <p:cNvPr id="64520" name="Picture 8"/>
          <p:cNvPicPr>
            <a:picLocks noChangeAspect="1" noChangeArrowheads="1"/>
          </p:cNvPicPr>
          <p:nvPr/>
        </p:nvPicPr>
        <p:blipFill>
          <a:blip r:embed="rId5" cstate="print"/>
          <a:srcRect t="13179"/>
          <a:stretch>
            <a:fillRect/>
          </a:stretch>
        </p:blipFill>
        <p:spPr bwMode="auto">
          <a:xfrm>
            <a:off x="542925" y="1447800"/>
            <a:ext cx="8058150" cy="4267200"/>
          </a:xfrm>
          <a:prstGeom prst="rect">
            <a:avLst/>
          </a:prstGeom>
          <a:noFill/>
          <a:ln w="9525">
            <a:noFill/>
            <a:miter lim="800000"/>
            <a:headEnd/>
            <a:tailEnd/>
          </a:ln>
        </p:spPr>
      </p:pic>
      <p:graphicFrame>
        <p:nvGraphicFramePr>
          <p:cNvPr id="10" name="Object 9"/>
          <p:cNvGraphicFramePr>
            <a:graphicFrameLocks noChangeAspect="1"/>
          </p:cNvGraphicFramePr>
          <p:nvPr/>
        </p:nvGraphicFramePr>
        <p:xfrm>
          <a:off x="1347019" y="3840692"/>
          <a:ext cx="1167581" cy="502708"/>
        </p:xfrm>
        <a:graphic>
          <a:graphicData uri="http://schemas.openxmlformats.org/presentationml/2006/ole">
            <p:oleObj spid="_x0000_s64521" name="Equation" r:id="rId6" imgW="914400" imgH="393480" progId="Equation.DSMT4">
              <p:embed/>
            </p:oleObj>
          </a:graphicData>
        </a:graphic>
      </p:graphicFrame>
      <p:sp>
        <p:nvSpPr>
          <p:cNvPr id="11" name="TextBox 10"/>
          <p:cNvSpPr txBox="1"/>
          <p:nvPr/>
        </p:nvSpPr>
        <p:spPr>
          <a:xfrm>
            <a:off x="381000" y="5638800"/>
            <a:ext cx="7162800" cy="707886"/>
          </a:xfrm>
          <a:prstGeom prst="rect">
            <a:avLst/>
          </a:prstGeom>
          <a:noFill/>
        </p:spPr>
        <p:txBody>
          <a:bodyPr wrap="square" rtlCol="0">
            <a:spAutoFit/>
          </a:bodyPr>
          <a:lstStyle/>
          <a:p>
            <a:r>
              <a:rPr lang="en-US" sz="2000" dirty="0" smtClean="0">
                <a:latin typeface="Cambria" pitchFamily="18" charset="0"/>
              </a:rPr>
              <a:t>The probability of getting results as extreme or more extreme than those observed </a:t>
            </a:r>
            <a:r>
              <a:rPr lang="en-US" sz="2000" i="1" dirty="0" smtClean="0">
                <a:latin typeface="Cambria" pitchFamily="18" charset="0"/>
              </a:rPr>
              <a:t>if the null hypothesis is true, </a:t>
            </a:r>
            <a:r>
              <a:rPr lang="en-US" sz="2000" dirty="0" smtClean="0">
                <a:latin typeface="Cambria" pitchFamily="18" charset="0"/>
              </a:rPr>
              <a:t>is about .0193.  </a:t>
            </a:r>
            <a:endParaRPr lang="en-US" sz="2000" i="1" dirty="0">
              <a:latin typeface="Cambria" pitchFamily="18" charset="0"/>
            </a:endParaRPr>
          </a:p>
        </p:txBody>
      </p:sp>
      <p:sp>
        <p:nvSpPr>
          <p:cNvPr id="13" name="Left Arrow 12"/>
          <p:cNvSpPr/>
          <p:nvPr/>
        </p:nvSpPr>
        <p:spPr>
          <a:xfrm>
            <a:off x="7391400" y="5791200"/>
            <a:ext cx="1371600"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p-value</a:t>
            </a:r>
            <a:endParaRPr lang="en-US" b="1" dirty="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20"/>
                                        </p:tgtEl>
                                        <p:attrNameLst>
                                          <p:attrName>style.visibility</p:attrName>
                                        </p:attrNameLst>
                                      </p:cBhvr>
                                      <p:to>
                                        <p:strVal val="visible"/>
                                      </p:to>
                                    </p:set>
                                  </p:childTnLst>
                                </p:cTn>
                              </p:par>
                            </p:childTnLst>
                          </p:cTn>
                        </p:par>
                        <p:par>
                          <p:cTn id="7" fill="hold">
                            <p:stCondLst>
                              <p:cond delay="0"/>
                            </p:stCondLst>
                            <p:childTnLst>
                              <p:par>
                                <p:cTn id="8" presetID="53" presetClass="entr" presetSubtype="0" fill="hold" nodeType="afterEffect">
                                  <p:stCondLst>
                                    <p:cond delay="0"/>
                                  </p:stCondLst>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ppt_w</p:attrName>
                                        </p:attrNameLst>
                                      </p:cBhvr>
                                      <p:tavLst>
                                        <p:tav tm="0">
                                          <p:val>
                                            <p:fltVal val="0"/>
                                          </p:val>
                                        </p:tav>
                                        <p:tav tm="100000">
                                          <p:val>
                                            <p:strVal val="#ppt_w"/>
                                          </p:val>
                                        </p:tav>
                                      </p:tavLst>
                                    </p:anim>
                                    <p:anim calcmode="lin" valueType="num">
                                      <p:cBhvr>
                                        <p:cTn id="11" dur="500" fill="hold"/>
                                        <p:tgtEl>
                                          <p:spTgt spid="10"/>
                                        </p:tgtEl>
                                        <p:attrNameLst>
                                          <p:attrName>ppt_h</p:attrName>
                                        </p:attrNameLst>
                                      </p:cBhvr>
                                      <p:tavLst>
                                        <p:tav tm="0">
                                          <p:val>
                                            <p:fltVal val="0"/>
                                          </p:val>
                                        </p:tav>
                                        <p:tav tm="100000">
                                          <p:val>
                                            <p:strVal val="#ppt_h"/>
                                          </p:val>
                                        </p:tav>
                                      </p:tavLst>
                                    </p:anim>
                                    <p:animEffect transition="in" filter="fade">
                                      <p:cBhvr>
                                        <p:cTn id="12" dur="500"/>
                                        <p:tgtEl>
                                          <p:spTgt spid="10"/>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dissolv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1000" fill="hold"/>
                                        <p:tgtEl>
                                          <p:spTgt spid="13"/>
                                        </p:tgtEl>
                                        <p:attrNameLst>
                                          <p:attrName>ppt_w</p:attrName>
                                        </p:attrNameLst>
                                      </p:cBhvr>
                                      <p:tavLst>
                                        <p:tav tm="0">
                                          <p:val>
                                            <p:fltVal val="0"/>
                                          </p:val>
                                        </p:tav>
                                        <p:tav tm="100000">
                                          <p:val>
                                            <p:strVal val="#ppt_w"/>
                                          </p:val>
                                        </p:tav>
                                      </p:tavLst>
                                    </p:anim>
                                    <p:anim calcmode="lin" valueType="num">
                                      <p:cBhvr>
                                        <p:cTn id="22" dur="1000" fill="hold"/>
                                        <p:tgtEl>
                                          <p:spTgt spid="13"/>
                                        </p:tgtEl>
                                        <p:attrNameLst>
                                          <p:attrName>ppt_h</p:attrName>
                                        </p:attrNameLst>
                                      </p:cBhvr>
                                      <p:tavLst>
                                        <p:tav tm="0">
                                          <p:val>
                                            <p:fltVal val="0"/>
                                          </p:val>
                                        </p:tav>
                                        <p:tav tm="100000">
                                          <p:val>
                                            <p:strVal val="#ppt_h"/>
                                          </p:val>
                                        </p:tav>
                                      </p:tavLst>
                                    </p:anim>
                                    <p:anim calcmode="lin" valueType="num">
                                      <p:cBhvr>
                                        <p:cTn id="23" dur="1000" fill="hold"/>
                                        <p:tgtEl>
                                          <p:spTgt spid="13"/>
                                        </p:tgtEl>
                                        <p:attrNameLst>
                                          <p:attrName>style.rotation</p:attrName>
                                        </p:attrNameLst>
                                      </p:cBhvr>
                                      <p:tavLst>
                                        <p:tav tm="0">
                                          <p:val>
                                            <p:fltVal val="360"/>
                                          </p:val>
                                        </p:tav>
                                        <p:tav tm="100000">
                                          <p:val>
                                            <p:fltVal val="0"/>
                                          </p:val>
                                        </p:tav>
                                      </p:tavLst>
                                    </p:anim>
                                    <p:animEffect transition="in" filter="fade">
                                      <p:cBhvr>
                                        <p:cTn id="24"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600200"/>
            <a:ext cx="8077200" cy="3970318"/>
          </a:xfrm>
          <a:prstGeom prst="rect">
            <a:avLst/>
          </a:prstGeom>
          <a:noFill/>
        </p:spPr>
        <p:txBody>
          <a:bodyPr wrap="square" rtlCol="0">
            <a:spAutoFit/>
          </a:bodyPr>
          <a:lstStyle/>
          <a:p>
            <a:pPr>
              <a:buFont typeface="Arial" pitchFamily="34" charset="0"/>
              <a:buChar char="•"/>
            </a:pPr>
            <a:r>
              <a:rPr lang="en-US" sz="2800" dirty="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I just illustrated the randomization test for a difference in proportions, but the exact same idea holds for other parameters!  </a:t>
            </a:r>
          </a:p>
          <a:p>
            <a:pPr>
              <a:buFont typeface="Arial" pitchFamily="34" charset="0"/>
              <a:buChar char="•"/>
            </a:pPr>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Flexibility</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03365"/>
            <a:ext cx="8077200" cy="7740581"/>
          </a:xfrm>
          <a:prstGeom prst="rect">
            <a:avLst/>
          </a:prstGeom>
          <a:noFill/>
        </p:spPr>
        <p:txBody>
          <a:bodyPr wrap="square" rtlCol="0">
            <a:spAutoFit/>
          </a:bodyPr>
          <a:lstStyle/>
          <a:p>
            <a:r>
              <a:rPr lang="en-US" sz="2800" dirty="0" smtClean="0">
                <a:solidFill>
                  <a:prstClr val="black"/>
                </a:solidFill>
                <a:latin typeface="Cambria" pitchFamily="18" charset="0"/>
                <a:cs typeface="Times New Roman" pitchFamily="18" charset="0"/>
              </a:rPr>
              <a:t>Does 5 seconds of exercise increase pulse rate?</a:t>
            </a:r>
          </a:p>
          <a:p>
            <a:pPr marL="514350" indent="-514350"/>
            <a:endParaRPr lang="en-US" sz="1100" dirty="0" smtClean="0">
              <a:solidFill>
                <a:prstClr val="black"/>
              </a:solidFill>
              <a:latin typeface="Cambria" pitchFamily="18" charset="0"/>
              <a:cs typeface="Times New Roman" pitchFamily="18" charset="0"/>
            </a:endParaRPr>
          </a:p>
          <a:p>
            <a:pPr marL="514350" indent="-514350">
              <a:spcAft>
                <a:spcPts val="600"/>
              </a:spcAft>
              <a:buFont typeface="+mj-lt"/>
              <a:buAutoNum type="arabicPeriod"/>
            </a:pPr>
            <a:r>
              <a:rPr lang="en-US" sz="2400" dirty="0" smtClean="0">
                <a:solidFill>
                  <a:prstClr val="black"/>
                </a:solidFill>
                <a:latin typeface="Cambria" pitchFamily="18" charset="0"/>
                <a:cs typeface="Times New Roman" pitchFamily="18" charset="0"/>
              </a:rPr>
              <a:t>Randomly assign half the students to exercise for 5 seconds, then measure everyone’s pulse</a:t>
            </a:r>
          </a:p>
          <a:p>
            <a:pPr marL="514350" indent="-514350">
              <a:spcAft>
                <a:spcPts val="600"/>
              </a:spcAft>
              <a:buFont typeface="+mj-lt"/>
              <a:buAutoNum type="arabicPeriod"/>
            </a:pPr>
            <a:r>
              <a:rPr lang="en-US" sz="2400" dirty="0" smtClean="0">
                <a:solidFill>
                  <a:prstClr val="black"/>
                </a:solidFill>
                <a:latin typeface="Cambria" pitchFamily="18" charset="0"/>
                <a:cs typeface="Times New Roman" pitchFamily="18" charset="0"/>
              </a:rPr>
              <a:t>Have the students record all the pulse rates on their own sets of index cards</a:t>
            </a:r>
          </a:p>
          <a:p>
            <a:pPr marL="514350" indent="-514350">
              <a:spcAft>
                <a:spcPts val="600"/>
              </a:spcAft>
              <a:buFont typeface="+mj-lt"/>
              <a:buAutoNum type="arabicPeriod"/>
            </a:pPr>
            <a:r>
              <a:rPr lang="en-US" sz="2400" dirty="0" smtClean="0">
                <a:solidFill>
                  <a:prstClr val="black"/>
                </a:solidFill>
                <a:latin typeface="Cambria" pitchFamily="18" charset="0"/>
                <a:cs typeface="Times New Roman" pitchFamily="18" charset="0"/>
              </a:rPr>
              <a:t>Calculate the observed difference in means</a:t>
            </a:r>
          </a:p>
          <a:p>
            <a:pPr marL="514350" indent="-514350">
              <a:spcAft>
                <a:spcPts val="600"/>
              </a:spcAft>
              <a:buFont typeface="+mj-lt"/>
              <a:buAutoNum type="arabicPeriod"/>
            </a:pPr>
            <a:r>
              <a:rPr lang="en-US" sz="2400" dirty="0" smtClean="0">
                <a:solidFill>
                  <a:prstClr val="black"/>
                </a:solidFill>
                <a:latin typeface="Cambria" pitchFamily="18" charset="0"/>
                <a:cs typeface="Times New Roman" pitchFamily="18" charset="0"/>
              </a:rPr>
              <a:t>Have each student randomly split their cards into two groups, calculate the difference in means, and contribute to a class </a:t>
            </a:r>
            <a:r>
              <a:rPr lang="en-US" sz="2400" dirty="0" err="1" smtClean="0">
                <a:solidFill>
                  <a:prstClr val="black"/>
                </a:solidFill>
                <a:latin typeface="Cambria" pitchFamily="18" charset="0"/>
                <a:cs typeface="Times New Roman" pitchFamily="18" charset="0"/>
              </a:rPr>
              <a:t>dotplot</a:t>
            </a:r>
            <a:endParaRPr lang="en-US" sz="2400" dirty="0" smtClean="0">
              <a:solidFill>
                <a:prstClr val="black"/>
              </a:solidFill>
              <a:latin typeface="Cambria" pitchFamily="18" charset="0"/>
              <a:cs typeface="Times New Roman" pitchFamily="18" charset="0"/>
            </a:endParaRPr>
          </a:p>
          <a:p>
            <a:pPr marL="514350" indent="-514350">
              <a:spcAft>
                <a:spcPts val="600"/>
              </a:spcAft>
              <a:buFont typeface="+mj-lt"/>
              <a:buAutoNum type="arabicPeriod"/>
            </a:pPr>
            <a:r>
              <a:rPr lang="en-US" sz="2400" dirty="0" smtClean="0">
                <a:solidFill>
                  <a:prstClr val="black"/>
                </a:solidFill>
                <a:latin typeface="Cambria" pitchFamily="18" charset="0"/>
                <a:cs typeface="Times New Roman" pitchFamily="18" charset="0"/>
              </a:rPr>
              <a:t>Use a computer to continue building up the randomization distribution</a:t>
            </a:r>
          </a:p>
          <a:p>
            <a:pPr marL="514350" indent="-514350">
              <a:spcAft>
                <a:spcPts val="600"/>
              </a:spcAft>
              <a:buFont typeface="+mj-lt"/>
              <a:buAutoNum type="arabicPeriod"/>
            </a:pPr>
            <a:r>
              <a:rPr lang="en-US" sz="2400" dirty="0" smtClean="0">
                <a:solidFill>
                  <a:prstClr val="black"/>
                </a:solidFill>
                <a:latin typeface="Cambria" pitchFamily="18" charset="0"/>
                <a:cs typeface="Times New Roman" pitchFamily="18" charset="0"/>
              </a:rPr>
              <a:t>Calculate the p-value</a:t>
            </a:r>
            <a:endParaRPr lang="en-US" sz="2000" dirty="0" smtClean="0">
              <a:solidFill>
                <a:prstClr val="black"/>
              </a:solidFill>
              <a:latin typeface="Cambria" pitchFamily="18" charset="0"/>
              <a:cs typeface="Times New Roman" pitchFamily="18" charset="0"/>
            </a:endParaRPr>
          </a:p>
          <a:p>
            <a:pPr marL="514350" indent="-514350"/>
            <a:endParaRPr lang="en-US" sz="2400" dirty="0" smtClean="0">
              <a:solidFill>
                <a:prstClr val="black"/>
              </a:solidFill>
              <a:latin typeface="Cambria" pitchFamily="18" charset="0"/>
              <a:cs typeface="Times New Roman" pitchFamily="18" charset="0"/>
            </a:endParaRPr>
          </a:p>
          <a:p>
            <a:endParaRPr lang="en-US" sz="2800" dirty="0" smtClean="0">
              <a:solidFill>
                <a:prstClr val="black"/>
              </a:solidFill>
              <a:latin typeface="Cambria" pitchFamily="18" charset="0"/>
              <a:cs typeface="Times New Roman" pitchFamily="18" charset="0"/>
            </a:endParaRP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3810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In-Class Activity</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5334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Randomization-Based Inference is useful for </a:t>
            </a:r>
            <a:r>
              <a:rPr lang="en-US" sz="4000" b="1" i="1" dirty="0" smtClean="0">
                <a:solidFill>
                  <a:srgbClr val="68007F">
                    <a:lumMod val="75000"/>
                  </a:srgbClr>
                </a:solidFill>
                <a:latin typeface="Cambria" pitchFamily="18" charset="0"/>
              </a:rPr>
              <a:t>teaching</a:t>
            </a:r>
            <a:r>
              <a:rPr lang="en-US" sz="4000" b="1" dirty="0" smtClean="0">
                <a:solidFill>
                  <a:srgbClr val="68007F">
                    <a:lumMod val="75000"/>
                  </a:srgbClr>
                </a:solidFill>
                <a:latin typeface="Cambria" pitchFamily="18" charset="0"/>
              </a:rPr>
              <a:t> statistics…</a:t>
            </a:r>
            <a:endParaRPr lang="en-US" sz="3600" b="1" dirty="0">
              <a:solidFill>
                <a:srgbClr val="68007F">
                  <a:lumMod val="75000"/>
                </a:srgbClr>
              </a:solidFill>
              <a:latin typeface="Cambria" pitchFamily="18" charset="0"/>
            </a:endParaRPr>
          </a:p>
        </p:txBody>
      </p:sp>
      <p:sp>
        <p:nvSpPr>
          <p:cNvPr id="5" name="TextBox 4"/>
          <p:cNvSpPr txBox="1"/>
          <p:nvPr/>
        </p:nvSpPr>
        <p:spPr>
          <a:xfrm>
            <a:off x="457200" y="2209800"/>
            <a:ext cx="8382000" cy="5509200"/>
          </a:xfrm>
          <a:prstGeom prst="rect">
            <a:avLst/>
          </a:prstGeom>
          <a:noFill/>
        </p:spPr>
        <p:txBody>
          <a:bodyPr wrap="square" rtlCol="0">
            <a:spAutoFit/>
          </a:bodyPr>
          <a:lstStyle/>
          <a:p>
            <a:pPr>
              <a:buFont typeface="Arial" pitchFamily="34" charset="0"/>
              <a:buChar char="•"/>
            </a:pPr>
            <a:r>
              <a:rPr lang="en-US" sz="2800" dirty="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The whole idea of a randomization test is centered around the definition of a p-value</a:t>
            </a:r>
          </a:p>
          <a:p>
            <a:pPr lvl="1">
              <a:buFont typeface="Arial" pitchFamily="34" charset="0"/>
              <a:buChar char="•"/>
            </a:pPr>
            <a:r>
              <a:rPr lang="en-US" sz="2400" dirty="0" smtClean="0">
                <a:solidFill>
                  <a:prstClr val="black"/>
                </a:solidFill>
                <a:latin typeface="Cambria" pitchFamily="18" charset="0"/>
                <a:cs typeface="Times New Roman" pitchFamily="18" charset="0"/>
              </a:rPr>
              <a:t> How extreme would the observed results be if the null hypothesis were true?  </a:t>
            </a:r>
          </a:p>
          <a:p>
            <a:pPr lvl="1">
              <a:buFont typeface="Arial" pitchFamily="34" charset="0"/>
              <a:buChar char="•"/>
            </a:pPr>
            <a:r>
              <a:rPr lang="en-US" sz="2400" dirty="0" smtClean="0">
                <a:solidFill>
                  <a:prstClr val="black"/>
                </a:solidFill>
                <a:latin typeface="Cambria" pitchFamily="18" charset="0"/>
                <a:cs typeface="Times New Roman" pitchFamily="18" charset="0"/>
              </a:rPr>
              <a:t> Can they be explained just by random chance?</a:t>
            </a:r>
          </a:p>
          <a:p>
            <a:pPr lvl="1">
              <a:buFont typeface="Arial" pitchFamily="34" charset="0"/>
              <a:buChar char="•"/>
            </a:pPr>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Very little background is needed, so the core ideas of inference can be introduced early in the course, and remain central throughout the course</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533400"/>
            <a:ext cx="8153400" cy="1219200"/>
          </a:xfrm>
          <a:prstGeom prst="rect">
            <a:avLst/>
          </a:prstGeom>
        </p:spPr>
        <p:txBody>
          <a:bodyPr/>
          <a:lstStyle/>
          <a:p>
            <a:pPr lvl="0" algn="ctr">
              <a:spcBef>
                <a:spcPct val="0"/>
              </a:spcBef>
              <a:defRPr/>
            </a:pPr>
            <a:r>
              <a:rPr lang="en-US" sz="4000" b="1" dirty="0" smtClean="0">
                <a:solidFill>
                  <a:srgbClr val="68007F">
                    <a:lumMod val="75000"/>
                  </a:srgbClr>
                </a:solidFill>
                <a:latin typeface="Cambria" pitchFamily="18" charset="0"/>
              </a:rPr>
              <a:t>… and for </a:t>
            </a:r>
            <a:r>
              <a:rPr lang="en-US" sz="4000" b="1" i="1" dirty="0" smtClean="0">
                <a:solidFill>
                  <a:srgbClr val="68007F">
                    <a:lumMod val="75000"/>
                  </a:srgbClr>
                </a:solidFill>
                <a:latin typeface="Cambria" pitchFamily="18" charset="0"/>
              </a:rPr>
              <a:t>doing</a:t>
            </a:r>
            <a:r>
              <a:rPr lang="en-US" sz="4000" b="1" dirty="0" smtClean="0">
                <a:solidFill>
                  <a:srgbClr val="68007F">
                    <a:lumMod val="75000"/>
                  </a:srgbClr>
                </a:solidFill>
                <a:latin typeface="Cambria" pitchFamily="18" charset="0"/>
              </a:rPr>
              <a:t> statistics!</a:t>
            </a:r>
            <a:endParaRPr lang="en-US" sz="3600" b="1" dirty="0">
              <a:solidFill>
                <a:srgbClr val="68007F">
                  <a:lumMod val="75000"/>
                </a:srgbClr>
              </a:solidFill>
              <a:latin typeface="Cambria" pitchFamily="18" charset="0"/>
            </a:endParaRPr>
          </a:p>
        </p:txBody>
      </p:sp>
      <p:sp>
        <p:nvSpPr>
          <p:cNvPr id="5" name="TextBox 4"/>
          <p:cNvSpPr txBox="1"/>
          <p:nvPr/>
        </p:nvSpPr>
        <p:spPr>
          <a:xfrm>
            <a:off x="457200" y="1524000"/>
            <a:ext cx="8382000" cy="5909310"/>
          </a:xfrm>
          <a:prstGeom prst="rect">
            <a:avLst/>
          </a:prstGeom>
          <a:noFill/>
        </p:spPr>
        <p:txBody>
          <a:bodyPr wrap="square" rtlCol="0">
            <a:spAutoFit/>
          </a:bodyPr>
          <a:lstStyle/>
          <a:p>
            <a:pPr>
              <a:buFont typeface="Arial" pitchFamily="34" charset="0"/>
              <a:buChar char="•"/>
            </a:pPr>
            <a:r>
              <a:rPr lang="en-US" sz="2800" dirty="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Introductory statistics courses now (especially AP Statistics) place a lot of emphasis on checking the conditions for traditional hypothesis tests</a:t>
            </a:r>
          </a:p>
          <a:p>
            <a:pPr>
              <a:buFont typeface="Arial" pitchFamily="34" charset="0"/>
              <a:buChar char="•"/>
            </a:pPr>
            <a:endParaRPr lang="en-US" sz="24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However, students aren’t given any tools to use if the conditions aren’t satisfied!</a:t>
            </a:r>
          </a:p>
          <a:p>
            <a:pPr>
              <a:buFont typeface="Arial" pitchFamily="34" charset="0"/>
              <a:buChar char="•"/>
            </a:pPr>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Randomization-based inference has no conditions, and always applies (even with non-normal data and small samples!)</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It is the way of the </a:t>
            </a:r>
            <a:r>
              <a:rPr lang="en-US" sz="4400" b="1" i="1" dirty="0" smtClean="0">
                <a:solidFill>
                  <a:srgbClr val="68007F">
                    <a:lumMod val="75000"/>
                  </a:srgbClr>
                </a:solidFill>
                <a:latin typeface="Cambria" pitchFamily="18" charset="0"/>
              </a:rPr>
              <a:t>past…</a:t>
            </a:r>
            <a:endParaRPr lang="en-US" sz="4000" b="1" dirty="0">
              <a:solidFill>
                <a:srgbClr val="68007F">
                  <a:lumMod val="75000"/>
                </a:srgbClr>
              </a:solidFill>
              <a:latin typeface="Cambria" pitchFamily="18" charset="0"/>
            </a:endParaRPr>
          </a:p>
        </p:txBody>
      </p:sp>
      <p:sp>
        <p:nvSpPr>
          <p:cNvPr id="5" name="TextBox 4"/>
          <p:cNvSpPr txBox="1"/>
          <p:nvPr/>
        </p:nvSpPr>
        <p:spPr>
          <a:xfrm>
            <a:off x="533400" y="1752600"/>
            <a:ext cx="8077200" cy="3539430"/>
          </a:xfrm>
          <a:prstGeom prst="rect">
            <a:avLst/>
          </a:prstGeom>
          <a:noFill/>
        </p:spPr>
        <p:txBody>
          <a:bodyPr wrap="square" rtlCol="0">
            <a:spAutoFit/>
          </a:bodyPr>
          <a:lstStyle/>
          <a:p>
            <a:r>
              <a:rPr lang="en-US" sz="3200" dirty="0">
                <a:latin typeface="Cambria" pitchFamily="18" charset="0"/>
              </a:rPr>
              <a:t>"Actually, the statistician does not carry out this very simple and </a:t>
            </a:r>
            <a:r>
              <a:rPr lang="en-US" sz="3200" dirty="0" smtClean="0">
                <a:latin typeface="Cambria" pitchFamily="18" charset="0"/>
              </a:rPr>
              <a:t>very tedious process [the randomization test], but </a:t>
            </a:r>
            <a:r>
              <a:rPr lang="en-US" sz="3200" dirty="0">
                <a:latin typeface="Cambria" pitchFamily="18" charset="0"/>
              </a:rPr>
              <a:t>his conclusions have no justification beyond the </a:t>
            </a:r>
            <a:r>
              <a:rPr lang="en-US" sz="3200" dirty="0" smtClean="0">
                <a:latin typeface="Cambria" pitchFamily="18" charset="0"/>
              </a:rPr>
              <a:t>fact that </a:t>
            </a:r>
            <a:r>
              <a:rPr lang="en-US" sz="3200" dirty="0">
                <a:latin typeface="Cambria" pitchFamily="18" charset="0"/>
              </a:rPr>
              <a:t>they agree with those which could have been arrived at by </a:t>
            </a:r>
            <a:r>
              <a:rPr lang="en-US" sz="3200" dirty="0" smtClean="0">
                <a:latin typeface="Cambria" pitchFamily="18" charset="0"/>
              </a:rPr>
              <a:t>this elementary </a:t>
            </a:r>
            <a:r>
              <a:rPr lang="en-US" sz="3200" dirty="0">
                <a:latin typeface="Cambria" pitchFamily="18" charset="0"/>
              </a:rPr>
              <a:t>method."</a:t>
            </a:r>
          </a:p>
          <a:p>
            <a:r>
              <a:rPr lang="en-US" sz="3200" dirty="0" smtClean="0"/>
              <a:t>				</a:t>
            </a:r>
            <a:r>
              <a:rPr lang="en-US" sz="3200" dirty="0" smtClean="0">
                <a:latin typeface="Cambria" pitchFamily="18" charset="0"/>
              </a:rPr>
              <a:t>-- Sir R. A. Fisher, 1936</a:t>
            </a:r>
            <a:endParaRPr lang="en-US" sz="3200" dirty="0">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533400" y="4572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 and  the way of the </a:t>
            </a:r>
            <a:r>
              <a:rPr lang="en-US" sz="4400" b="1" i="1" dirty="0" smtClean="0">
                <a:solidFill>
                  <a:srgbClr val="68007F">
                    <a:lumMod val="75000"/>
                  </a:srgbClr>
                </a:solidFill>
                <a:latin typeface="Cambria" pitchFamily="18" charset="0"/>
              </a:rPr>
              <a:t>future</a:t>
            </a:r>
            <a:endParaRPr lang="en-US" sz="4000" b="1" dirty="0">
              <a:solidFill>
                <a:srgbClr val="68007F">
                  <a:lumMod val="75000"/>
                </a:srgbClr>
              </a:solidFill>
              <a:latin typeface="Cambria" pitchFamily="18" charset="0"/>
            </a:endParaRPr>
          </a:p>
        </p:txBody>
      </p:sp>
      <p:sp>
        <p:nvSpPr>
          <p:cNvPr id="5" name="TextBox 4"/>
          <p:cNvSpPr txBox="1"/>
          <p:nvPr/>
        </p:nvSpPr>
        <p:spPr>
          <a:xfrm>
            <a:off x="533400" y="1524000"/>
            <a:ext cx="8153400" cy="4524315"/>
          </a:xfrm>
          <a:prstGeom prst="rect">
            <a:avLst/>
          </a:prstGeom>
          <a:noFill/>
        </p:spPr>
        <p:txBody>
          <a:bodyPr wrap="square" rtlCol="0">
            <a:spAutoFit/>
          </a:bodyPr>
          <a:lstStyle/>
          <a:p>
            <a:r>
              <a:rPr lang="en-US" sz="2400" dirty="0">
                <a:latin typeface="Cambria" pitchFamily="18" charset="0"/>
              </a:rPr>
              <a:t>“... </a:t>
            </a:r>
            <a:r>
              <a:rPr lang="en-US" sz="2400" dirty="0" smtClean="0">
                <a:latin typeface="Cambria" pitchFamily="18" charset="0"/>
              </a:rPr>
              <a:t>the </a:t>
            </a:r>
            <a:r>
              <a:rPr lang="en-US" sz="2400" dirty="0">
                <a:latin typeface="Cambria" pitchFamily="18" charset="0"/>
              </a:rPr>
              <a:t>consensus curriculum is still an unwitting prisoner of </a:t>
            </a:r>
            <a:r>
              <a:rPr lang="en-US" sz="2400" dirty="0" smtClean="0">
                <a:latin typeface="Cambria" pitchFamily="18" charset="0"/>
              </a:rPr>
              <a:t>history.  What </a:t>
            </a:r>
            <a:r>
              <a:rPr lang="en-US" sz="2400" dirty="0">
                <a:latin typeface="Cambria" pitchFamily="18" charset="0"/>
              </a:rPr>
              <a:t>we teach is largely the technical machinery of numerical approximations based on the normal distribution and its many subsidiary cogs. This machinery was once necessary, because the conceptually simpler alternative based on permutations was computationally beyond our reach. Before computers statisticians had no choice. These days we have no excuse. Randomization-based inference makes a direct connection between data production and the logic of inference that deserves to be at the core of every introductory course.” </a:t>
            </a:r>
            <a:endParaRPr lang="en-US" sz="2400" dirty="0" smtClean="0">
              <a:latin typeface="Cambria" pitchFamily="18" charset="0"/>
            </a:endParaRPr>
          </a:p>
          <a:p>
            <a:r>
              <a:rPr lang="en-US" sz="2400" dirty="0">
                <a:latin typeface="Cambria" pitchFamily="18" charset="0"/>
              </a:rPr>
              <a:t>	</a:t>
            </a:r>
            <a:r>
              <a:rPr lang="en-US" sz="2400" dirty="0" smtClean="0">
                <a:latin typeface="Cambria" pitchFamily="18" charset="0"/>
              </a:rPr>
              <a:t>		-- Professor George Cobb, 2007</a:t>
            </a:r>
            <a:endParaRPr lang="en-US" sz="2400" dirty="0">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685800" y="1371600"/>
            <a:ext cx="7924800" cy="3785652"/>
          </a:xfrm>
          <a:prstGeom prst="rect">
            <a:avLst/>
          </a:prstGeom>
          <a:noFill/>
        </p:spPr>
        <p:txBody>
          <a:bodyPr wrap="square" rtlCol="0">
            <a:spAutoFit/>
          </a:bodyPr>
          <a:lstStyle/>
          <a:p>
            <a:pPr algn="ctr"/>
            <a:r>
              <a:rPr lang="en-US" sz="4400" dirty="0" smtClean="0">
                <a:latin typeface="Cambria" pitchFamily="18" charset="0"/>
              </a:rPr>
              <a:t>Thank you!</a:t>
            </a:r>
          </a:p>
          <a:p>
            <a:pPr algn="ctr"/>
            <a:endParaRPr lang="en-US" sz="4400" dirty="0" smtClean="0">
              <a:latin typeface="Cambria" pitchFamily="18" charset="0"/>
            </a:endParaRPr>
          </a:p>
          <a:p>
            <a:pPr algn="ctr"/>
            <a:endParaRPr lang="en-US" sz="4400" dirty="0" smtClean="0">
              <a:latin typeface="Cambria" pitchFamily="18" charset="0"/>
            </a:endParaRPr>
          </a:p>
          <a:p>
            <a:pPr algn="ctr"/>
            <a:r>
              <a:rPr lang="en-US" sz="3600" dirty="0" smtClean="0">
                <a:solidFill>
                  <a:schemeClr val="accent6">
                    <a:lumMod val="75000"/>
                  </a:schemeClr>
                </a:solidFill>
                <a:latin typeface="Cambria" pitchFamily="18" charset="0"/>
                <a:hlinkClick r:id="rId3"/>
              </a:rPr>
              <a:t>lock@stat.harvard.edu</a:t>
            </a:r>
            <a:endParaRPr lang="en-US" sz="3600" dirty="0" smtClean="0">
              <a:solidFill>
                <a:schemeClr val="accent6">
                  <a:lumMod val="75000"/>
                </a:schemeClr>
              </a:solidFill>
              <a:latin typeface="Cambria" pitchFamily="18" charset="0"/>
            </a:endParaRPr>
          </a:p>
          <a:p>
            <a:pPr algn="ctr"/>
            <a:endParaRPr lang="en-US" sz="3600" dirty="0" smtClean="0">
              <a:solidFill>
                <a:schemeClr val="accent6">
                  <a:lumMod val="75000"/>
                </a:schemeClr>
              </a:solidFill>
              <a:latin typeface="Cambria" pitchFamily="18" charset="0"/>
            </a:endParaRPr>
          </a:p>
          <a:p>
            <a:pPr algn="ctr"/>
            <a:r>
              <a:rPr lang="en-US" sz="3600" dirty="0" smtClean="0">
                <a:solidFill>
                  <a:schemeClr val="accent6">
                    <a:lumMod val="75000"/>
                  </a:schemeClr>
                </a:solidFill>
                <a:latin typeface="Cambria" pitchFamily="18" charset="0"/>
                <a:hlinkClick r:id="rId4"/>
              </a:rPr>
              <a:t>www.people.fas.harvard.edu/~klock</a:t>
            </a:r>
            <a:r>
              <a:rPr lang="en-US" sz="3600" dirty="0" smtClean="0">
                <a:solidFill>
                  <a:schemeClr val="accent6">
                    <a:lumMod val="75000"/>
                  </a:schemeClr>
                </a:solidFill>
                <a:latin typeface="Cambria" pitchFamily="18" charset="0"/>
              </a:rPr>
              <a:t> </a:t>
            </a:r>
            <a:endParaRPr lang="en-US" sz="3600" dirty="0">
              <a:solidFill>
                <a:schemeClr val="accent6">
                  <a:lumMod val="75000"/>
                </a:schemeClr>
              </a:solidFill>
              <a:latin typeface="Cambria" pitchFamily="18" charset="0"/>
            </a:endParaRPr>
          </a:p>
        </p:txBody>
      </p:sp>
    </p:spTree>
    <p:custDataLst>
      <p:tags r:id="rId1"/>
    </p:custData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343085"/>
            <a:ext cx="8229600" cy="4524315"/>
          </a:xfrm>
          <a:prstGeom prst="rect">
            <a:avLst/>
          </a:prstGeom>
          <a:noFill/>
        </p:spPr>
        <p:txBody>
          <a:bodyPr wrap="square" rtlCol="0">
            <a:spAutoFit/>
          </a:bodyPr>
          <a:lstStyle/>
          <a:p>
            <a:pPr>
              <a:buFont typeface="Arial" pitchFamily="34" charset="0"/>
              <a:buChar char="•"/>
            </a:pPr>
            <a:r>
              <a:rPr lang="en-US" sz="2800" dirty="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In many introductory statistics classes now, too many students may see hypothesis tests as a series of steps and often meaningless formulas</a:t>
            </a:r>
          </a:p>
          <a:p>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With a different formula for each test (proportions, means, etc.), students often get mired in the details and fail to see the big picture</a:t>
            </a:r>
          </a:p>
          <a:p>
            <a:pPr>
              <a:buFont typeface="Arial" pitchFamily="34" charset="0"/>
              <a:buChar char="•"/>
            </a:pPr>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Following formulas and looking up a p-value in a table does nothing to help reinforce conceptual understanding</a:t>
            </a:r>
            <a:endParaRPr lang="en-US" sz="2800" dirty="0">
              <a:solidFill>
                <a:prstClr val="black"/>
              </a:solidFill>
              <a:cs typeface="Times New Roman" pitchFamily="18" charset="0"/>
            </a:endParaRPr>
          </a:p>
        </p:txBody>
      </p:sp>
      <p:sp>
        <p:nvSpPr>
          <p:cNvPr id="3" name="Title 1"/>
          <p:cNvSpPr txBox="1">
            <a:spLocks/>
          </p:cNvSpPr>
          <p:nvPr/>
        </p:nvSpPr>
        <p:spPr>
          <a:xfrm>
            <a:off x="533400" y="5334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Traditional Hypothesis Testing</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392972"/>
            <a:ext cx="8077200" cy="4678204"/>
          </a:xfrm>
          <a:prstGeom prst="rect">
            <a:avLst/>
          </a:prstGeom>
          <a:noFill/>
        </p:spPr>
        <p:txBody>
          <a:bodyPr wrap="square" rtlCol="0">
            <a:spAutoFit/>
          </a:bodyPr>
          <a:lstStyle/>
          <a:p>
            <a:pPr>
              <a:buFont typeface="Arial" pitchFamily="34" charset="0"/>
              <a:buChar char="•"/>
            </a:pPr>
            <a:r>
              <a:rPr lang="en-US" sz="2800" i="1" dirty="0" smtClean="0">
                <a:solidFill>
                  <a:prstClr val="black"/>
                </a:solidFill>
                <a:latin typeface="Cambria" pitchFamily="18" charset="0"/>
                <a:cs typeface="Times New Roman" pitchFamily="18" charset="0"/>
              </a:rPr>
              <a:t> </a:t>
            </a:r>
            <a:r>
              <a:rPr lang="en-US" sz="2800" b="1" i="1" dirty="0" smtClean="0">
                <a:solidFill>
                  <a:prstClr val="black"/>
                </a:solidFill>
                <a:latin typeface="Cambria" pitchFamily="18" charset="0"/>
                <a:cs typeface="Times New Roman" pitchFamily="18" charset="0"/>
              </a:rPr>
              <a:t>p-value: </a:t>
            </a:r>
            <a:r>
              <a:rPr lang="en-US" sz="2800" dirty="0" smtClean="0">
                <a:solidFill>
                  <a:prstClr val="black"/>
                </a:solidFill>
                <a:latin typeface="Cambria" pitchFamily="18" charset="0"/>
                <a:cs typeface="Times New Roman" pitchFamily="18" charset="0"/>
              </a:rPr>
              <a:t>The probability of getting results as extreme, or more extreme, than those observed, if the null hypothesis is true</a:t>
            </a:r>
          </a:p>
          <a:p>
            <a:pPr>
              <a:buFont typeface="Arial" pitchFamily="34" charset="0"/>
              <a:buChar char="•"/>
            </a:pPr>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To calculate a p-value, we need a </a:t>
            </a:r>
            <a:r>
              <a:rPr lang="en-US" sz="2800" i="1" dirty="0" smtClean="0">
                <a:solidFill>
                  <a:prstClr val="black"/>
                </a:solidFill>
                <a:latin typeface="Cambria" pitchFamily="18" charset="0"/>
                <a:cs typeface="Times New Roman" pitchFamily="18" charset="0"/>
              </a:rPr>
              <a:t>distribution </a:t>
            </a:r>
            <a:r>
              <a:rPr lang="en-US" sz="2800" dirty="0" smtClean="0">
                <a:solidFill>
                  <a:prstClr val="black"/>
                </a:solidFill>
                <a:latin typeface="Cambria" pitchFamily="18" charset="0"/>
                <a:cs typeface="Times New Roman" pitchFamily="18" charset="0"/>
              </a:rPr>
              <a:t>for results we would observe if the null hypothesis were true </a:t>
            </a:r>
          </a:p>
          <a:p>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i="1" dirty="0" smtClean="0">
                <a:solidFill>
                  <a:prstClr val="black"/>
                </a:solidFill>
                <a:latin typeface="Cambria" pitchFamily="18" charset="0"/>
                <a:cs typeface="Times New Roman" pitchFamily="18" charset="0"/>
              </a:rPr>
              <a:t> </a:t>
            </a:r>
            <a:r>
              <a:rPr lang="en-US" sz="2800" dirty="0" smtClean="0">
                <a:solidFill>
                  <a:prstClr val="black"/>
                </a:solidFill>
                <a:latin typeface="Cambria" pitchFamily="18" charset="0"/>
                <a:cs typeface="Times New Roman" pitchFamily="18" charset="0"/>
              </a:rPr>
              <a:t>The only difference between traditional and randomization based approaches to hypothesis testing is how this distribution is obtained</a:t>
            </a: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p-value</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1436906"/>
            <a:ext cx="8229600" cy="3970318"/>
          </a:xfrm>
          <a:prstGeom prst="rect">
            <a:avLst/>
          </a:prstGeom>
          <a:noFill/>
        </p:spPr>
        <p:txBody>
          <a:bodyPr wrap="square" rtlCol="0">
            <a:spAutoFit/>
          </a:bodyPr>
          <a:lstStyle/>
          <a:p>
            <a:pPr>
              <a:buFont typeface="Arial" pitchFamily="34" charset="0"/>
              <a:buChar char="•"/>
            </a:pPr>
            <a:r>
              <a:rPr lang="en-US" sz="2800" dirty="0" smtClean="0">
                <a:solidFill>
                  <a:prstClr val="black"/>
                </a:solidFill>
                <a:latin typeface="Cambria" pitchFamily="18" charset="0"/>
                <a:cs typeface="Times New Roman" pitchFamily="18" charset="0"/>
              </a:rPr>
              <a:t> </a:t>
            </a:r>
            <a:r>
              <a:rPr lang="en-US" sz="2800" i="1" u="sng" dirty="0" smtClean="0">
                <a:solidFill>
                  <a:prstClr val="black"/>
                </a:solidFill>
                <a:latin typeface="Cambria" pitchFamily="18" charset="0"/>
                <a:cs typeface="Times New Roman" pitchFamily="18" charset="0"/>
              </a:rPr>
              <a:t>Traditional Approach</a:t>
            </a:r>
            <a:r>
              <a:rPr lang="en-US" sz="2800" dirty="0" smtClean="0">
                <a:solidFill>
                  <a:prstClr val="black"/>
                </a:solidFill>
                <a:latin typeface="Cambria" pitchFamily="18" charset="0"/>
                <a:cs typeface="Times New Roman" pitchFamily="18" charset="0"/>
              </a:rPr>
              <a:t>:  Calculate a test statistic which should follow a known distribution if the null hypothesis is true (under some assumptions)</a:t>
            </a:r>
          </a:p>
          <a:p>
            <a:endParaRPr lang="en-US" sz="2800"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a:t>
            </a:r>
            <a:r>
              <a:rPr lang="en-US" sz="2800" i="1" u="sng" dirty="0" smtClean="0">
                <a:solidFill>
                  <a:prstClr val="black"/>
                </a:solidFill>
                <a:latin typeface="Cambria" pitchFamily="18" charset="0"/>
                <a:cs typeface="Times New Roman" pitchFamily="18" charset="0"/>
              </a:rPr>
              <a:t>Randomization Approach</a:t>
            </a:r>
            <a:r>
              <a:rPr lang="en-US" sz="2800" dirty="0" smtClean="0">
                <a:solidFill>
                  <a:prstClr val="black"/>
                </a:solidFill>
                <a:latin typeface="Cambria" pitchFamily="18" charset="0"/>
                <a:cs typeface="Times New Roman" pitchFamily="18" charset="0"/>
              </a:rPr>
              <a:t>: Decide on a statistic of interest.  Simulate many randomizations assuming the null hypothesis is true, and calculate this statistic for each randomization</a:t>
            </a:r>
          </a:p>
          <a:p>
            <a:pPr>
              <a:buFont typeface="Arial" pitchFamily="34" charset="0"/>
              <a:buChar char="•"/>
            </a:pPr>
            <a:endParaRPr lang="en-US" sz="2800"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4572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Distribution Under H</a:t>
            </a:r>
            <a:r>
              <a:rPr lang="en-US" sz="4400" b="1" baseline="-25000" dirty="0" smtClean="0">
                <a:solidFill>
                  <a:srgbClr val="68007F">
                    <a:lumMod val="75000"/>
                  </a:srgbClr>
                </a:solidFill>
                <a:latin typeface="Cambria" pitchFamily="18" charset="0"/>
              </a:rPr>
              <a:t>0</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371600"/>
            <a:ext cx="8153400" cy="6124754"/>
          </a:xfrm>
          <a:prstGeom prst="rect">
            <a:avLst/>
          </a:prstGeom>
          <a:noFill/>
        </p:spPr>
        <p:txBody>
          <a:bodyPr wrap="square" rtlCol="0">
            <a:spAutoFit/>
          </a:bodyPr>
          <a:lstStyle/>
          <a:p>
            <a:pPr marL="514350" indent="-514350">
              <a:buFont typeface="Arial" pitchFamily="34" charset="0"/>
              <a:buChar char="•"/>
            </a:pPr>
            <a:r>
              <a:rPr lang="en-US" sz="2800" dirty="0" smtClean="0">
                <a:solidFill>
                  <a:prstClr val="black"/>
                </a:solidFill>
                <a:latin typeface="Cambria" pitchFamily="18" charset="0"/>
                <a:cs typeface="Times New Roman" pitchFamily="18" charset="0"/>
              </a:rPr>
              <a:t>In a randomized experiment on treating cocaine addiction, 48 people were randomly assigned to take either </a:t>
            </a:r>
            <a:r>
              <a:rPr lang="en-US" sz="2800" dirty="0" err="1" smtClean="0">
                <a:solidFill>
                  <a:prstClr val="black"/>
                </a:solidFill>
                <a:latin typeface="Cambria" pitchFamily="18" charset="0"/>
                <a:cs typeface="Times New Roman" pitchFamily="18" charset="0"/>
              </a:rPr>
              <a:t>Desipramine</a:t>
            </a:r>
            <a:r>
              <a:rPr lang="en-US" sz="2800" dirty="0" smtClean="0">
                <a:solidFill>
                  <a:prstClr val="black"/>
                </a:solidFill>
                <a:latin typeface="Cambria" pitchFamily="18" charset="0"/>
                <a:cs typeface="Times New Roman" pitchFamily="18" charset="0"/>
              </a:rPr>
              <a:t> (a new drug), or Lithium (an existing drug)</a:t>
            </a:r>
          </a:p>
          <a:p>
            <a:pPr marL="514350" indent="-514350">
              <a:buFont typeface="Arial" pitchFamily="34" charset="0"/>
              <a:buChar char="•"/>
            </a:pPr>
            <a:endParaRPr lang="en-US" sz="2800" dirty="0" smtClean="0">
              <a:solidFill>
                <a:prstClr val="black"/>
              </a:solidFill>
              <a:latin typeface="Cambria" pitchFamily="18" charset="0"/>
              <a:cs typeface="Times New Roman" pitchFamily="18" charset="0"/>
            </a:endParaRPr>
          </a:p>
          <a:p>
            <a:pPr marL="514350" indent="-514350">
              <a:buFont typeface="Arial" pitchFamily="34" charset="0"/>
              <a:buChar char="•"/>
            </a:pPr>
            <a:r>
              <a:rPr lang="en-US" sz="2800" dirty="0" smtClean="0">
                <a:solidFill>
                  <a:prstClr val="black"/>
                </a:solidFill>
                <a:latin typeface="Cambria" pitchFamily="18" charset="0"/>
                <a:cs typeface="Times New Roman" pitchFamily="18" charset="0"/>
              </a:rPr>
              <a:t>The outcome variable is whether or not a patient relapsed</a:t>
            </a:r>
          </a:p>
          <a:p>
            <a:pPr marL="514350" indent="-514350">
              <a:buFont typeface="Arial" pitchFamily="34" charset="0"/>
              <a:buChar char="•"/>
            </a:pPr>
            <a:endParaRPr lang="en-US" sz="2800" dirty="0" smtClean="0">
              <a:solidFill>
                <a:prstClr val="black"/>
              </a:solidFill>
              <a:latin typeface="Cambria" pitchFamily="18" charset="0"/>
              <a:cs typeface="Times New Roman" pitchFamily="18" charset="0"/>
            </a:endParaRPr>
          </a:p>
          <a:p>
            <a:pPr marL="514350" indent="-514350">
              <a:buFont typeface="Arial" pitchFamily="34" charset="0"/>
              <a:buChar char="•"/>
            </a:pPr>
            <a:r>
              <a:rPr lang="en-US" sz="2800" dirty="0" smtClean="0">
                <a:solidFill>
                  <a:prstClr val="black"/>
                </a:solidFill>
                <a:latin typeface="Cambria" pitchFamily="18" charset="0"/>
                <a:cs typeface="Times New Roman" pitchFamily="18" charset="0"/>
              </a:rPr>
              <a:t>Is </a:t>
            </a:r>
            <a:r>
              <a:rPr lang="en-US" sz="2800" dirty="0" err="1" smtClean="0">
                <a:solidFill>
                  <a:prstClr val="black"/>
                </a:solidFill>
                <a:latin typeface="Cambria" pitchFamily="18" charset="0"/>
                <a:cs typeface="Times New Roman" pitchFamily="18" charset="0"/>
              </a:rPr>
              <a:t>Desipramine</a:t>
            </a:r>
            <a:r>
              <a:rPr lang="en-US" sz="2800" dirty="0" smtClean="0">
                <a:solidFill>
                  <a:prstClr val="black"/>
                </a:solidFill>
                <a:latin typeface="Cambria" pitchFamily="18" charset="0"/>
                <a:cs typeface="Times New Roman" pitchFamily="18" charset="0"/>
              </a:rPr>
              <a:t> significantly better than Lithium at treating cocaine addiction?</a:t>
            </a:r>
          </a:p>
          <a:p>
            <a:endParaRPr lang="en-US" sz="2800" dirty="0" smtClean="0">
              <a:solidFill>
                <a:prstClr val="black"/>
              </a:solidFill>
              <a:cs typeface="Times New Roman" pitchFamily="18" charset="0"/>
            </a:endParaRPr>
          </a:p>
          <a:p>
            <a:pPr>
              <a:buFont typeface="Arial" pitchFamily="34" charset="0"/>
              <a:buChar char="•"/>
            </a:pPr>
            <a:endParaRPr lang="en-US" sz="2800" dirty="0" smtClean="0">
              <a:solidFill>
                <a:prstClr val="black"/>
              </a:solidFill>
              <a:cs typeface="Times New Roman" pitchFamily="18" charset="0"/>
            </a:endParaRPr>
          </a:p>
          <a:p>
            <a:pPr>
              <a:buFont typeface="Arial" pitchFamily="34" charset="0"/>
              <a:buChar char="•"/>
            </a:pPr>
            <a:endParaRPr lang="en-US" sz="2800" dirty="0">
              <a:solidFill>
                <a:prstClr val="black"/>
              </a:solidFill>
              <a:cs typeface="Times New Roman" pitchFamily="18" charset="0"/>
            </a:endParaRPr>
          </a:p>
          <a:p>
            <a:endParaRPr lang="en-US" sz="2800" dirty="0">
              <a:solidFill>
                <a:prstClr val="black"/>
              </a:solidFill>
              <a:cs typeface="Times New Roman" pitchFamily="18" charset="0"/>
            </a:endParaRPr>
          </a:p>
        </p:txBody>
      </p:sp>
      <p:sp>
        <p:nvSpPr>
          <p:cNvPr id="3" name="Title 1"/>
          <p:cNvSpPr txBox="1">
            <a:spLocks/>
          </p:cNvSpPr>
          <p:nvPr/>
        </p:nvSpPr>
        <p:spPr>
          <a:xfrm>
            <a:off x="533400" y="533400"/>
            <a:ext cx="8153400" cy="12192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Example: Cocaine Addiction</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1828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4" name="Oval 53"/>
          <p:cNvSpPr/>
          <p:nvPr/>
        </p:nvSpPr>
        <p:spPr>
          <a:xfrm>
            <a:off x="2286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5" name="Oval 54"/>
          <p:cNvSpPr/>
          <p:nvPr/>
        </p:nvSpPr>
        <p:spPr>
          <a:xfrm>
            <a:off x="27432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1" name="Oval 60"/>
          <p:cNvSpPr/>
          <p:nvPr/>
        </p:nvSpPr>
        <p:spPr>
          <a:xfrm>
            <a:off x="32004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3" name="Oval 62"/>
          <p:cNvSpPr/>
          <p:nvPr/>
        </p:nvSpPr>
        <p:spPr>
          <a:xfrm>
            <a:off x="36576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4" name="Oval 63"/>
          <p:cNvSpPr/>
          <p:nvPr/>
        </p:nvSpPr>
        <p:spPr>
          <a:xfrm>
            <a:off x="4114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5" name="Oval 64"/>
          <p:cNvSpPr/>
          <p:nvPr/>
        </p:nvSpPr>
        <p:spPr>
          <a:xfrm>
            <a:off x="1828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7" name="Oval 66"/>
          <p:cNvSpPr/>
          <p:nvPr/>
        </p:nvSpPr>
        <p:spPr>
          <a:xfrm>
            <a:off x="2286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8" name="Oval 67"/>
          <p:cNvSpPr/>
          <p:nvPr/>
        </p:nvSpPr>
        <p:spPr>
          <a:xfrm>
            <a:off x="27432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9" name="Oval 68"/>
          <p:cNvSpPr/>
          <p:nvPr/>
        </p:nvSpPr>
        <p:spPr>
          <a:xfrm>
            <a:off x="32004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0" name="Oval 69"/>
          <p:cNvSpPr/>
          <p:nvPr/>
        </p:nvSpPr>
        <p:spPr>
          <a:xfrm>
            <a:off x="36576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1" name="Oval 70"/>
          <p:cNvSpPr/>
          <p:nvPr/>
        </p:nvSpPr>
        <p:spPr>
          <a:xfrm>
            <a:off x="4114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2" name="Oval 71"/>
          <p:cNvSpPr/>
          <p:nvPr/>
        </p:nvSpPr>
        <p:spPr>
          <a:xfrm>
            <a:off x="1828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3" name="Oval 72"/>
          <p:cNvSpPr/>
          <p:nvPr/>
        </p:nvSpPr>
        <p:spPr>
          <a:xfrm>
            <a:off x="2286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4" name="Oval 73"/>
          <p:cNvSpPr/>
          <p:nvPr/>
        </p:nvSpPr>
        <p:spPr>
          <a:xfrm>
            <a:off x="27432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5" name="Oval 74"/>
          <p:cNvSpPr/>
          <p:nvPr/>
        </p:nvSpPr>
        <p:spPr>
          <a:xfrm>
            <a:off x="32004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6" name="Oval 75"/>
          <p:cNvSpPr/>
          <p:nvPr/>
        </p:nvSpPr>
        <p:spPr>
          <a:xfrm>
            <a:off x="36576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7" name="Oval 76"/>
          <p:cNvSpPr/>
          <p:nvPr/>
        </p:nvSpPr>
        <p:spPr>
          <a:xfrm>
            <a:off x="4114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8" name="Oval 77"/>
          <p:cNvSpPr/>
          <p:nvPr/>
        </p:nvSpPr>
        <p:spPr>
          <a:xfrm>
            <a:off x="1828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9" name="Oval 78"/>
          <p:cNvSpPr/>
          <p:nvPr/>
        </p:nvSpPr>
        <p:spPr>
          <a:xfrm>
            <a:off x="2286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0" name="Oval 79"/>
          <p:cNvSpPr/>
          <p:nvPr/>
        </p:nvSpPr>
        <p:spPr>
          <a:xfrm>
            <a:off x="27432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1" name="Oval 80"/>
          <p:cNvSpPr/>
          <p:nvPr/>
        </p:nvSpPr>
        <p:spPr>
          <a:xfrm>
            <a:off x="32004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2" name="Oval 81"/>
          <p:cNvSpPr/>
          <p:nvPr/>
        </p:nvSpPr>
        <p:spPr>
          <a:xfrm>
            <a:off x="36576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3" name="Oval 82"/>
          <p:cNvSpPr/>
          <p:nvPr/>
        </p:nvSpPr>
        <p:spPr>
          <a:xfrm>
            <a:off x="4114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4" name="Oval 83"/>
          <p:cNvSpPr/>
          <p:nvPr/>
        </p:nvSpPr>
        <p:spPr>
          <a:xfrm>
            <a:off x="4572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5" name="Oval 84"/>
          <p:cNvSpPr/>
          <p:nvPr/>
        </p:nvSpPr>
        <p:spPr>
          <a:xfrm>
            <a:off x="50292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6" name="Oval 85"/>
          <p:cNvSpPr/>
          <p:nvPr/>
        </p:nvSpPr>
        <p:spPr>
          <a:xfrm>
            <a:off x="54864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7" name="Oval 86"/>
          <p:cNvSpPr/>
          <p:nvPr/>
        </p:nvSpPr>
        <p:spPr>
          <a:xfrm>
            <a:off x="59436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8" name="Oval 87"/>
          <p:cNvSpPr/>
          <p:nvPr/>
        </p:nvSpPr>
        <p:spPr>
          <a:xfrm>
            <a:off x="64008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9" name="Oval 88"/>
          <p:cNvSpPr/>
          <p:nvPr/>
        </p:nvSpPr>
        <p:spPr>
          <a:xfrm>
            <a:off x="6858000" y="685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0" name="Oval 89"/>
          <p:cNvSpPr/>
          <p:nvPr/>
        </p:nvSpPr>
        <p:spPr>
          <a:xfrm>
            <a:off x="4572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1" name="Oval 90"/>
          <p:cNvSpPr/>
          <p:nvPr/>
        </p:nvSpPr>
        <p:spPr>
          <a:xfrm>
            <a:off x="50292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2" name="Oval 91"/>
          <p:cNvSpPr/>
          <p:nvPr/>
        </p:nvSpPr>
        <p:spPr>
          <a:xfrm>
            <a:off x="54864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3" name="Oval 92"/>
          <p:cNvSpPr/>
          <p:nvPr/>
        </p:nvSpPr>
        <p:spPr>
          <a:xfrm>
            <a:off x="59436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4" name="Oval 93"/>
          <p:cNvSpPr/>
          <p:nvPr/>
        </p:nvSpPr>
        <p:spPr>
          <a:xfrm>
            <a:off x="64008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5" name="Oval 94"/>
          <p:cNvSpPr/>
          <p:nvPr/>
        </p:nvSpPr>
        <p:spPr>
          <a:xfrm>
            <a:off x="6858000" y="11430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6" name="Oval 95"/>
          <p:cNvSpPr/>
          <p:nvPr/>
        </p:nvSpPr>
        <p:spPr>
          <a:xfrm>
            <a:off x="4572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7" name="Oval 96"/>
          <p:cNvSpPr/>
          <p:nvPr/>
        </p:nvSpPr>
        <p:spPr>
          <a:xfrm>
            <a:off x="50292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8" name="Oval 97"/>
          <p:cNvSpPr/>
          <p:nvPr/>
        </p:nvSpPr>
        <p:spPr>
          <a:xfrm>
            <a:off x="54864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9" name="Oval 98"/>
          <p:cNvSpPr/>
          <p:nvPr/>
        </p:nvSpPr>
        <p:spPr>
          <a:xfrm>
            <a:off x="59436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0" name="Oval 99"/>
          <p:cNvSpPr/>
          <p:nvPr/>
        </p:nvSpPr>
        <p:spPr>
          <a:xfrm>
            <a:off x="64008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1" name="Oval 100"/>
          <p:cNvSpPr/>
          <p:nvPr/>
        </p:nvSpPr>
        <p:spPr>
          <a:xfrm>
            <a:off x="6858000" y="1600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2" name="Oval 101"/>
          <p:cNvSpPr/>
          <p:nvPr/>
        </p:nvSpPr>
        <p:spPr>
          <a:xfrm>
            <a:off x="4572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3" name="Oval 102"/>
          <p:cNvSpPr/>
          <p:nvPr/>
        </p:nvSpPr>
        <p:spPr>
          <a:xfrm>
            <a:off x="50292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4" name="Oval 103"/>
          <p:cNvSpPr/>
          <p:nvPr/>
        </p:nvSpPr>
        <p:spPr>
          <a:xfrm>
            <a:off x="54864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5" name="Oval 104"/>
          <p:cNvSpPr/>
          <p:nvPr/>
        </p:nvSpPr>
        <p:spPr>
          <a:xfrm>
            <a:off x="59436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6" name="Oval 105"/>
          <p:cNvSpPr/>
          <p:nvPr/>
        </p:nvSpPr>
        <p:spPr>
          <a:xfrm>
            <a:off x="64008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7" name="Oval 106"/>
          <p:cNvSpPr/>
          <p:nvPr/>
        </p:nvSpPr>
        <p:spPr>
          <a:xfrm>
            <a:off x="6858000" y="2057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cxnSp>
        <p:nvCxnSpPr>
          <p:cNvPr id="109" name="Straight Arrow Connector 108"/>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a:xfrm>
            <a:off x="4572000" y="2667000"/>
            <a:ext cx="2590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16" name="Oval 115"/>
          <p:cNvSpPr/>
          <p:nvPr/>
        </p:nvSpPr>
        <p:spPr>
          <a:xfrm>
            <a:off x="18288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7" name="Oval 116"/>
          <p:cNvSpPr/>
          <p:nvPr/>
        </p:nvSpPr>
        <p:spPr>
          <a:xfrm>
            <a:off x="22860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8" name="Oval 117"/>
          <p:cNvSpPr/>
          <p:nvPr/>
        </p:nvSpPr>
        <p:spPr>
          <a:xfrm>
            <a:off x="27432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9" name="Oval 118"/>
          <p:cNvSpPr/>
          <p:nvPr/>
        </p:nvSpPr>
        <p:spPr>
          <a:xfrm>
            <a:off x="32004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0" name="Oval 119"/>
          <p:cNvSpPr/>
          <p:nvPr/>
        </p:nvSpPr>
        <p:spPr>
          <a:xfrm>
            <a:off x="914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1" name="Oval 120"/>
          <p:cNvSpPr/>
          <p:nvPr/>
        </p:nvSpPr>
        <p:spPr>
          <a:xfrm>
            <a:off x="13716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2" name="Oval 121"/>
          <p:cNvSpPr/>
          <p:nvPr/>
        </p:nvSpPr>
        <p:spPr>
          <a:xfrm>
            <a:off x="1828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3" name="Oval 122"/>
          <p:cNvSpPr/>
          <p:nvPr/>
        </p:nvSpPr>
        <p:spPr>
          <a:xfrm>
            <a:off x="22860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4" name="Oval 123"/>
          <p:cNvSpPr/>
          <p:nvPr/>
        </p:nvSpPr>
        <p:spPr>
          <a:xfrm>
            <a:off x="27432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5" name="Oval 124"/>
          <p:cNvSpPr/>
          <p:nvPr/>
        </p:nvSpPr>
        <p:spPr>
          <a:xfrm>
            <a:off x="3200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6" name="Oval 125"/>
          <p:cNvSpPr/>
          <p:nvPr/>
        </p:nvSpPr>
        <p:spPr>
          <a:xfrm>
            <a:off x="914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7" name="Oval 126"/>
          <p:cNvSpPr/>
          <p:nvPr/>
        </p:nvSpPr>
        <p:spPr>
          <a:xfrm>
            <a:off x="13716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8" name="Oval 127"/>
          <p:cNvSpPr/>
          <p:nvPr/>
        </p:nvSpPr>
        <p:spPr>
          <a:xfrm>
            <a:off x="1828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9" name="Oval 128"/>
          <p:cNvSpPr/>
          <p:nvPr/>
        </p:nvSpPr>
        <p:spPr>
          <a:xfrm>
            <a:off x="22860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0" name="Oval 129"/>
          <p:cNvSpPr/>
          <p:nvPr/>
        </p:nvSpPr>
        <p:spPr>
          <a:xfrm>
            <a:off x="27432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1" name="Oval 130"/>
          <p:cNvSpPr/>
          <p:nvPr/>
        </p:nvSpPr>
        <p:spPr>
          <a:xfrm>
            <a:off x="3200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2" name="Oval 131"/>
          <p:cNvSpPr/>
          <p:nvPr/>
        </p:nvSpPr>
        <p:spPr>
          <a:xfrm>
            <a:off x="914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3" name="Oval 132"/>
          <p:cNvSpPr/>
          <p:nvPr/>
        </p:nvSpPr>
        <p:spPr>
          <a:xfrm>
            <a:off x="13716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4" name="Oval 133"/>
          <p:cNvSpPr/>
          <p:nvPr/>
        </p:nvSpPr>
        <p:spPr>
          <a:xfrm>
            <a:off x="1828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5" name="Oval 134"/>
          <p:cNvSpPr/>
          <p:nvPr/>
        </p:nvSpPr>
        <p:spPr>
          <a:xfrm>
            <a:off x="22860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6" name="Oval 135"/>
          <p:cNvSpPr/>
          <p:nvPr/>
        </p:nvSpPr>
        <p:spPr>
          <a:xfrm>
            <a:off x="27432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7" name="Oval 136"/>
          <p:cNvSpPr/>
          <p:nvPr/>
        </p:nvSpPr>
        <p:spPr>
          <a:xfrm>
            <a:off x="3200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8" name="Oval 137"/>
          <p:cNvSpPr/>
          <p:nvPr/>
        </p:nvSpPr>
        <p:spPr>
          <a:xfrm>
            <a:off x="65532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9" name="Oval 138"/>
          <p:cNvSpPr/>
          <p:nvPr/>
        </p:nvSpPr>
        <p:spPr>
          <a:xfrm>
            <a:off x="70104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0" name="Oval 139"/>
          <p:cNvSpPr/>
          <p:nvPr/>
        </p:nvSpPr>
        <p:spPr>
          <a:xfrm>
            <a:off x="74676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1" name="Oval 140"/>
          <p:cNvSpPr/>
          <p:nvPr/>
        </p:nvSpPr>
        <p:spPr>
          <a:xfrm>
            <a:off x="7924800" y="42672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2" name="Oval 141"/>
          <p:cNvSpPr/>
          <p:nvPr/>
        </p:nvSpPr>
        <p:spPr>
          <a:xfrm>
            <a:off x="5638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3" name="Oval 142"/>
          <p:cNvSpPr/>
          <p:nvPr/>
        </p:nvSpPr>
        <p:spPr>
          <a:xfrm>
            <a:off x="60960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4" name="Oval 143"/>
          <p:cNvSpPr/>
          <p:nvPr/>
        </p:nvSpPr>
        <p:spPr>
          <a:xfrm>
            <a:off x="65532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5" name="Oval 144"/>
          <p:cNvSpPr/>
          <p:nvPr/>
        </p:nvSpPr>
        <p:spPr>
          <a:xfrm>
            <a:off x="70104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6" name="Oval 145"/>
          <p:cNvSpPr/>
          <p:nvPr/>
        </p:nvSpPr>
        <p:spPr>
          <a:xfrm>
            <a:off x="74676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7" name="Oval 146"/>
          <p:cNvSpPr/>
          <p:nvPr/>
        </p:nvSpPr>
        <p:spPr>
          <a:xfrm>
            <a:off x="7924800" y="47244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8" name="Oval 147"/>
          <p:cNvSpPr/>
          <p:nvPr/>
        </p:nvSpPr>
        <p:spPr>
          <a:xfrm>
            <a:off x="5638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9" name="Oval 148"/>
          <p:cNvSpPr/>
          <p:nvPr/>
        </p:nvSpPr>
        <p:spPr>
          <a:xfrm>
            <a:off x="60960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0" name="Oval 149"/>
          <p:cNvSpPr/>
          <p:nvPr/>
        </p:nvSpPr>
        <p:spPr>
          <a:xfrm>
            <a:off x="65532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1" name="Oval 150"/>
          <p:cNvSpPr/>
          <p:nvPr/>
        </p:nvSpPr>
        <p:spPr>
          <a:xfrm>
            <a:off x="70104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2" name="Oval 151"/>
          <p:cNvSpPr/>
          <p:nvPr/>
        </p:nvSpPr>
        <p:spPr>
          <a:xfrm>
            <a:off x="74676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3" name="Oval 152"/>
          <p:cNvSpPr/>
          <p:nvPr/>
        </p:nvSpPr>
        <p:spPr>
          <a:xfrm>
            <a:off x="7924800" y="51816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4" name="Oval 153"/>
          <p:cNvSpPr/>
          <p:nvPr/>
        </p:nvSpPr>
        <p:spPr>
          <a:xfrm>
            <a:off x="5638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5" name="Oval 154"/>
          <p:cNvSpPr/>
          <p:nvPr/>
        </p:nvSpPr>
        <p:spPr>
          <a:xfrm>
            <a:off x="60960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6" name="Oval 155"/>
          <p:cNvSpPr/>
          <p:nvPr/>
        </p:nvSpPr>
        <p:spPr>
          <a:xfrm>
            <a:off x="65532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7" name="Oval 156"/>
          <p:cNvSpPr/>
          <p:nvPr/>
        </p:nvSpPr>
        <p:spPr>
          <a:xfrm>
            <a:off x="70104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8" name="Oval 157"/>
          <p:cNvSpPr/>
          <p:nvPr/>
        </p:nvSpPr>
        <p:spPr>
          <a:xfrm>
            <a:off x="74676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9" name="Oval 158"/>
          <p:cNvSpPr/>
          <p:nvPr/>
        </p:nvSpPr>
        <p:spPr>
          <a:xfrm>
            <a:off x="7924800" y="5638800"/>
            <a:ext cx="457200" cy="457200"/>
          </a:xfrm>
          <a:prstGeom prst="ellipse">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3" name="TextBox 162"/>
          <p:cNvSpPr txBox="1"/>
          <p:nvPr/>
        </p:nvSpPr>
        <p:spPr>
          <a:xfrm>
            <a:off x="2971800" y="3352800"/>
            <a:ext cx="3276600" cy="646331"/>
          </a:xfrm>
          <a:prstGeom prst="rect">
            <a:avLst/>
          </a:prstGeom>
          <a:noFill/>
        </p:spPr>
        <p:txBody>
          <a:bodyPr wrap="square" rtlCol="0">
            <a:spAutoFit/>
          </a:bodyPr>
          <a:lstStyle/>
          <a:p>
            <a:r>
              <a:rPr lang="en-US" dirty="0" smtClean="0"/>
              <a:t>1. Randomly assign units to treatment groups</a:t>
            </a:r>
            <a:endParaRPr lang="en-US" dirty="0"/>
          </a:p>
        </p:txBody>
      </p:sp>
      <p:sp>
        <p:nvSpPr>
          <p:cNvPr id="164" name="TextBox 163"/>
          <p:cNvSpPr txBox="1"/>
          <p:nvPr/>
        </p:nvSpPr>
        <p:spPr>
          <a:xfrm>
            <a:off x="762000" y="3669268"/>
            <a:ext cx="1524000" cy="369332"/>
          </a:xfrm>
          <a:prstGeom prst="rect">
            <a:avLst/>
          </a:prstGeom>
          <a:noFill/>
        </p:spPr>
        <p:txBody>
          <a:bodyPr wrap="square" rtlCol="0">
            <a:spAutoFit/>
          </a:bodyPr>
          <a:lstStyle/>
          <a:p>
            <a:r>
              <a:rPr lang="en-US" i="1" dirty="0" smtClean="0">
                <a:solidFill>
                  <a:schemeClr val="accent1"/>
                </a:solidFill>
              </a:rPr>
              <a:t>New Drug</a:t>
            </a:r>
            <a:endParaRPr lang="en-US" i="1" dirty="0">
              <a:solidFill>
                <a:schemeClr val="accent1"/>
              </a:solidFill>
            </a:endParaRPr>
          </a:p>
        </p:txBody>
      </p:sp>
      <p:sp>
        <p:nvSpPr>
          <p:cNvPr id="165" name="TextBox 164"/>
          <p:cNvSpPr txBox="1"/>
          <p:nvPr/>
        </p:nvSpPr>
        <p:spPr>
          <a:xfrm>
            <a:off x="6934200" y="3745468"/>
            <a:ext cx="1524000" cy="369332"/>
          </a:xfrm>
          <a:prstGeom prst="rect">
            <a:avLst/>
          </a:prstGeom>
          <a:noFill/>
        </p:spPr>
        <p:txBody>
          <a:bodyPr wrap="square" rtlCol="0">
            <a:spAutoFit/>
          </a:bodyPr>
          <a:lstStyle/>
          <a:p>
            <a:pPr algn="r"/>
            <a:r>
              <a:rPr lang="en-US" i="1" dirty="0" smtClean="0">
                <a:solidFill>
                  <a:schemeClr val="accent1"/>
                </a:solidFill>
              </a:rPr>
              <a:t>Old Drug</a:t>
            </a:r>
            <a:endParaRPr lang="en-US" i="1" dirty="0">
              <a:solidFill>
                <a:schemeClr val="accent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5"/>
                                        </p:tgtEl>
                                        <p:attrNameLst>
                                          <p:attrName>style.visibility</p:attrName>
                                        </p:attrNameLst>
                                      </p:cBhvr>
                                      <p:to>
                                        <p:strVal val="visible"/>
                                      </p:to>
                                    </p:set>
                                  </p:childTnLst>
                                </p:cTn>
                              </p:par>
                            </p:childTnLst>
                          </p:cTn>
                        </p:par>
                        <p:par>
                          <p:cTn id="15" fill="hold">
                            <p:stCondLst>
                              <p:cond delay="0"/>
                            </p:stCondLst>
                            <p:childTnLst>
                              <p:par>
                                <p:cTn id="16" presetID="0" presetClass="path" presetSubtype="0" accel="50000" decel="50000" fill="hold" grpId="0" nodeType="afterEffect">
                                  <p:stCondLst>
                                    <p:cond delay="0"/>
                                  </p:stCondLst>
                                  <p:childTnLst>
                                    <p:animMotion origin="layout" path="M 0 1.85014E-8 L -0.35 0.38853 " pathEditMode="relative" rAng="0" ptsTypes="AA">
                                      <p:cBhvr>
                                        <p:cTn id="17" dur="2000" fill="hold"/>
                                        <p:tgtEl>
                                          <p:spTgt spid="77"/>
                                        </p:tgtEl>
                                        <p:attrNameLst>
                                          <p:attrName>ppt_x</p:attrName>
                                          <p:attrName>ppt_y</p:attrName>
                                        </p:attrNameLst>
                                      </p:cBhvr>
                                      <p:rCtr x="-175" y="194"/>
                                    </p:animMotion>
                                  </p:childTnLst>
                                </p:cTn>
                              </p:par>
                            </p:childTnLst>
                          </p:cTn>
                        </p:par>
                        <p:par>
                          <p:cTn id="18" fill="hold">
                            <p:stCondLst>
                              <p:cond delay="2000"/>
                            </p:stCondLst>
                            <p:childTnLst>
                              <p:par>
                                <p:cTn id="19" presetID="0" presetClass="path" presetSubtype="0" accel="50000" decel="50000" fill="hold" grpId="0" nodeType="afterEffect">
                                  <p:stCondLst>
                                    <p:cond delay="0"/>
                                  </p:stCondLst>
                                  <p:childTnLst>
                                    <p:animMotion origin="layout" path="M -0.025 9.25069E-9 L 0.36667 0.52174 " pathEditMode="relative" rAng="0" ptsTypes="AA">
                                      <p:cBhvr>
                                        <p:cTn id="20" dur="2000" fill="hold"/>
                                        <p:tgtEl>
                                          <p:spTgt spid="54"/>
                                        </p:tgtEl>
                                        <p:attrNameLst>
                                          <p:attrName>ppt_x</p:attrName>
                                          <p:attrName>ppt_y</p:attrName>
                                        </p:attrNameLst>
                                      </p:cBhvr>
                                      <p:rCtr x="196" y="261"/>
                                    </p:animMotion>
                                  </p:childTnLst>
                                </p:cTn>
                              </p:par>
                            </p:childTnLst>
                          </p:cTn>
                        </p:par>
                        <p:par>
                          <p:cTn id="21" fill="hold">
                            <p:stCondLst>
                              <p:cond delay="4000"/>
                            </p:stCondLst>
                            <p:childTnLst>
                              <p:par>
                                <p:cTn id="22" presetID="0" presetClass="path" presetSubtype="0" accel="50000" decel="50000" fill="hold" grpId="0" nodeType="afterEffect">
                                  <p:stCondLst>
                                    <p:cond delay="0"/>
                                  </p:stCondLst>
                                  <p:childTnLst>
                                    <p:animMotion origin="layout" path="M 0 9.25069E-9 L -0.35 0.52174 " pathEditMode="relative" rAng="0" ptsTypes="AA">
                                      <p:cBhvr>
                                        <p:cTn id="23" dur="2000" fill="hold"/>
                                        <p:tgtEl>
                                          <p:spTgt spid="84"/>
                                        </p:tgtEl>
                                        <p:attrNameLst>
                                          <p:attrName>ppt_x</p:attrName>
                                          <p:attrName>ppt_y</p:attrName>
                                        </p:attrNameLst>
                                      </p:cBhvr>
                                      <p:rCtr x="-175" y="261"/>
                                    </p:animMotion>
                                  </p:childTnLst>
                                </p:cTn>
                              </p:par>
                            </p:childTnLst>
                          </p:cTn>
                        </p:par>
                        <p:par>
                          <p:cTn id="24" fill="hold">
                            <p:stCondLst>
                              <p:cond delay="6000"/>
                            </p:stCondLst>
                            <p:childTnLst>
                              <p:par>
                                <p:cTn id="25" presetID="0" presetClass="path" presetSubtype="0" accel="50000" decel="50000" fill="hold" grpId="0" nodeType="afterEffect">
                                  <p:stCondLst>
                                    <p:cond delay="0"/>
                                  </p:stCondLst>
                                  <p:childTnLst>
                                    <p:animMotion origin="layout" path="M -0.025 -4.98612E-6 L 0.01667 0.45514 " pathEditMode="relative" rAng="0" ptsTypes="AA">
                                      <p:cBhvr>
                                        <p:cTn id="26" dur="2000" fill="hold"/>
                                        <p:tgtEl>
                                          <p:spTgt spid="93"/>
                                        </p:tgtEl>
                                        <p:attrNameLst>
                                          <p:attrName>ppt_x</p:attrName>
                                          <p:attrName>ppt_y</p:attrName>
                                        </p:attrNameLst>
                                      </p:cBhvr>
                                      <p:rCtr x="21" y="228"/>
                                    </p:animMotion>
                                  </p:childTnLst>
                                </p:cTn>
                              </p:par>
                            </p:childTnLst>
                          </p:cTn>
                        </p:par>
                        <p:par>
                          <p:cTn id="27" fill="hold">
                            <p:stCondLst>
                              <p:cond delay="8000"/>
                            </p:stCondLst>
                            <p:childTnLst>
                              <p:par>
                                <p:cTn id="28" presetID="9" presetClass="entr" presetSubtype="0" fill="hold" grpId="0" nodeType="afterEffect">
                                  <p:stCondLst>
                                    <p:cond delay="0"/>
                                  </p:stCondLst>
                                  <p:childTnLst>
                                    <p:set>
                                      <p:cBhvr>
                                        <p:cTn id="29" dur="1" fill="hold">
                                          <p:stCondLst>
                                            <p:cond delay="0"/>
                                          </p:stCondLst>
                                        </p:cTn>
                                        <p:tgtEl>
                                          <p:spTgt spid="116"/>
                                        </p:tgtEl>
                                        <p:attrNameLst>
                                          <p:attrName>style.visibility</p:attrName>
                                        </p:attrNameLst>
                                      </p:cBhvr>
                                      <p:to>
                                        <p:strVal val="visible"/>
                                      </p:to>
                                    </p:set>
                                    <p:animEffect transition="in" filter="dissolve">
                                      <p:cBhvr>
                                        <p:cTn id="30" dur="2000"/>
                                        <p:tgtEl>
                                          <p:spTgt spid="11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17"/>
                                        </p:tgtEl>
                                        <p:attrNameLst>
                                          <p:attrName>style.visibility</p:attrName>
                                        </p:attrNameLst>
                                      </p:cBhvr>
                                      <p:to>
                                        <p:strVal val="visible"/>
                                      </p:to>
                                    </p:set>
                                    <p:animEffect transition="in" filter="dissolve">
                                      <p:cBhvr>
                                        <p:cTn id="33" dur="2000"/>
                                        <p:tgtEl>
                                          <p:spTgt spid="117"/>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118"/>
                                        </p:tgtEl>
                                        <p:attrNameLst>
                                          <p:attrName>style.visibility</p:attrName>
                                        </p:attrNameLst>
                                      </p:cBhvr>
                                      <p:to>
                                        <p:strVal val="visible"/>
                                      </p:to>
                                    </p:set>
                                    <p:animEffect transition="in" filter="dissolve">
                                      <p:cBhvr>
                                        <p:cTn id="36" dur="2000"/>
                                        <p:tgtEl>
                                          <p:spTgt spid="118"/>
                                        </p:tgtEl>
                                      </p:cBhvr>
                                    </p:animEffect>
                                  </p:childTnLst>
                                </p:cTn>
                              </p:par>
                              <p:par>
                                <p:cTn id="37" presetID="9" presetClass="entr" presetSubtype="0" fill="hold" grpId="0" nodeType="withEffect">
                                  <p:stCondLst>
                                    <p:cond delay="0"/>
                                  </p:stCondLst>
                                  <p:childTnLst>
                                    <p:set>
                                      <p:cBhvr>
                                        <p:cTn id="38" dur="1" fill="hold">
                                          <p:stCondLst>
                                            <p:cond delay="0"/>
                                          </p:stCondLst>
                                        </p:cTn>
                                        <p:tgtEl>
                                          <p:spTgt spid="119"/>
                                        </p:tgtEl>
                                        <p:attrNameLst>
                                          <p:attrName>style.visibility</p:attrName>
                                        </p:attrNameLst>
                                      </p:cBhvr>
                                      <p:to>
                                        <p:strVal val="visible"/>
                                      </p:to>
                                    </p:set>
                                    <p:animEffect transition="in" filter="dissolve">
                                      <p:cBhvr>
                                        <p:cTn id="39" dur="2000"/>
                                        <p:tgtEl>
                                          <p:spTgt spid="119"/>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120"/>
                                        </p:tgtEl>
                                        <p:attrNameLst>
                                          <p:attrName>style.visibility</p:attrName>
                                        </p:attrNameLst>
                                      </p:cBhvr>
                                      <p:to>
                                        <p:strVal val="visible"/>
                                      </p:to>
                                    </p:set>
                                    <p:animEffect transition="in" filter="dissolve">
                                      <p:cBhvr>
                                        <p:cTn id="42" dur="2000"/>
                                        <p:tgtEl>
                                          <p:spTgt spid="120"/>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121"/>
                                        </p:tgtEl>
                                        <p:attrNameLst>
                                          <p:attrName>style.visibility</p:attrName>
                                        </p:attrNameLst>
                                      </p:cBhvr>
                                      <p:to>
                                        <p:strVal val="visible"/>
                                      </p:to>
                                    </p:set>
                                    <p:animEffect transition="in" filter="dissolve">
                                      <p:cBhvr>
                                        <p:cTn id="45" dur="2000"/>
                                        <p:tgtEl>
                                          <p:spTgt spid="121"/>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22"/>
                                        </p:tgtEl>
                                        <p:attrNameLst>
                                          <p:attrName>style.visibility</p:attrName>
                                        </p:attrNameLst>
                                      </p:cBhvr>
                                      <p:to>
                                        <p:strVal val="visible"/>
                                      </p:to>
                                    </p:set>
                                    <p:animEffect transition="in" filter="dissolve">
                                      <p:cBhvr>
                                        <p:cTn id="48" dur="2000"/>
                                        <p:tgtEl>
                                          <p:spTgt spid="122"/>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123"/>
                                        </p:tgtEl>
                                        <p:attrNameLst>
                                          <p:attrName>style.visibility</p:attrName>
                                        </p:attrNameLst>
                                      </p:cBhvr>
                                      <p:to>
                                        <p:strVal val="visible"/>
                                      </p:to>
                                    </p:set>
                                    <p:animEffect transition="in" filter="dissolve">
                                      <p:cBhvr>
                                        <p:cTn id="51" dur="2000"/>
                                        <p:tgtEl>
                                          <p:spTgt spid="123"/>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124"/>
                                        </p:tgtEl>
                                        <p:attrNameLst>
                                          <p:attrName>style.visibility</p:attrName>
                                        </p:attrNameLst>
                                      </p:cBhvr>
                                      <p:to>
                                        <p:strVal val="visible"/>
                                      </p:to>
                                    </p:set>
                                    <p:animEffect transition="in" filter="dissolve">
                                      <p:cBhvr>
                                        <p:cTn id="54" dur="2000"/>
                                        <p:tgtEl>
                                          <p:spTgt spid="124"/>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125"/>
                                        </p:tgtEl>
                                        <p:attrNameLst>
                                          <p:attrName>style.visibility</p:attrName>
                                        </p:attrNameLst>
                                      </p:cBhvr>
                                      <p:to>
                                        <p:strVal val="visible"/>
                                      </p:to>
                                    </p:set>
                                    <p:animEffect transition="in" filter="dissolve">
                                      <p:cBhvr>
                                        <p:cTn id="57" dur="2000"/>
                                        <p:tgtEl>
                                          <p:spTgt spid="125"/>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126"/>
                                        </p:tgtEl>
                                        <p:attrNameLst>
                                          <p:attrName>style.visibility</p:attrName>
                                        </p:attrNameLst>
                                      </p:cBhvr>
                                      <p:to>
                                        <p:strVal val="visible"/>
                                      </p:to>
                                    </p:set>
                                    <p:animEffect transition="in" filter="dissolve">
                                      <p:cBhvr>
                                        <p:cTn id="60" dur="2000"/>
                                        <p:tgtEl>
                                          <p:spTgt spid="126"/>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127"/>
                                        </p:tgtEl>
                                        <p:attrNameLst>
                                          <p:attrName>style.visibility</p:attrName>
                                        </p:attrNameLst>
                                      </p:cBhvr>
                                      <p:to>
                                        <p:strVal val="visible"/>
                                      </p:to>
                                    </p:set>
                                    <p:animEffect transition="in" filter="dissolve">
                                      <p:cBhvr>
                                        <p:cTn id="63" dur="2000"/>
                                        <p:tgtEl>
                                          <p:spTgt spid="127"/>
                                        </p:tgtEl>
                                      </p:cBhvr>
                                    </p:animEffect>
                                  </p:childTnLst>
                                </p:cTn>
                              </p:par>
                              <p:par>
                                <p:cTn id="64" presetID="9" presetClass="entr" presetSubtype="0" fill="hold" grpId="0" nodeType="withEffect">
                                  <p:stCondLst>
                                    <p:cond delay="0"/>
                                  </p:stCondLst>
                                  <p:childTnLst>
                                    <p:set>
                                      <p:cBhvr>
                                        <p:cTn id="65" dur="1" fill="hold">
                                          <p:stCondLst>
                                            <p:cond delay="0"/>
                                          </p:stCondLst>
                                        </p:cTn>
                                        <p:tgtEl>
                                          <p:spTgt spid="128"/>
                                        </p:tgtEl>
                                        <p:attrNameLst>
                                          <p:attrName>style.visibility</p:attrName>
                                        </p:attrNameLst>
                                      </p:cBhvr>
                                      <p:to>
                                        <p:strVal val="visible"/>
                                      </p:to>
                                    </p:set>
                                    <p:animEffect transition="in" filter="dissolve">
                                      <p:cBhvr>
                                        <p:cTn id="66" dur="2000"/>
                                        <p:tgtEl>
                                          <p:spTgt spid="128"/>
                                        </p:tgtEl>
                                      </p:cBhvr>
                                    </p:animEffect>
                                  </p:childTnLst>
                                </p:cTn>
                              </p:par>
                              <p:par>
                                <p:cTn id="67" presetID="9" presetClass="entr" presetSubtype="0" fill="hold" grpId="0" nodeType="withEffect">
                                  <p:stCondLst>
                                    <p:cond delay="0"/>
                                  </p:stCondLst>
                                  <p:childTnLst>
                                    <p:set>
                                      <p:cBhvr>
                                        <p:cTn id="68" dur="1" fill="hold">
                                          <p:stCondLst>
                                            <p:cond delay="0"/>
                                          </p:stCondLst>
                                        </p:cTn>
                                        <p:tgtEl>
                                          <p:spTgt spid="129"/>
                                        </p:tgtEl>
                                        <p:attrNameLst>
                                          <p:attrName>style.visibility</p:attrName>
                                        </p:attrNameLst>
                                      </p:cBhvr>
                                      <p:to>
                                        <p:strVal val="visible"/>
                                      </p:to>
                                    </p:set>
                                    <p:animEffect transition="in" filter="dissolve">
                                      <p:cBhvr>
                                        <p:cTn id="69" dur="2000"/>
                                        <p:tgtEl>
                                          <p:spTgt spid="129"/>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130"/>
                                        </p:tgtEl>
                                        <p:attrNameLst>
                                          <p:attrName>style.visibility</p:attrName>
                                        </p:attrNameLst>
                                      </p:cBhvr>
                                      <p:to>
                                        <p:strVal val="visible"/>
                                      </p:to>
                                    </p:set>
                                    <p:animEffect transition="in" filter="dissolve">
                                      <p:cBhvr>
                                        <p:cTn id="72" dur="2000"/>
                                        <p:tgtEl>
                                          <p:spTgt spid="130"/>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131"/>
                                        </p:tgtEl>
                                        <p:attrNameLst>
                                          <p:attrName>style.visibility</p:attrName>
                                        </p:attrNameLst>
                                      </p:cBhvr>
                                      <p:to>
                                        <p:strVal val="visible"/>
                                      </p:to>
                                    </p:set>
                                    <p:animEffect transition="in" filter="dissolve">
                                      <p:cBhvr>
                                        <p:cTn id="75" dur="2000"/>
                                        <p:tgtEl>
                                          <p:spTgt spid="131"/>
                                        </p:tgtEl>
                                      </p:cBhvr>
                                    </p:animEffect>
                                  </p:childTnLst>
                                </p:cTn>
                              </p:par>
                              <p:par>
                                <p:cTn id="76" presetID="9" presetClass="entr" presetSubtype="0" fill="hold" grpId="0" nodeType="withEffect">
                                  <p:stCondLst>
                                    <p:cond delay="0"/>
                                  </p:stCondLst>
                                  <p:childTnLst>
                                    <p:set>
                                      <p:cBhvr>
                                        <p:cTn id="77" dur="1" fill="hold">
                                          <p:stCondLst>
                                            <p:cond delay="0"/>
                                          </p:stCondLst>
                                        </p:cTn>
                                        <p:tgtEl>
                                          <p:spTgt spid="132"/>
                                        </p:tgtEl>
                                        <p:attrNameLst>
                                          <p:attrName>style.visibility</p:attrName>
                                        </p:attrNameLst>
                                      </p:cBhvr>
                                      <p:to>
                                        <p:strVal val="visible"/>
                                      </p:to>
                                    </p:set>
                                    <p:animEffect transition="in" filter="dissolve">
                                      <p:cBhvr>
                                        <p:cTn id="78" dur="2000"/>
                                        <p:tgtEl>
                                          <p:spTgt spid="132"/>
                                        </p:tgtEl>
                                      </p:cBhvr>
                                    </p:animEffect>
                                  </p:childTnLst>
                                </p:cTn>
                              </p:par>
                              <p:par>
                                <p:cTn id="79" presetID="9" presetClass="entr" presetSubtype="0" fill="hold" grpId="0" nodeType="withEffect">
                                  <p:stCondLst>
                                    <p:cond delay="0"/>
                                  </p:stCondLst>
                                  <p:childTnLst>
                                    <p:set>
                                      <p:cBhvr>
                                        <p:cTn id="80" dur="1" fill="hold">
                                          <p:stCondLst>
                                            <p:cond delay="0"/>
                                          </p:stCondLst>
                                        </p:cTn>
                                        <p:tgtEl>
                                          <p:spTgt spid="133"/>
                                        </p:tgtEl>
                                        <p:attrNameLst>
                                          <p:attrName>style.visibility</p:attrName>
                                        </p:attrNameLst>
                                      </p:cBhvr>
                                      <p:to>
                                        <p:strVal val="visible"/>
                                      </p:to>
                                    </p:set>
                                    <p:animEffect transition="in" filter="dissolve">
                                      <p:cBhvr>
                                        <p:cTn id="81" dur="2000"/>
                                        <p:tgtEl>
                                          <p:spTgt spid="133"/>
                                        </p:tgtEl>
                                      </p:cBhvr>
                                    </p:animEffect>
                                  </p:childTnLst>
                                </p:cTn>
                              </p:par>
                              <p:par>
                                <p:cTn id="82" presetID="9" presetClass="entr" presetSubtype="0" fill="hold" grpId="0" nodeType="withEffect">
                                  <p:stCondLst>
                                    <p:cond delay="0"/>
                                  </p:stCondLst>
                                  <p:childTnLst>
                                    <p:set>
                                      <p:cBhvr>
                                        <p:cTn id="83" dur="1" fill="hold">
                                          <p:stCondLst>
                                            <p:cond delay="0"/>
                                          </p:stCondLst>
                                        </p:cTn>
                                        <p:tgtEl>
                                          <p:spTgt spid="134"/>
                                        </p:tgtEl>
                                        <p:attrNameLst>
                                          <p:attrName>style.visibility</p:attrName>
                                        </p:attrNameLst>
                                      </p:cBhvr>
                                      <p:to>
                                        <p:strVal val="visible"/>
                                      </p:to>
                                    </p:set>
                                    <p:animEffect transition="in" filter="dissolve">
                                      <p:cBhvr>
                                        <p:cTn id="84" dur="2000"/>
                                        <p:tgtEl>
                                          <p:spTgt spid="134"/>
                                        </p:tgtEl>
                                      </p:cBhvr>
                                    </p:animEffect>
                                  </p:childTnLst>
                                </p:cTn>
                              </p:par>
                              <p:par>
                                <p:cTn id="85" presetID="9" presetClass="entr" presetSubtype="0" fill="hold" grpId="0" nodeType="withEffect">
                                  <p:stCondLst>
                                    <p:cond delay="0"/>
                                  </p:stCondLst>
                                  <p:childTnLst>
                                    <p:set>
                                      <p:cBhvr>
                                        <p:cTn id="86" dur="1" fill="hold">
                                          <p:stCondLst>
                                            <p:cond delay="0"/>
                                          </p:stCondLst>
                                        </p:cTn>
                                        <p:tgtEl>
                                          <p:spTgt spid="135"/>
                                        </p:tgtEl>
                                        <p:attrNameLst>
                                          <p:attrName>style.visibility</p:attrName>
                                        </p:attrNameLst>
                                      </p:cBhvr>
                                      <p:to>
                                        <p:strVal val="visible"/>
                                      </p:to>
                                    </p:set>
                                    <p:animEffect transition="in" filter="dissolve">
                                      <p:cBhvr>
                                        <p:cTn id="87" dur="2000"/>
                                        <p:tgtEl>
                                          <p:spTgt spid="135"/>
                                        </p:tgtEl>
                                      </p:cBhvr>
                                    </p:animEffect>
                                  </p:childTnLst>
                                </p:cTn>
                              </p:par>
                              <p:par>
                                <p:cTn id="88" presetID="9" presetClass="entr" presetSubtype="0" fill="hold" grpId="0" nodeType="withEffect">
                                  <p:stCondLst>
                                    <p:cond delay="0"/>
                                  </p:stCondLst>
                                  <p:childTnLst>
                                    <p:set>
                                      <p:cBhvr>
                                        <p:cTn id="89" dur="1" fill="hold">
                                          <p:stCondLst>
                                            <p:cond delay="0"/>
                                          </p:stCondLst>
                                        </p:cTn>
                                        <p:tgtEl>
                                          <p:spTgt spid="136"/>
                                        </p:tgtEl>
                                        <p:attrNameLst>
                                          <p:attrName>style.visibility</p:attrName>
                                        </p:attrNameLst>
                                      </p:cBhvr>
                                      <p:to>
                                        <p:strVal val="visible"/>
                                      </p:to>
                                    </p:set>
                                    <p:animEffect transition="in" filter="dissolve">
                                      <p:cBhvr>
                                        <p:cTn id="90" dur="2000"/>
                                        <p:tgtEl>
                                          <p:spTgt spid="136"/>
                                        </p:tgtEl>
                                      </p:cBhvr>
                                    </p:animEffect>
                                  </p:childTnLst>
                                </p:cTn>
                              </p:par>
                              <p:par>
                                <p:cTn id="91" presetID="9" presetClass="entr" presetSubtype="0" fill="hold" grpId="0" nodeType="withEffect">
                                  <p:stCondLst>
                                    <p:cond delay="0"/>
                                  </p:stCondLst>
                                  <p:childTnLst>
                                    <p:set>
                                      <p:cBhvr>
                                        <p:cTn id="92" dur="1" fill="hold">
                                          <p:stCondLst>
                                            <p:cond delay="0"/>
                                          </p:stCondLst>
                                        </p:cTn>
                                        <p:tgtEl>
                                          <p:spTgt spid="137"/>
                                        </p:tgtEl>
                                        <p:attrNameLst>
                                          <p:attrName>style.visibility</p:attrName>
                                        </p:attrNameLst>
                                      </p:cBhvr>
                                      <p:to>
                                        <p:strVal val="visible"/>
                                      </p:to>
                                    </p:set>
                                    <p:animEffect transition="in" filter="dissolve">
                                      <p:cBhvr>
                                        <p:cTn id="93" dur="2000"/>
                                        <p:tgtEl>
                                          <p:spTgt spid="137"/>
                                        </p:tgtEl>
                                      </p:cBhvr>
                                    </p:animEffect>
                                  </p:childTnLst>
                                </p:cTn>
                              </p:par>
                              <p:par>
                                <p:cTn id="94" presetID="9" presetClass="exit" presetSubtype="0" fill="hold" grpId="0" nodeType="withEffect">
                                  <p:stCondLst>
                                    <p:cond delay="0"/>
                                  </p:stCondLst>
                                  <p:childTnLst>
                                    <p:animEffect transition="out" filter="dissolve">
                                      <p:cBhvr>
                                        <p:cTn id="95" dur="2000"/>
                                        <p:tgtEl>
                                          <p:spTgt spid="4"/>
                                        </p:tgtEl>
                                      </p:cBhvr>
                                    </p:animEffect>
                                    <p:set>
                                      <p:cBhvr>
                                        <p:cTn id="96" dur="1" fill="hold">
                                          <p:stCondLst>
                                            <p:cond delay="1999"/>
                                          </p:stCondLst>
                                        </p:cTn>
                                        <p:tgtEl>
                                          <p:spTgt spid="4"/>
                                        </p:tgtEl>
                                        <p:attrNameLst>
                                          <p:attrName>style.visibility</p:attrName>
                                        </p:attrNameLst>
                                      </p:cBhvr>
                                      <p:to>
                                        <p:strVal val="hidden"/>
                                      </p:to>
                                    </p:set>
                                  </p:childTnLst>
                                </p:cTn>
                              </p:par>
                              <p:par>
                                <p:cTn id="97" presetID="9" presetClass="exit" presetSubtype="0" fill="hold" grpId="0" nodeType="withEffect">
                                  <p:stCondLst>
                                    <p:cond delay="0"/>
                                  </p:stCondLst>
                                  <p:childTnLst>
                                    <p:animEffect transition="out" filter="dissolve">
                                      <p:cBhvr>
                                        <p:cTn id="98" dur="2000"/>
                                        <p:tgtEl>
                                          <p:spTgt spid="55"/>
                                        </p:tgtEl>
                                      </p:cBhvr>
                                    </p:animEffect>
                                    <p:set>
                                      <p:cBhvr>
                                        <p:cTn id="99" dur="1" fill="hold">
                                          <p:stCondLst>
                                            <p:cond delay="1999"/>
                                          </p:stCondLst>
                                        </p:cTn>
                                        <p:tgtEl>
                                          <p:spTgt spid="55"/>
                                        </p:tgtEl>
                                        <p:attrNameLst>
                                          <p:attrName>style.visibility</p:attrName>
                                        </p:attrNameLst>
                                      </p:cBhvr>
                                      <p:to>
                                        <p:strVal val="hidden"/>
                                      </p:to>
                                    </p:set>
                                  </p:childTnLst>
                                </p:cTn>
                              </p:par>
                              <p:par>
                                <p:cTn id="100" presetID="9" presetClass="exit" presetSubtype="0" fill="hold" grpId="0" nodeType="withEffect">
                                  <p:stCondLst>
                                    <p:cond delay="0"/>
                                  </p:stCondLst>
                                  <p:childTnLst>
                                    <p:animEffect transition="out" filter="dissolve">
                                      <p:cBhvr>
                                        <p:cTn id="101" dur="2000"/>
                                        <p:tgtEl>
                                          <p:spTgt spid="61"/>
                                        </p:tgtEl>
                                      </p:cBhvr>
                                    </p:animEffect>
                                    <p:set>
                                      <p:cBhvr>
                                        <p:cTn id="102" dur="1" fill="hold">
                                          <p:stCondLst>
                                            <p:cond delay="1999"/>
                                          </p:stCondLst>
                                        </p:cTn>
                                        <p:tgtEl>
                                          <p:spTgt spid="61"/>
                                        </p:tgtEl>
                                        <p:attrNameLst>
                                          <p:attrName>style.visibility</p:attrName>
                                        </p:attrNameLst>
                                      </p:cBhvr>
                                      <p:to>
                                        <p:strVal val="hidden"/>
                                      </p:to>
                                    </p:set>
                                  </p:childTnLst>
                                </p:cTn>
                              </p:par>
                              <p:par>
                                <p:cTn id="103" presetID="9" presetClass="exit" presetSubtype="0" fill="hold" grpId="0" nodeType="withEffect">
                                  <p:stCondLst>
                                    <p:cond delay="0"/>
                                  </p:stCondLst>
                                  <p:childTnLst>
                                    <p:animEffect transition="out" filter="dissolve">
                                      <p:cBhvr>
                                        <p:cTn id="104" dur="2000"/>
                                        <p:tgtEl>
                                          <p:spTgt spid="63"/>
                                        </p:tgtEl>
                                      </p:cBhvr>
                                    </p:animEffect>
                                    <p:set>
                                      <p:cBhvr>
                                        <p:cTn id="105" dur="1" fill="hold">
                                          <p:stCondLst>
                                            <p:cond delay="1999"/>
                                          </p:stCondLst>
                                        </p:cTn>
                                        <p:tgtEl>
                                          <p:spTgt spid="63"/>
                                        </p:tgtEl>
                                        <p:attrNameLst>
                                          <p:attrName>style.visibility</p:attrName>
                                        </p:attrNameLst>
                                      </p:cBhvr>
                                      <p:to>
                                        <p:strVal val="hidden"/>
                                      </p:to>
                                    </p:set>
                                  </p:childTnLst>
                                </p:cTn>
                              </p:par>
                              <p:par>
                                <p:cTn id="106" presetID="9" presetClass="exit" presetSubtype="0" fill="hold" grpId="0" nodeType="withEffect">
                                  <p:stCondLst>
                                    <p:cond delay="0"/>
                                  </p:stCondLst>
                                  <p:childTnLst>
                                    <p:animEffect transition="out" filter="dissolve">
                                      <p:cBhvr>
                                        <p:cTn id="107" dur="2000"/>
                                        <p:tgtEl>
                                          <p:spTgt spid="64"/>
                                        </p:tgtEl>
                                      </p:cBhvr>
                                    </p:animEffect>
                                    <p:set>
                                      <p:cBhvr>
                                        <p:cTn id="108" dur="1" fill="hold">
                                          <p:stCondLst>
                                            <p:cond delay="1999"/>
                                          </p:stCondLst>
                                        </p:cTn>
                                        <p:tgtEl>
                                          <p:spTgt spid="64"/>
                                        </p:tgtEl>
                                        <p:attrNameLst>
                                          <p:attrName>style.visibility</p:attrName>
                                        </p:attrNameLst>
                                      </p:cBhvr>
                                      <p:to>
                                        <p:strVal val="hidden"/>
                                      </p:to>
                                    </p:set>
                                  </p:childTnLst>
                                </p:cTn>
                              </p:par>
                              <p:par>
                                <p:cTn id="109" presetID="9" presetClass="exit" presetSubtype="0" fill="hold" grpId="0" nodeType="withEffect">
                                  <p:stCondLst>
                                    <p:cond delay="0"/>
                                  </p:stCondLst>
                                  <p:childTnLst>
                                    <p:animEffect transition="out" filter="dissolve">
                                      <p:cBhvr>
                                        <p:cTn id="110" dur="2000"/>
                                        <p:tgtEl>
                                          <p:spTgt spid="65"/>
                                        </p:tgtEl>
                                      </p:cBhvr>
                                    </p:animEffect>
                                    <p:set>
                                      <p:cBhvr>
                                        <p:cTn id="111" dur="1" fill="hold">
                                          <p:stCondLst>
                                            <p:cond delay="1999"/>
                                          </p:stCondLst>
                                        </p:cTn>
                                        <p:tgtEl>
                                          <p:spTgt spid="65"/>
                                        </p:tgtEl>
                                        <p:attrNameLst>
                                          <p:attrName>style.visibility</p:attrName>
                                        </p:attrNameLst>
                                      </p:cBhvr>
                                      <p:to>
                                        <p:strVal val="hidden"/>
                                      </p:to>
                                    </p:set>
                                  </p:childTnLst>
                                </p:cTn>
                              </p:par>
                              <p:par>
                                <p:cTn id="112" presetID="9" presetClass="exit" presetSubtype="0" fill="hold" grpId="0" nodeType="withEffect">
                                  <p:stCondLst>
                                    <p:cond delay="0"/>
                                  </p:stCondLst>
                                  <p:childTnLst>
                                    <p:animEffect transition="out" filter="dissolve">
                                      <p:cBhvr>
                                        <p:cTn id="113" dur="2000"/>
                                        <p:tgtEl>
                                          <p:spTgt spid="67"/>
                                        </p:tgtEl>
                                      </p:cBhvr>
                                    </p:animEffect>
                                    <p:set>
                                      <p:cBhvr>
                                        <p:cTn id="114" dur="1" fill="hold">
                                          <p:stCondLst>
                                            <p:cond delay="1999"/>
                                          </p:stCondLst>
                                        </p:cTn>
                                        <p:tgtEl>
                                          <p:spTgt spid="67"/>
                                        </p:tgtEl>
                                        <p:attrNameLst>
                                          <p:attrName>style.visibility</p:attrName>
                                        </p:attrNameLst>
                                      </p:cBhvr>
                                      <p:to>
                                        <p:strVal val="hidden"/>
                                      </p:to>
                                    </p:set>
                                  </p:childTnLst>
                                </p:cTn>
                              </p:par>
                              <p:par>
                                <p:cTn id="115" presetID="9" presetClass="exit" presetSubtype="0" fill="hold" grpId="0" nodeType="withEffect">
                                  <p:stCondLst>
                                    <p:cond delay="0"/>
                                  </p:stCondLst>
                                  <p:childTnLst>
                                    <p:animEffect transition="out" filter="dissolve">
                                      <p:cBhvr>
                                        <p:cTn id="116" dur="2000"/>
                                        <p:tgtEl>
                                          <p:spTgt spid="68"/>
                                        </p:tgtEl>
                                      </p:cBhvr>
                                    </p:animEffect>
                                    <p:set>
                                      <p:cBhvr>
                                        <p:cTn id="117" dur="1" fill="hold">
                                          <p:stCondLst>
                                            <p:cond delay="1999"/>
                                          </p:stCondLst>
                                        </p:cTn>
                                        <p:tgtEl>
                                          <p:spTgt spid="68"/>
                                        </p:tgtEl>
                                        <p:attrNameLst>
                                          <p:attrName>style.visibility</p:attrName>
                                        </p:attrNameLst>
                                      </p:cBhvr>
                                      <p:to>
                                        <p:strVal val="hidden"/>
                                      </p:to>
                                    </p:set>
                                  </p:childTnLst>
                                </p:cTn>
                              </p:par>
                              <p:par>
                                <p:cTn id="118" presetID="9" presetClass="exit" presetSubtype="0" fill="hold" grpId="0" nodeType="withEffect">
                                  <p:stCondLst>
                                    <p:cond delay="0"/>
                                  </p:stCondLst>
                                  <p:childTnLst>
                                    <p:animEffect transition="out" filter="dissolve">
                                      <p:cBhvr>
                                        <p:cTn id="119" dur="2000"/>
                                        <p:tgtEl>
                                          <p:spTgt spid="69"/>
                                        </p:tgtEl>
                                      </p:cBhvr>
                                    </p:animEffect>
                                    <p:set>
                                      <p:cBhvr>
                                        <p:cTn id="120" dur="1" fill="hold">
                                          <p:stCondLst>
                                            <p:cond delay="1999"/>
                                          </p:stCondLst>
                                        </p:cTn>
                                        <p:tgtEl>
                                          <p:spTgt spid="69"/>
                                        </p:tgtEl>
                                        <p:attrNameLst>
                                          <p:attrName>style.visibility</p:attrName>
                                        </p:attrNameLst>
                                      </p:cBhvr>
                                      <p:to>
                                        <p:strVal val="hidden"/>
                                      </p:to>
                                    </p:set>
                                  </p:childTnLst>
                                </p:cTn>
                              </p:par>
                              <p:par>
                                <p:cTn id="121" presetID="9" presetClass="exit" presetSubtype="0" fill="hold" grpId="0" nodeType="withEffect">
                                  <p:stCondLst>
                                    <p:cond delay="0"/>
                                  </p:stCondLst>
                                  <p:childTnLst>
                                    <p:animEffect transition="out" filter="dissolve">
                                      <p:cBhvr>
                                        <p:cTn id="122" dur="2000"/>
                                        <p:tgtEl>
                                          <p:spTgt spid="70"/>
                                        </p:tgtEl>
                                      </p:cBhvr>
                                    </p:animEffect>
                                    <p:set>
                                      <p:cBhvr>
                                        <p:cTn id="123" dur="1" fill="hold">
                                          <p:stCondLst>
                                            <p:cond delay="1999"/>
                                          </p:stCondLst>
                                        </p:cTn>
                                        <p:tgtEl>
                                          <p:spTgt spid="70"/>
                                        </p:tgtEl>
                                        <p:attrNameLst>
                                          <p:attrName>style.visibility</p:attrName>
                                        </p:attrNameLst>
                                      </p:cBhvr>
                                      <p:to>
                                        <p:strVal val="hidden"/>
                                      </p:to>
                                    </p:set>
                                  </p:childTnLst>
                                </p:cTn>
                              </p:par>
                              <p:par>
                                <p:cTn id="124" presetID="9" presetClass="exit" presetSubtype="0" fill="hold" grpId="0" nodeType="withEffect">
                                  <p:stCondLst>
                                    <p:cond delay="0"/>
                                  </p:stCondLst>
                                  <p:childTnLst>
                                    <p:animEffect transition="out" filter="dissolve">
                                      <p:cBhvr>
                                        <p:cTn id="125" dur="2000"/>
                                        <p:tgtEl>
                                          <p:spTgt spid="71"/>
                                        </p:tgtEl>
                                      </p:cBhvr>
                                    </p:animEffect>
                                    <p:set>
                                      <p:cBhvr>
                                        <p:cTn id="126" dur="1" fill="hold">
                                          <p:stCondLst>
                                            <p:cond delay="1999"/>
                                          </p:stCondLst>
                                        </p:cTn>
                                        <p:tgtEl>
                                          <p:spTgt spid="71"/>
                                        </p:tgtEl>
                                        <p:attrNameLst>
                                          <p:attrName>style.visibility</p:attrName>
                                        </p:attrNameLst>
                                      </p:cBhvr>
                                      <p:to>
                                        <p:strVal val="hidden"/>
                                      </p:to>
                                    </p:set>
                                  </p:childTnLst>
                                </p:cTn>
                              </p:par>
                              <p:par>
                                <p:cTn id="127" presetID="9" presetClass="exit" presetSubtype="0" fill="hold" grpId="0" nodeType="withEffect">
                                  <p:stCondLst>
                                    <p:cond delay="0"/>
                                  </p:stCondLst>
                                  <p:childTnLst>
                                    <p:animEffect transition="out" filter="dissolve">
                                      <p:cBhvr>
                                        <p:cTn id="128" dur="2000"/>
                                        <p:tgtEl>
                                          <p:spTgt spid="72"/>
                                        </p:tgtEl>
                                      </p:cBhvr>
                                    </p:animEffect>
                                    <p:set>
                                      <p:cBhvr>
                                        <p:cTn id="129" dur="1" fill="hold">
                                          <p:stCondLst>
                                            <p:cond delay="1999"/>
                                          </p:stCondLst>
                                        </p:cTn>
                                        <p:tgtEl>
                                          <p:spTgt spid="72"/>
                                        </p:tgtEl>
                                        <p:attrNameLst>
                                          <p:attrName>style.visibility</p:attrName>
                                        </p:attrNameLst>
                                      </p:cBhvr>
                                      <p:to>
                                        <p:strVal val="hidden"/>
                                      </p:to>
                                    </p:set>
                                  </p:childTnLst>
                                </p:cTn>
                              </p:par>
                              <p:par>
                                <p:cTn id="130" presetID="9" presetClass="exit" presetSubtype="0" fill="hold" grpId="0" nodeType="withEffect">
                                  <p:stCondLst>
                                    <p:cond delay="0"/>
                                  </p:stCondLst>
                                  <p:childTnLst>
                                    <p:animEffect transition="out" filter="dissolve">
                                      <p:cBhvr>
                                        <p:cTn id="131" dur="2000"/>
                                        <p:tgtEl>
                                          <p:spTgt spid="73"/>
                                        </p:tgtEl>
                                      </p:cBhvr>
                                    </p:animEffect>
                                    <p:set>
                                      <p:cBhvr>
                                        <p:cTn id="132" dur="1" fill="hold">
                                          <p:stCondLst>
                                            <p:cond delay="1999"/>
                                          </p:stCondLst>
                                        </p:cTn>
                                        <p:tgtEl>
                                          <p:spTgt spid="73"/>
                                        </p:tgtEl>
                                        <p:attrNameLst>
                                          <p:attrName>style.visibility</p:attrName>
                                        </p:attrNameLst>
                                      </p:cBhvr>
                                      <p:to>
                                        <p:strVal val="hidden"/>
                                      </p:to>
                                    </p:set>
                                  </p:childTnLst>
                                </p:cTn>
                              </p:par>
                              <p:par>
                                <p:cTn id="133" presetID="9" presetClass="exit" presetSubtype="0" fill="hold" grpId="0" nodeType="withEffect">
                                  <p:stCondLst>
                                    <p:cond delay="0"/>
                                  </p:stCondLst>
                                  <p:childTnLst>
                                    <p:animEffect transition="out" filter="dissolve">
                                      <p:cBhvr>
                                        <p:cTn id="134" dur="2000"/>
                                        <p:tgtEl>
                                          <p:spTgt spid="74"/>
                                        </p:tgtEl>
                                      </p:cBhvr>
                                    </p:animEffect>
                                    <p:set>
                                      <p:cBhvr>
                                        <p:cTn id="135" dur="1" fill="hold">
                                          <p:stCondLst>
                                            <p:cond delay="1999"/>
                                          </p:stCondLst>
                                        </p:cTn>
                                        <p:tgtEl>
                                          <p:spTgt spid="74"/>
                                        </p:tgtEl>
                                        <p:attrNameLst>
                                          <p:attrName>style.visibility</p:attrName>
                                        </p:attrNameLst>
                                      </p:cBhvr>
                                      <p:to>
                                        <p:strVal val="hidden"/>
                                      </p:to>
                                    </p:set>
                                  </p:childTnLst>
                                </p:cTn>
                              </p:par>
                              <p:par>
                                <p:cTn id="136" presetID="9" presetClass="exit" presetSubtype="0" fill="hold" grpId="0" nodeType="withEffect">
                                  <p:stCondLst>
                                    <p:cond delay="0"/>
                                  </p:stCondLst>
                                  <p:childTnLst>
                                    <p:animEffect transition="out" filter="dissolve">
                                      <p:cBhvr>
                                        <p:cTn id="137" dur="2000"/>
                                        <p:tgtEl>
                                          <p:spTgt spid="75"/>
                                        </p:tgtEl>
                                      </p:cBhvr>
                                    </p:animEffect>
                                    <p:set>
                                      <p:cBhvr>
                                        <p:cTn id="138" dur="1" fill="hold">
                                          <p:stCondLst>
                                            <p:cond delay="1999"/>
                                          </p:stCondLst>
                                        </p:cTn>
                                        <p:tgtEl>
                                          <p:spTgt spid="75"/>
                                        </p:tgtEl>
                                        <p:attrNameLst>
                                          <p:attrName>style.visibility</p:attrName>
                                        </p:attrNameLst>
                                      </p:cBhvr>
                                      <p:to>
                                        <p:strVal val="hidden"/>
                                      </p:to>
                                    </p:set>
                                  </p:childTnLst>
                                </p:cTn>
                              </p:par>
                              <p:par>
                                <p:cTn id="139" presetID="9" presetClass="exit" presetSubtype="0" fill="hold" grpId="0" nodeType="withEffect">
                                  <p:stCondLst>
                                    <p:cond delay="0"/>
                                  </p:stCondLst>
                                  <p:childTnLst>
                                    <p:animEffect transition="out" filter="dissolve">
                                      <p:cBhvr>
                                        <p:cTn id="140" dur="2000"/>
                                        <p:tgtEl>
                                          <p:spTgt spid="76"/>
                                        </p:tgtEl>
                                      </p:cBhvr>
                                    </p:animEffect>
                                    <p:set>
                                      <p:cBhvr>
                                        <p:cTn id="141" dur="1" fill="hold">
                                          <p:stCondLst>
                                            <p:cond delay="1999"/>
                                          </p:stCondLst>
                                        </p:cTn>
                                        <p:tgtEl>
                                          <p:spTgt spid="76"/>
                                        </p:tgtEl>
                                        <p:attrNameLst>
                                          <p:attrName>style.visibility</p:attrName>
                                        </p:attrNameLst>
                                      </p:cBhvr>
                                      <p:to>
                                        <p:strVal val="hidden"/>
                                      </p:to>
                                    </p:set>
                                  </p:childTnLst>
                                </p:cTn>
                              </p:par>
                              <p:par>
                                <p:cTn id="142" presetID="9" presetClass="exit" presetSubtype="0" fill="hold" grpId="0" nodeType="withEffect">
                                  <p:stCondLst>
                                    <p:cond delay="0"/>
                                  </p:stCondLst>
                                  <p:childTnLst>
                                    <p:animEffect transition="out" filter="dissolve">
                                      <p:cBhvr>
                                        <p:cTn id="143" dur="2000"/>
                                        <p:tgtEl>
                                          <p:spTgt spid="78"/>
                                        </p:tgtEl>
                                      </p:cBhvr>
                                    </p:animEffect>
                                    <p:set>
                                      <p:cBhvr>
                                        <p:cTn id="144" dur="1" fill="hold">
                                          <p:stCondLst>
                                            <p:cond delay="1999"/>
                                          </p:stCondLst>
                                        </p:cTn>
                                        <p:tgtEl>
                                          <p:spTgt spid="78"/>
                                        </p:tgtEl>
                                        <p:attrNameLst>
                                          <p:attrName>style.visibility</p:attrName>
                                        </p:attrNameLst>
                                      </p:cBhvr>
                                      <p:to>
                                        <p:strVal val="hidden"/>
                                      </p:to>
                                    </p:set>
                                  </p:childTnLst>
                                </p:cTn>
                              </p:par>
                              <p:par>
                                <p:cTn id="145" presetID="9" presetClass="exit" presetSubtype="0" fill="hold" grpId="0" nodeType="withEffect">
                                  <p:stCondLst>
                                    <p:cond delay="0"/>
                                  </p:stCondLst>
                                  <p:childTnLst>
                                    <p:animEffect transition="out" filter="dissolve">
                                      <p:cBhvr>
                                        <p:cTn id="146" dur="2000"/>
                                        <p:tgtEl>
                                          <p:spTgt spid="79"/>
                                        </p:tgtEl>
                                      </p:cBhvr>
                                    </p:animEffect>
                                    <p:set>
                                      <p:cBhvr>
                                        <p:cTn id="147" dur="1" fill="hold">
                                          <p:stCondLst>
                                            <p:cond delay="1999"/>
                                          </p:stCondLst>
                                        </p:cTn>
                                        <p:tgtEl>
                                          <p:spTgt spid="79"/>
                                        </p:tgtEl>
                                        <p:attrNameLst>
                                          <p:attrName>style.visibility</p:attrName>
                                        </p:attrNameLst>
                                      </p:cBhvr>
                                      <p:to>
                                        <p:strVal val="hidden"/>
                                      </p:to>
                                    </p:set>
                                  </p:childTnLst>
                                </p:cTn>
                              </p:par>
                              <p:par>
                                <p:cTn id="148" presetID="9" presetClass="exit" presetSubtype="0" fill="hold" grpId="0" nodeType="withEffect">
                                  <p:stCondLst>
                                    <p:cond delay="0"/>
                                  </p:stCondLst>
                                  <p:childTnLst>
                                    <p:animEffect transition="out" filter="dissolve">
                                      <p:cBhvr>
                                        <p:cTn id="149" dur="2000"/>
                                        <p:tgtEl>
                                          <p:spTgt spid="80"/>
                                        </p:tgtEl>
                                      </p:cBhvr>
                                    </p:animEffect>
                                    <p:set>
                                      <p:cBhvr>
                                        <p:cTn id="150" dur="1" fill="hold">
                                          <p:stCondLst>
                                            <p:cond delay="1999"/>
                                          </p:stCondLst>
                                        </p:cTn>
                                        <p:tgtEl>
                                          <p:spTgt spid="80"/>
                                        </p:tgtEl>
                                        <p:attrNameLst>
                                          <p:attrName>style.visibility</p:attrName>
                                        </p:attrNameLst>
                                      </p:cBhvr>
                                      <p:to>
                                        <p:strVal val="hidden"/>
                                      </p:to>
                                    </p:set>
                                  </p:childTnLst>
                                </p:cTn>
                              </p:par>
                              <p:par>
                                <p:cTn id="151" presetID="9" presetClass="exit" presetSubtype="0" fill="hold" grpId="0" nodeType="withEffect">
                                  <p:stCondLst>
                                    <p:cond delay="0"/>
                                  </p:stCondLst>
                                  <p:childTnLst>
                                    <p:animEffect transition="out" filter="dissolve">
                                      <p:cBhvr>
                                        <p:cTn id="152" dur="2000"/>
                                        <p:tgtEl>
                                          <p:spTgt spid="81"/>
                                        </p:tgtEl>
                                      </p:cBhvr>
                                    </p:animEffect>
                                    <p:set>
                                      <p:cBhvr>
                                        <p:cTn id="153" dur="1" fill="hold">
                                          <p:stCondLst>
                                            <p:cond delay="1999"/>
                                          </p:stCondLst>
                                        </p:cTn>
                                        <p:tgtEl>
                                          <p:spTgt spid="81"/>
                                        </p:tgtEl>
                                        <p:attrNameLst>
                                          <p:attrName>style.visibility</p:attrName>
                                        </p:attrNameLst>
                                      </p:cBhvr>
                                      <p:to>
                                        <p:strVal val="hidden"/>
                                      </p:to>
                                    </p:set>
                                  </p:childTnLst>
                                </p:cTn>
                              </p:par>
                              <p:par>
                                <p:cTn id="154" presetID="9" presetClass="exit" presetSubtype="0" fill="hold" grpId="0" nodeType="withEffect">
                                  <p:stCondLst>
                                    <p:cond delay="0"/>
                                  </p:stCondLst>
                                  <p:childTnLst>
                                    <p:animEffect transition="out" filter="dissolve">
                                      <p:cBhvr>
                                        <p:cTn id="155" dur="2000"/>
                                        <p:tgtEl>
                                          <p:spTgt spid="82"/>
                                        </p:tgtEl>
                                      </p:cBhvr>
                                    </p:animEffect>
                                    <p:set>
                                      <p:cBhvr>
                                        <p:cTn id="156" dur="1" fill="hold">
                                          <p:stCondLst>
                                            <p:cond delay="1999"/>
                                          </p:stCondLst>
                                        </p:cTn>
                                        <p:tgtEl>
                                          <p:spTgt spid="82"/>
                                        </p:tgtEl>
                                        <p:attrNameLst>
                                          <p:attrName>style.visibility</p:attrName>
                                        </p:attrNameLst>
                                      </p:cBhvr>
                                      <p:to>
                                        <p:strVal val="hidden"/>
                                      </p:to>
                                    </p:set>
                                  </p:childTnLst>
                                </p:cTn>
                              </p:par>
                              <p:par>
                                <p:cTn id="157" presetID="9" presetClass="exit" presetSubtype="0" fill="hold" grpId="0" nodeType="withEffect">
                                  <p:stCondLst>
                                    <p:cond delay="0"/>
                                  </p:stCondLst>
                                  <p:childTnLst>
                                    <p:animEffect transition="out" filter="dissolve">
                                      <p:cBhvr>
                                        <p:cTn id="158" dur="2000"/>
                                        <p:tgtEl>
                                          <p:spTgt spid="83"/>
                                        </p:tgtEl>
                                      </p:cBhvr>
                                    </p:animEffect>
                                    <p:set>
                                      <p:cBhvr>
                                        <p:cTn id="159" dur="1" fill="hold">
                                          <p:stCondLst>
                                            <p:cond delay="1999"/>
                                          </p:stCondLst>
                                        </p:cTn>
                                        <p:tgtEl>
                                          <p:spTgt spid="83"/>
                                        </p:tgtEl>
                                        <p:attrNameLst>
                                          <p:attrName>style.visibility</p:attrName>
                                        </p:attrNameLst>
                                      </p:cBhvr>
                                      <p:to>
                                        <p:strVal val="hidden"/>
                                      </p:to>
                                    </p:set>
                                  </p:childTnLst>
                                </p:cTn>
                              </p:par>
                              <p:par>
                                <p:cTn id="160" presetID="9" presetClass="exit" presetSubtype="0" fill="hold" grpId="0" nodeType="withEffect">
                                  <p:stCondLst>
                                    <p:cond delay="0"/>
                                  </p:stCondLst>
                                  <p:childTnLst>
                                    <p:animEffect transition="out" filter="dissolve">
                                      <p:cBhvr>
                                        <p:cTn id="161" dur="2000"/>
                                        <p:tgtEl>
                                          <p:spTgt spid="85"/>
                                        </p:tgtEl>
                                      </p:cBhvr>
                                    </p:animEffect>
                                    <p:set>
                                      <p:cBhvr>
                                        <p:cTn id="162" dur="1" fill="hold">
                                          <p:stCondLst>
                                            <p:cond delay="1999"/>
                                          </p:stCondLst>
                                        </p:cTn>
                                        <p:tgtEl>
                                          <p:spTgt spid="85"/>
                                        </p:tgtEl>
                                        <p:attrNameLst>
                                          <p:attrName>style.visibility</p:attrName>
                                        </p:attrNameLst>
                                      </p:cBhvr>
                                      <p:to>
                                        <p:strVal val="hidden"/>
                                      </p:to>
                                    </p:set>
                                  </p:childTnLst>
                                </p:cTn>
                              </p:par>
                              <p:par>
                                <p:cTn id="163" presetID="9" presetClass="exit" presetSubtype="0" fill="hold" grpId="0" nodeType="withEffect">
                                  <p:stCondLst>
                                    <p:cond delay="0"/>
                                  </p:stCondLst>
                                  <p:childTnLst>
                                    <p:animEffect transition="out" filter="dissolve">
                                      <p:cBhvr>
                                        <p:cTn id="164" dur="2000"/>
                                        <p:tgtEl>
                                          <p:spTgt spid="86"/>
                                        </p:tgtEl>
                                      </p:cBhvr>
                                    </p:animEffect>
                                    <p:set>
                                      <p:cBhvr>
                                        <p:cTn id="165" dur="1" fill="hold">
                                          <p:stCondLst>
                                            <p:cond delay="1999"/>
                                          </p:stCondLst>
                                        </p:cTn>
                                        <p:tgtEl>
                                          <p:spTgt spid="86"/>
                                        </p:tgtEl>
                                        <p:attrNameLst>
                                          <p:attrName>style.visibility</p:attrName>
                                        </p:attrNameLst>
                                      </p:cBhvr>
                                      <p:to>
                                        <p:strVal val="hidden"/>
                                      </p:to>
                                    </p:set>
                                  </p:childTnLst>
                                </p:cTn>
                              </p:par>
                              <p:par>
                                <p:cTn id="166" presetID="9" presetClass="exit" presetSubtype="0" fill="hold" grpId="0" nodeType="withEffect">
                                  <p:stCondLst>
                                    <p:cond delay="0"/>
                                  </p:stCondLst>
                                  <p:childTnLst>
                                    <p:animEffect transition="out" filter="dissolve">
                                      <p:cBhvr>
                                        <p:cTn id="167" dur="2000"/>
                                        <p:tgtEl>
                                          <p:spTgt spid="87"/>
                                        </p:tgtEl>
                                      </p:cBhvr>
                                    </p:animEffect>
                                    <p:set>
                                      <p:cBhvr>
                                        <p:cTn id="168" dur="1" fill="hold">
                                          <p:stCondLst>
                                            <p:cond delay="1999"/>
                                          </p:stCondLst>
                                        </p:cTn>
                                        <p:tgtEl>
                                          <p:spTgt spid="87"/>
                                        </p:tgtEl>
                                        <p:attrNameLst>
                                          <p:attrName>style.visibility</p:attrName>
                                        </p:attrNameLst>
                                      </p:cBhvr>
                                      <p:to>
                                        <p:strVal val="hidden"/>
                                      </p:to>
                                    </p:set>
                                  </p:childTnLst>
                                </p:cTn>
                              </p:par>
                              <p:par>
                                <p:cTn id="169" presetID="9" presetClass="exit" presetSubtype="0" fill="hold" grpId="0" nodeType="withEffect">
                                  <p:stCondLst>
                                    <p:cond delay="0"/>
                                  </p:stCondLst>
                                  <p:childTnLst>
                                    <p:animEffect transition="out" filter="dissolve">
                                      <p:cBhvr>
                                        <p:cTn id="170" dur="2000"/>
                                        <p:tgtEl>
                                          <p:spTgt spid="88"/>
                                        </p:tgtEl>
                                      </p:cBhvr>
                                    </p:animEffect>
                                    <p:set>
                                      <p:cBhvr>
                                        <p:cTn id="171" dur="1" fill="hold">
                                          <p:stCondLst>
                                            <p:cond delay="1999"/>
                                          </p:stCondLst>
                                        </p:cTn>
                                        <p:tgtEl>
                                          <p:spTgt spid="88"/>
                                        </p:tgtEl>
                                        <p:attrNameLst>
                                          <p:attrName>style.visibility</p:attrName>
                                        </p:attrNameLst>
                                      </p:cBhvr>
                                      <p:to>
                                        <p:strVal val="hidden"/>
                                      </p:to>
                                    </p:set>
                                  </p:childTnLst>
                                </p:cTn>
                              </p:par>
                              <p:par>
                                <p:cTn id="172" presetID="9" presetClass="exit" presetSubtype="0" fill="hold" grpId="0" nodeType="withEffect">
                                  <p:stCondLst>
                                    <p:cond delay="0"/>
                                  </p:stCondLst>
                                  <p:childTnLst>
                                    <p:animEffect transition="out" filter="dissolve">
                                      <p:cBhvr>
                                        <p:cTn id="173" dur="2000"/>
                                        <p:tgtEl>
                                          <p:spTgt spid="89"/>
                                        </p:tgtEl>
                                      </p:cBhvr>
                                    </p:animEffect>
                                    <p:set>
                                      <p:cBhvr>
                                        <p:cTn id="174" dur="1" fill="hold">
                                          <p:stCondLst>
                                            <p:cond delay="1999"/>
                                          </p:stCondLst>
                                        </p:cTn>
                                        <p:tgtEl>
                                          <p:spTgt spid="89"/>
                                        </p:tgtEl>
                                        <p:attrNameLst>
                                          <p:attrName>style.visibility</p:attrName>
                                        </p:attrNameLst>
                                      </p:cBhvr>
                                      <p:to>
                                        <p:strVal val="hidden"/>
                                      </p:to>
                                    </p:set>
                                  </p:childTnLst>
                                </p:cTn>
                              </p:par>
                              <p:par>
                                <p:cTn id="175" presetID="9" presetClass="exit" presetSubtype="0" fill="hold" grpId="0" nodeType="withEffect">
                                  <p:stCondLst>
                                    <p:cond delay="0"/>
                                  </p:stCondLst>
                                  <p:childTnLst>
                                    <p:animEffect transition="out" filter="dissolve">
                                      <p:cBhvr>
                                        <p:cTn id="176" dur="2000"/>
                                        <p:tgtEl>
                                          <p:spTgt spid="90"/>
                                        </p:tgtEl>
                                      </p:cBhvr>
                                    </p:animEffect>
                                    <p:set>
                                      <p:cBhvr>
                                        <p:cTn id="177" dur="1" fill="hold">
                                          <p:stCondLst>
                                            <p:cond delay="1999"/>
                                          </p:stCondLst>
                                        </p:cTn>
                                        <p:tgtEl>
                                          <p:spTgt spid="90"/>
                                        </p:tgtEl>
                                        <p:attrNameLst>
                                          <p:attrName>style.visibility</p:attrName>
                                        </p:attrNameLst>
                                      </p:cBhvr>
                                      <p:to>
                                        <p:strVal val="hidden"/>
                                      </p:to>
                                    </p:set>
                                  </p:childTnLst>
                                </p:cTn>
                              </p:par>
                              <p:par>
                                <p:cTn id="178" presetID="9" presetClass="exit" presetSubtype="0" fill="hold" grpId="0" nodeType="withEffect">
                                  <p:stCondLst>
                                    <p:cond delay="0"/>
                                  </p:stCondLst>
                                  <p:childTnLst>
                                    <p:animEffect transition="out" filter="dissolve">
                                      <p:cBhvr>
                                        <p:cTn id="179" dur="2000"/>
                                        <p:tgtEl>
                                          <p:spTgt spid="91"/>
                                        </p:tgtEl>
                                      </p:cBhvr>
                                    </p:animEffect>
                                    <p:set>
                                      <p:cBhvr>
                                        <p:cTn id="180" dur="1" fill="hold">
                                          <p:stCondLst>
                                            <p:cond delay="1999"/>
                                          </p:stCondLst>
                                        </p:cTn>
                                        <p:tgtEl>
                                          <p:spTgt spid="91"/>
                                        </p:tgtEl>
                                        <p:attrNameLst>
                                          <p:attrName>style.visibility</p:attrName>
                                        </p:attrNameLst>
                                      </p:cBhvr>
                                      <p:to>
                                        <p:strVal val="hidden"/>
                                      </p:to>
                                    </p:set>
                                  </p:childTnLst>
                                </p:cTn>
                              </p:par>
                              <p:par>
                                <p:cTn id="181" presetID="9" presetClass="exit" presetSubtype="0" fill="hold" grpId="0" nodeType="withEffect">
                                  <p:stCondLst>
                                    <p:cond delay="0"/>
                                  </p:stCondLst>
                                  <p:childTnLst>
                                    <p:animEffect transition="out" filter="dissolve">
                                      <p:cBhvr>
                                        <p:cTn id="182" dur="2000"/>
                                        <p:tgtEl>
                                          <p:spTgt spid="92"/>
                                        </p:tgtEl>
                                      </p:cBhvr>
                                    </p:animEffect>
                                    <p:set>
                                      <p:cBhvr>
                                        <p:cTn id="183" dur="1" fill="hold">
                                          <p:stCondLst>
                                            <p:cond delay="1999"/>
                                          </p:stCondLst>
                                        </p:cTn>
                                        <p:tgtEl>
                                          <p:spTgt spid="92"/>
                                        </p:tgtEl>
                                        <p:attrNameLst>
                                          <p:attrName>style.visibility</p:attrName>
                                        </p:attrNameLst>
                                      </p:cBhvr>
                                      <p:to>
                                        <p:strVal val="hidden"/>
                                      </p:to>
                                    </p:set>
                                  </p:childTnLst>
                                </p:cTn>
                              </p:par>
                              <p:par>
                                <p:cTn id="184" presetID="9" presetClass="exit" presetSubtype="0" fill="hold" grpId="0" nodeType="withEffect">
                                  <p:stCondLst>
                                    <p:cond delay="0"/>
                                  </p:stCondLst>
                                  <p:childTnLst>
                                    <p:animEffect transition="out" filter="dissolve">
                                      <p:cBhvr>
                                        <p:cTn id="185" dur="2000"/>
                                        <p:tgtEl>
                                          <p:spTgt spid="94"/>
                                        </p:tgtEl>
                                      </p:cBhvr>
                                    </p:animEffect>
                                    <p:set>
                                      <p:cBhvr>
                                        <p:cTn id="186" dur="1" fill="hold">
                                          <p:stCondLst>
                                            <p:cond delay="1999"/>
                                          </p:stCondLst>
                                        </p:cTn>
                                        <p:tgtEl>
                                          <p:spTgt spid="94"/>
                                        </p:tgtEl>
                                        <p:attrNameLst>
                                          <p:attrName>style.visibility</p:attrName>
                                        </p:attrNameLst>
                                      </p:cBhvr>
                                      <p:to>
                                        <p:strVal val="hidden"/>
                                      </p:to>
                                    </p:set>
                                  </p:childTnLst>
                                </p:cTn>
                              </p:par>
                              <p:par>
                                <p:cTn id="187" presetID="9" presetClass="exit" presetSubtype="0" fill="hold" grpId="0" nodeType="withEffect">
                                  <p:stCondLst>
                                    <p:cond delay="0"/>
                                  </p:stCondLst>
                                  <p:childTnLst>
                                    <p:animEffect transition="out" filter="dissolve">
                                      <p:cBhvr>
                                        <p:cTn id="188" dur="2000"/>
                                        <p:tgtEl>
                                          <p:spTgt spid="95"/>
                                        </p:tgtEl>
                                      </p:cBhvr>
                                    </p:animEffect>
                                    <p:set>
                                      <p:cBhvr>
                                        <p:cTn id="189" dur="1" fill="hold">
                                          <p:stCondLst>
                                            <p:cond delay="1999"/>
                                          </p:stCondLst>
                                        </p:cTn>
                                        <p:tgtEl>
                                          <p:spTgt spid="95"/>
                                        </p:tgtEl>
                                        <p:attrNameLst>
                                          <p:attrName>style.visibility</p:attrName>
                                        </p:attrNameLst>
                                      </p:cBhvr>
                                      <p:to>
                                        <p:strVal val="hidden"/>
                                      </p:to>
                                    </p:set>
                                  </p:childTnLst>
                                </p:cTn>
                              </p:par>
                              <p:par>
                                <p:cTn id="190" presetID="9" presetClass="exit" presetSubtype="0" fill="hold" grpId="0" nodeType="withEffect">
                                  <p:stCondLst>
                                    <p:cond delay="0"/>
                                  </p:stCondLst>
                                  <p:childTnLst>
                                    <p:animEffect transition="out" filter="dissolve">
                                      <p:cBhvr>
                                        <p:cTn id="191" dur="2000"/>
                                        <p:tgtEl>
                                          <p:spTgt spid="96"/>
                                        </p:tgtEl>
                                      </p:cBhvr>
                                    </p:animEffect>
                                    <p:set>
                                      <p:cBhvr>
                                        <p:cTn id="192" dur="1" fill="hold">
                                          <p:stCondLst>
                                            <p:cond delay="1999"/>
                                          </p:stCondLst>
                                        </p:cTn>
                                        <p:tgtEl>
                                          <p:spTgt spid="96"/>
                                        </p:tgtEl>
                                        <p:attrNameLst>
                                          <p:attrName>style.visibility</p:attrName>
                                        </p:attrNameLst>
                                      </p:cBhvr>
                                      <p:to>
                                        <p:strVal val="hidden"/>
                                      </p:to>
                                    </p:set>
                                  </p:childTnLst>
                                </p:cTn>
                              </p:par>
                              <p:par>
                                <p:cTn id="193" presetID="9" presetClass="exit" presetSubtype="0" fill="hold" grpId="0" nodeType="withEffect">
                                  <p:stCondLst>
                                    <p:cond delay="0"/>
                                  </p:stCondLst>
                                  <p:childTnLst>
                                    <p:animEffect transition="out" filter="dissolve">
                                      <p:cBhvr>
                                        <p:cTn id="194" dur="2000"/>
                                        <p:tgtEl>
                                          <p:spTgt spid="97"/>
                                        </p:tgtEl>
                                      </p:cBhvr>
                                    </p:animEffect>
                                    <p:set>
                                      <p:cBhvr>
                                        <p:cTn id="195" dur="1" fill="hold">
                                          <p:stCondLst>
                                            <p:cond delay="1999"/>
                                          </p:stCondLst>
                                        </p:cTn>
                                        <p:tgtEl>
                                          <p:spTgt spid="97"/>
                                        </p:tgtEl>
                                        <p:attrNameLst>
                                          <p:attrName>style.visibility</p:attrName>
                                        </p:attrNameLst>
                                      </p:cBhvr>
                                      <p:to>
                                        <p:strVal val="hidden"/>
                                      </p:to>
                                    </p:set>
                                  </p:childTnLst>
                                </p:cTn>
                              </p:par>
                              <p:par>
                                <p:cTn id="196" presetID="9" presetClass="exit" presetSubtype="0" fill="hold" grpId="0" nodeType="withEffect">
                                  <p:stCondLst>
                                    <p:cond delay="0"/>
                                  </p:stCondLst>
                                  <p:childTnLst>
                                    <p:animEffect transition="out" filter="dissolve">
                                      <p:cBhvr>
                                        <p:cTn id="197" dur="2000"/>
                                        <p:tgtEl>
                                          <p:spTgt spid="98"/>
                                        </p:tgtEl>
                                      </p:cBhvr>
                                    </p:animEffect>
                                    <p:set>
                                      <p:cBhvr>
                                        <p:cTn id="198" dur="1" fill="hold">
                                          <p:stCondLst>
                                            <p:cond delay="1999"/>
                                          </p:stCondLst>
                                        </p:cTn>
                                        <p:tgtEl>
                                          <p:spTgt spid="98"/>
                                        </p:tgtEl>
                                        <p:attrNameLst>
                                          <p:attrName>style.visibility</p:attrName>
                                        </p:attrNameLst>
                                      </p:cBhvr>
                                      <p:to>
                                        <p:strVal val="hidden"/>
                                      </p:to>
                                    </p:set>
                                  </p:childTnLst>
                                </p:cTn>
                              </p:par>
                              <p:par>
                                <p:cTn id="199" presetID="9" presetClass="exit" presetSubtype="0" fill="hold" grpId="0" nodeType="withEffect">
                                  <p:stCondLst>
                                    <p:cond delay="0"/>
                                  </p:stCondLst>
                                  <p:childTnLst>
                                    <p:animEffect transition="out" filter="dissolve">
                                      <p:cBhvr>
                                        <p:cTn id="200" dur="2000"/>
                                        <p:tgtEl>
                                          <p:spTgt spid="99"/>
                                        </p:tgtEl>
                                      </p:cBhvr>
                                    </p:animEffect>
                                    <p:set>
                                      <p:cBhvr>
                                        <p:cTn id="201" dur="1" fill="hold">
                                          <p:stCondLst>
                                            <p:cond delay="1999"/>
                                          </p:stCondLst>
                                        </p:cTn>
                                        <p:tgtEl>
                                          <p:spTgt spid="99"/>
                                        </p:tgtEl>
                                        <p:attrNameLst>
                                          <p:attrName>style.visibility</p:attrName>
                                        </p:attrNameLst>
                                      </p:cBhvr>
                                      <p:to>
                                        <p:strVal val="hidden"/>
                                      </p:to>
                                    </p:set>
                                  </p:childTnLst>
                                </p:cTn>
                              </p:par>
                              <p:par>
                                <p:cTn id="202" presetID="9" presetClass="exit" presetSubtype="0" fill="hold" grpId="0" nodeType="withEffect">
                                  <p:stCondLst>
                                    <p:cond delay="0"/>
                                  </p:stCondLst>
                                  <p:childTnLst>
                                    <p:animEffect transition="out" filter="dissolve">
                                      <p:cBhvr>
                                        <p:cTn id="203" dur="2000"/>
                                        <p:tgtEl>
                                          <p:spTgt spid="100"/>
                                        </p:tgtEl>
                                      </p:cBhvr>
                                    </p:animEffect>
                                    <p:set>
                                      <p:cBhvr>
                                        <p:cTn id="204" dur="1" fill="hold">
                                          <p:stCondLst>
                                            <p:cond delay="1999"/>
                                          </p:stCondLst>
                                        </p:cTn>
                                        <p:tgtEl>
                                          <p:spTgt spid="100"/>
                                        </p:tgtEl>
                                        <p:attrNameLst>
                                          <p:attrName>style.visibility</p:attrName>
                                        </p:attrNameLst>
                                      </p:cBhvr>
                                      <p:to>
                                        <p:strVal val="hidden"/>
                                      </p:to>
                                    </p:set>
                                  </p:childTnLst>
                                </p:cTn>
                              </p:par>
                              <p:par>
                                <p:cTn id="205" presetID="9" presetClass="exit" presetSubtype="0" fill="hold" grpId="0" nodeType="withEffect">
                                  <p:stCondLst>
                                    <p:cond delay="0"/>
                                  </p:stCondLst>
                                  <p:childTnLst>
                                    <p:animEffect transition="out" filter="dissolve">
                                      <p:cBhvr>
                                        <p:cTn id="206" dur="2000"/>
                                        <p:tgtEl>
                                          <p:spTgt spid="101"/>
                                        </p:tgtEl>
                                      </p:cBhvr>
                                    </p:animEffect>
                                    <p:set>
                                      <p:cBhvr>
                                        <p:cTn id="207" dur="1" fill="hold">
                                          <p:stCondLst>
                                            <p:cond delay="1999"/>
                                          </p:stCondLst>
                                        </p:cTn>
                                        <p:tgtEl>
                                          <p:spTgt spid="101"/>
                                        </p:tgtEl>
                                        <p:attrNameLst>
                                          <p:attrName>style.visibility</p:attrName>
                                        </p:attrNameLst>
                                      </p:cBhvr>
                                      <p:to>
                                        <p:strVal val="hidden"/>
                                      </p:to>
                                    </p:set>
                                  </p:childTnLst>
                                </p:cTn>
                              </p:par>
                              <p:par>
                                <p:cTn id="208" presetID="9" presetClass="exit" presetSubtype="0" fill="hold" grpId="0" nodeType="withEffect">
                                  <p:stCondLst>
                                    <p:cond delay="0"/>
                                  </p:stCondLst>
                                  <p:childTnLst>
                                    <p:animEffect transition="out" filter="dissolve">
                                      <p:cBhvr>
                                        <p:cTn id="209" dur="2000"/>
                                        <p:tgtEl>
                                          <p:spTgt spid="102"/>
                                        </p:tgtEl>
                                      </p:cBhvr>
                                    </p:animEffect>
                                    <p:set>
                                      <p:cBhvr>
                                        <p:cTn id="210" dur="1" fill="hold">
                                          <p:stCondLst>
                                            <p:cond delay="1999"/>
                                          </p:stCondLst>
                                        </p:cTn>
                                        <p:tgtEl>
                                          <p:spTgt spid="102"/>
                                        </p:tgtEl>
                                        <p:attrNameLst>
                                          <p:attrName>style.visibility</p:attrName>
                                        </p:attrNameLst>
                                      </p:cBhvr>
                                      <p:to>
                                        <p:strVal val="hidden"/>
                                      </p:to>
                                    </p:set>
                                  </p:childTnLst>
                                </p:cTn>
                              </p:par>
                              <p:par>
                                <p:cTn id="211" presetID="9" presetClass="exit" presetSubtype="0" fill="hold" grpId="0" nodeType="withEffect">
                                  <p:stCondLst>
                                    <p:cond delay="0"/>
                                  </p:stCondLst>
                                  <p:childTnLst>
                                    <p:animEffect transition="out" filter="dissolve">
                                      <p:cBhvr>
                                        <p:cTn id="212" dur="2000"/>
                                        <p:tgtEl>
                                          <p:spTgt spid="103"/>
                                        </p:tgtEl>
                                      </p:cBhvr>
                                    </p:animEffect>
                                    <p:set>
                                      <p:cBhvr>
                                        <p:cTn id="213" dur="1" fill="hold">
                                          <p:stCondLst>
                                            <p:cond delay="1999"/>
                                          </p:stCondLst>
                                        </p:cTn>
                                        <p:tgtEl>
                                          <p:spTgt spid="103"/>
                                        </p:tgtEl>
                                        <p:attrNameLst>
                                          <p:attrName>style.visibility</p:attrName>
                                        </p:attrNameLst>
                                      </p:cBhvr>
                                      <p:to>
                                        <p:strVal val="hidden"/>
                                      </p:to>
                                    </p:set>
                                  </p:childTnLst>
                                </p:cTn>
                              </p:par>
                              <p:par>
                                <p:cTn id="214" presetID="9" presetClass="exit" presetSubtype="0" fill="hold" grpId="0" nodeType="withEffect">
                                  <p:stCondLst>
                                    <p:cond delay="0"/>
                                  </p:stCondLst>
                                  <p:childTnLst>
                                    <p:animEffect transition="out" filter="dissolve">
                                      <p:cBhvr>
                                        <p:cTn id="215" dur="2000"/>
                                        <p:tgtEl>
                                          <p:spTgt spid="104"/>
                                        </p:tgtEl>
                                      </p:cBhvr>
                                    </p:animEffect>
                                    <p:set>
                                      <p:cBhvr>
                                        <p:cTn id="216" dur="1" fill="hold">
                                          <p:stCondLst>
                                            <p:cond delay="1999"/>
                                          </p:stCondLst>
                                        </p:cTn>
                                        <p:tgtEl>
                                          <p:spTgt spid="104"/>
                                        </p:tgtEl>
                                        <p:attrNameLst>
                                          <p:attrName>style.visibility</p:attrName>
                                        </p:attrNameLst>
                                      </p:cBhvr>
                                      <p:to>
                                        <p:strVal val="hidden"/>
                                      </p:to>
                                    </p:set>
                                  </p:childTnLst>
                                </p:cTn>
                              </p:par>
                              <p:par>
                                <p:cTn id="217" presetID="9" presetClass="exit" presetSubtype="0" fill="hold" grpId="0" nodeType="withEffect">
                                  <p:stCondLst>
                                    <p:cond delay="0"/>
                                  </p:stCondLst>
                                  <p:childTnLst>
                                    <p:animEffect transition="out" filter="dissolve">
                                      <p:cBhvr>
                                        <p:cTn id="218" dur="2000"/>
                                        <p:tgtEl>
                                          <p:spTgt spid="105"/>
                                        </p:tgtEl>
                                      </p:cBhvr>
                                    </p:animEffect>
                                    <p:set>
                                      <p:cBhvr>
                                        <p:cTn id="219" dur="1" fill="hold">
                                          <p:stCondLst>
                                            <p:cond delay="1999"/>
                                          </p:stCondLst>
                                        </p:cTn>
                                        <p:tgtEl>
                                          <p:spTgt spid="105"/>
                                        </p:tgtEl>
                                        <p:attrNameLst>
                                          <p:attrName>style.visibility</p:attrName>
                                        </p:attrNameLst>
                                      </p:cBhvr>
                                      <p:to>
                                        <p:strVal val="hidden"/>
                                      </p:to>
                                    </p:set>
                                  </p:childTnLst>
                                </p:cTn>
                              </p:par>
                              <p:par>
                                <p:cTn id="220" presetID="9" presetClass="exit" presetSubtype="0" fill="hold" grpId="0" nodeType="withEffect">
                                  <p:stCondLst>
                                    <p:cond delay="0"/>
                                  </p:stCondLst>
                                  <p:childTnLst>
                                    <p:animEffect transition="out" filter="dissolve">
                                      <p:cBhvr>
                                        <p:cTn id="221" dur="2000"/>
                                        <p:tgtEl>
                                          <p:spTgt spid="106"/>
                                        </p:tgtEl>
                                      </p:cBhvr>
                                    </p:animEffect>
                                    <p:set>
                                      <p:cBhvr>
                                        <p:cTn id="222" dur="1" fill="hold">
                                          <p:stCondLst>
                                            <p:cond delay="1999"/>
                                          </p:stCondLst>
                                        </p:cTn>
                                        <p:tgtEl>
                                          <p:spTgt spid="106"/>
                                        </p:tgtEl>
                                        <p:attrNameLst>
                                          <p:attrName>style.visibility</p:attrName>
                                        </p:attrNameLst>
                                      </p:cBhvr>
                                      <p:to>
                                        <p:strVal val="hidden"/>
                                      </p:to>
                                    </p:set>
                                  </p:childTnLst>
                                </p:cTn>
                              </p:par>
                              <p:par>
                                <p:cTn id="223" presetID="9" presetClass="exit" presetSubtype="0" fill="hold" grpId="0" nodeType="withEffect">
                                  <p:stCondLst>
                                    <p:cond delay="0"/>
                                  </p:stCondLst>
                                  <p:childTnLst>
                                    <p:animEffect transition="out" filter="dissolve">
                                      <p:cBhvr>
                                        <p:cTn id="224" dur="2000"/>
                                        <p:tgtEl>
                                          <p:spTgt spid="107"/>
                                        </p:tgtEl>
                                      </p:cBhvr>
                                    </p:animEffect>
                                    <p:set>
                                      <p:cBhvr>
                                        <p:cTn id="225" dur="1" fill="hold">
                                          <p:stCondLst>
                                            <p:cond delay="1999"/>
                                          </p:stCondLst>
                                        </p:cTn>
                                        <p:tgtEl>
                                          <p:spTgt spid="107"/>
                                        </p:tgtEl>
                                        <p:attrNameLst>
                                          <p:attrName>style.visibility</p:attrName>
                                        </p:attrNameLst>
                                      </p:cBhvr>
                                      <p:to>
                                        <p:strVal val="hidden"/>
                                      </p:to>
                                    </p:set>
                                  </p:childTnLst>
                                </p:cTn>
                              </p:par>
                              <p:par>
                                <p:cTn id="226" presetID="9" presetClass="entr" presetSubtype="0" fill="hold" grpId="0" nodeType="withEffect">
                                  <p:stCondLst>
                                    <p:cond delay="0"/>
                                  </p:stCondLst>
                                  <p:childTnLst>
                                    <p:set>
                                      <p:cBhvr>
                                        <p:cTn id="227" dur="1" fill="hold">
                                          <p:stCondLst>
                                            <p:cond delay="0"/>
                                          </p:stCondLst>
                                        </p:cTn>
                                        <p:tgtEl>
                                          <p:spTgt spid="138"/>
                                        </p:tgtEl>
                                        <p:attrNameLst>
                                          <p:attrName>style.visibility</p:attrName>
                                        </p:attrNameLst>
                                      </p:cBhvr>
                                      <p:to>
                                        <p:strVal val="visible"/>
                                      </p:to>
                                    </p:set>
                                    <p:animEffect transition="in" filter="dissolve">
                                      <p:cBhvr>
                                        <p:cTn id="228" dur="2000"/>
                                        <p:tgtEl>
                                          <p:spTgt spid="138"/>
                                        </p:tgtEl>
                                      </p:cBhvr>
                                    </p:animEffect>
                                  </p:childTnLst>
                                </p:cTn>
                              </p:par>
                              <p:par>
                                <p:cTn id="229" presetID="9" presetClass="entr" presetSubtype="0" fill="hold" grpId="0" nodeType="withEffect">
                                  <p:stCondLst>
                                    <p:cond delay="0"/>
                                  </p:stCondLst>
                                  <p:childTnLst>
                                    <p:set>
                                      <p:cBhvr>
                                        <p:cTn id="230" dur="1" fill="hold">
                                          <p:stCondLst>
                                            <p:cond delay="0"/>
                                          </p:stCondLst>
                                        </p:cTn>
                                        <p:tgtEl>
                                          <p:spTgt spid="139"/>
                                        </p:tgtEl>
                                        <p:attrNameLst>
                                          <p:attrName>style.visibility</p:attrName>
                                        </p:attrNameLst>
                                      </p:cBhvr>
                                      <p:to>
                                        <p:strVal val="visible"/>
                                      </p:to>
                                    </p:set>
                                    <p:animEffect transition="in" filter="dissolve">
                                      <p:cBhvr>
                                        <p:cTn id="231" dur="2000"/>
                                        <p:tgtEl>
                                          <p:spTgt spid="139"/>
                                        </p:tgtEl>
                                      </p:cBhvr>
                                    </p:animEffect>
                                  </p:childTnLst>
                                </p:cTn>
                              </p:par>
                              <p:par>
                                <p:cTn id="232" presetID="9" presetClass="entr" presetSubtype="0" fill="hold" grpId="0" nodeType="withEffect">
                                  <p:stCondLst>
                                    <p:cond delay="0"/>
                                  </p:stCondLst>
                                  <p:childTnLst>
                                    <p:set>
                                      <p:cBhvr>
                                        <p:cTn id="233" dur="1" fill="hold">
                                          <p:stCondLst>
                                            <p:cond delay="0"/>
                                          </p:stCondLst>
                                        </p:cTn>
                                        <p:tgtEl>
                                          <p:spTgt spid="140"/>
                                        </p:tgtEl>
                                        <p:attrNameLst>
                                          <p:attrName>style.visibility</p:attrName>
                                        </p:attrNameLst>
                                      </p:cBhvr>
                                      <p:to>
                                        <p:strVal val="visible"/>
                                      </p:to>
                                    </p:set>
                                    <p:animEffect transition="in" filter="dissolve">
                                      <p:cBhvr>
                                        <p:cTn id="234" dur="2000"/>
                                        <p:tgtEl>
                                          <p:spTgt spid="140"/>
                                        </p:tgtEl>
                                      </p:cBhvr>
                                    </p:animEffect>
                                  </p:childTnLst>
                                </p:cTn>
                              </p:par>
                              <p:par>
                                <p:cTn id="235" presetID="9" presetClass="entr" presetSubtype="0" fill="hold" grpId="0" nodeType="withEffect">
                                  <p:stCondLst>
                                    <p:cond delay="0"/>
                                  </p:stCondLst>
                                  <p:childTnLst>
                                    <p:set>
                                      <p:cBhvr>
                                        <p:cTn id="236" dur="1" fill="hold">
                                          <p:stCondLst>
                                            <p:cond delay="0"/>
                                          </p:stCondLst>
                                        </p:cTn>
                                        <p:tgtEl>
                                          <p:spTgt spid="141"/>
                                        </p:tgtEl>
                                        <p:attrNameLst>
                                          <p:attrName>style.visibility</p:attrName>
                                        </p:attrNameLst>
                                      </p:cBhvr>
                                      <p:to>
                                        <p:strVal val="visible"/>
                                      </p:to>
                                    </p:set>
                                    <p:animEffect transition="in" filter="dissolve">
                                      <p:cBhvr>
                                        <p:cTn id="237" dur="2000"/>
                                        <p:tgtEl>
                                          <p:spTgt spid="141"/>
                                        </p:tgtEl>
                                      </p:cBhvr>
                                    </p:animEffect>
                                  </p:childTnLst>
                                </p:cTn>
                              </p:par>
                              <p:par>
                                <p:cTn id="238" presetID="9" presetClass="entr" presetSubtype="0" fill="hold" grpId="0" nodeType="withEffect">
                                  <p:stCondLst>
                                    <p:cond delay="0"/>
                                  </p:stCondLst>
                                  <p:childTnLst>
                                    <p:set>
                                      <p:cBhvr>
                                        <p:cTn id="239" dur="1" fill="hold">
                                          <p:stCondLst>
                                            <p:cond delay="0"/>
                                          </p:stCondLst>
                                        </p:cTn>
                                        <p:tgtEl>
                                          <p:spTgt spid="142"/>
                                        </p:tgtEl>
                                        <p:attrNameLst>
                                          <p:attrName>style.visibility</p:attrName>
                                        </p:attrNameLst>
                                      </p:cBhvr>
                                      <p:to>
                                        <p:strVal val="visible"/>
                                      </p:to>
                                    </p:set>
                                    <p:animEffect transition="in" filter="dissolve">
                                      <p:cBhvr>
                                        <p:cTn id="240" dur="2000"/>
                                        <p:tgtEl>
                                          <p:spTgt spid="142"/>
                                        </p:tgtEl>
                                      </p:cBhvr>
                                    </p:animEffect>
                                  </p:childTnLst>
                                </p:cTn>
                              </p:par>
                              <p:par>
                                <p:cTn id="241" presetID="9" presetClass="entr" presetSubtype="0" fill="hold" grpId="0" nodeType="withEffect">
                                  <p:stCondLst>
                                    <p:cond delay="0"/>
                                  </p:stCondLst>
                                  <p:childTnLst>
                                    <p:set>
                                      <p:cBhvr>
                                        <p:cTn id="242" dur="1" fill="hold">
                                          <p:stCondLst>
                                            <p:cond delay="0"/>
                                          </p:stCondLst>
                                        </p:cTn>
                                        <p:tgtEl>
                                          <p:spTgt spid="143"/>
                                        </p:tgtEl>
                                        <p:attrNameLst>
                                          <p:attrName>style.visibility</p:attrName>
                                        </p:attrNameLst>
                                      </p:cBhvr>
                                      <p:to>
                                        <p:strVal val="visible"/>
                                      </p:to>
                                    </p:set>
                                    <p:animEffect transition="in" filter="dissolve">
                                      <p:cBhvr>
                                        <p:cTn id="243" dur="2000"/>
                                        <p:tgtEl>
                                          <p:spTgt spid="143"/>
                                        </p:tgtEl>
                                      </p:cBhvr>
                                    </p:animEffect>
                                  </p:childTnLst>
                                </p:cTn>
                              </p:par>
                              <p:par>
                                <p:cTn id="244" presetID="9" presetClass="entr" presetSubtype="0" fill="hold" grpId="0" nodeType="withEffect">
                                  <p:stCondLst>
                                    <p:cond delay="0"/>
                                  </p:stCondLst>
                                  <p:childTnLst>
                                    <p:set>
                                      <p:cBhvr>
                                        <p:cTn id="245" dur="1" fill="hold">
                                          <p:stCondLst>
                                            <p:cond delay="0"/>
                                          </p:stCondLst>
                                        </p:cTn>
                                        <p:tgtEl>
                                          <p:spTgt spid="144"/>
                                        </p:tgtEl>
                                        <p:attrNameLst>
                                          <p:attrName>style.visibility</p:attrName>
                                        </p:attrNameLst>
                                      </p:cBhvr>
                                      <p:to>
                                        <p:strVal val="visible"/>
                                      </p:to>
                                    </p:set>
                                    <p:animEffect transition="in" filter="dissolve">
                                      <p:cBhvr>
                                        <p:cTn id="246" dur="2000"/>
                                        <p:tgtEl>
                                          <p:spTgt spid="144"/>
                                        </p:tgtEl>
                                      </p:cBhvr>
                                    </p:animEffect>
                                  </p:childTnLst>
                                </p:cTn>
                              </p:par>
                              <p:par>
                                <p:cTn id="247" presetID="9" presetClass="entr" presetSubtype="0" fill="hold" grpId="0" nodeType="withEffect">
                                  <p:stCondLst>
                                    <p:cond delay="0"/>
                                  </p:stCondLst>
                                  <p:childTnLst>
                                    <p:set>
                                      <p:cBhvr>
                                        <p:cTn id="248" dur="1" fill="hold">
                                          <p:stCondLst>
                                            <p:cond delay="0"/>
                                          </p:stCondLst>
                                        </p:cTn>
                                        <p:tgtEl>
                                          <p:spTgt spid="145"/>
                                        </p:tgtEl>
                                        <p:attrNameLst>
                                          <p:attrName>style.visibility</p:attrName>
                                        </p:attrNameLst>
                                      </p:cBhvr>
                                      <p:to>
                                        <p:strVal val="visible"/>
                                      </p:to>
                                    </p:set>
                                    <p:animEffect transition="in" filter="dissolve">
                                      <p:cBhvr>
                                        <p:cTn id="249" dur="2000"/>
                                        <p:tgtEl>
                                          <p:spTgt spid="145"/>
                                        </p:tgtEl>
                                      </p:cBhvr>
                                    </p:animEffect>
                                  </p:childTnLst>
                                </p:cTn>
                              </p:par>
                              <p:par>
                                <p:cTn id="250" presetID="9" presetClass="entr" presetSubtype="0" fill="hold" grpId="0" nodeType="withEffect">
                                  <p:stCondLst>
                                    <p:cond delay="0"/>
                                  </p:stCondLst>
                                  <p:childTnLst>
                                    <p:set>
                                      <p:cBhvr>
                                        <p:cTn id="251" dur="1" fill="hold">
                                          <p:stCondLst>
                                            <p:cond delay="0"/>
                                          </p:stCondLst>
                                        </p:cTn>
                                        <p:tgtEl>
                                          <p:spTgt spid="146"/>
                                        </p:tgtEl>
                                        <p:attrNameLst>
                                          <p:attrName>style.visibility</p:attrName>
                                        </p:attrNameLst>
                                      </p:cBhvr>
                                      <p:to>
                                        <p:strVal val="visible"/>
                                      </p:to>
                                    </p:set>
                                    <p:animEffect transition="in" filter="dissolve">
                                      <p:cBhvr>
                                        <p:cTn id="252" dur="2000"/>
                                        <p:tgtEl>
                                          <p:spTgt spid="146"/>
                                        </p:tgtEl>
                                      </p:cBhvr>
                                    </p:animEffect>
                                  </p:childTnLst>
                                </p:cTn>
                              </p:par>
                              <p:par>
                                <p:cTn id="253" presetID="9" presetClass="entr" presetSubtype="0" fill="hold" grpId="0" nodeType="withEffect">
                                  <p:stCondLst>
                                    <p:cond delay="0"/>
                                  </p:stCondLst>
                                  <p:childTnLst>
                                    <p:set>
                                      <p:cBhvr>
                                        <p:cTn id="254" dur="1" fill="hold">
                                          <p:stCondLst>
                                            <p:cond delay="0"/>
                                          </p:stCondLst>
                                        </p:cTn>
                                        <p:tgtEl>
                                          <p:spTgt spid="147"/>
                                        </p:tgtEl>
                                        <p:attrNameLst>
                                          <p:attrName>style.visibility</p:attrName>
                                        </p:attrNameLst>
                                      </p:cBhvr>
                                      <p:to>
                                        <p:strVal val="visible"/>
                                      </p:to>
                                    </p:set>
                                    <p:animEffect transition="in" filter="dissolve">
                                      <p:cBhvr>
                                        <p:cTn id="255" dur="2000"/>
                                        <p:tgtEl>
                                          <p:spTgt spid="147"/>
                                        </p:tgtEl>
                                      </p:cBhvr>
                                    </p:animEffect>
                                  </p:childTnLst>
                                </p:cTn>
                              </p:par>
                              <p:par>
                                <p:cTn id="256" presetID="9" presetClass="entr" presetSubtype="0" fill="hold" grpId="0" nodeType="withEffect">
                                  <p:stCondLst>
                                    <p:cond delay="0"/>
                                  </p:stCondLst>
                                  <p:childTnLst>
                                    <p:set>
                                      <p:cBhvr>
                                        <p:cTn id="257" dur="1" fill="hold">
                                          <p:stCondLst>
                                            <p:cond delay="0"/>
                                          </p:stCondLst>
                                        </p:cTn>
                                        <p:tgtEl>
                                          <p:spTgt spid="148"/>
                                        </p:tgtEl>
                                        <p:attrNameLst>
                                          <p:attrName>style.visibility</p:attrName>
                                        </p:attrNameLst>
                                      </p:cBhvr>
                                      <p:to>
                                        <p:strVal val="visible"/>
                                      </p:to>
                                    </p:set>
                                    <p:animEffect transition="in" filter="dissolve">
                                      <p:cBhvr>
                                        <p:cTn id="258" dur="2000"/>
                                        <p:tgtEl>
                                          <p:spTgt spid="148"/>
                                        </p:tgtEl>
                                      </p:cBhvr>
                                    </p:animEffect>
                                  </p:childTnLst>
                                </p:cTn>
                              </p:par>
                              <p:par>
                                <p:cTn id="259" presetID="9" presetClass="entr" presetSubtype="0" fill="hold" grpId="0" nodeType="withEffect">
                                  <p:stCondLst>
                                    <p:cond delay="0"/>
                                  </p:stCondLst>
                                  <p:childTnLst>
                                    <p:set>
                                      <p:cBhvr>
                                        <p:cTn id="260" dur="1" fill="hold">
                                          <p:stCondLst>
                                            <p:cond delay="0"/>
                                          </p:stCondLst>
                                        </p:cTn>
                                        <p:tgtEl>
                                          <p:spTgt spid="149"/>
                                        </p:tgtEl>
                                        <p:attrNameLst>
                                          <p:attrName>style.visibility</p:attrName>
                                        </p:attrNameLst>
                                      </p:cBhvr>
                                      <p:to>
                                        <p:strVal val="visible"/>
                                      </p:to>
                                    </p:set>
                                    <p:animEffect transition="in" filter="dissolve">
                                      <p:cBhvr>
                                        <p:cTn id="261" dur="2000"/>
                                        <p:tgtEl>
                                          <p:spTgt spid="149"/>
                                        </p:tgtEl>
                                      </p:cBhvr>
                                    </p:animEffect>
                                  </p:childTnLst>
                                </p:cTn>
                              </p:par>
                              <p:par>
                                <p:cTn id="262" presetID="9" presetClass="entr" presetSubtype="0" fill="hold" grpId="0" nodeType="withEffect">
                                  <p:stCondLst>
                                    <p:cond delay="0"/>
                                  </p:stCondLst>
                                  <p:childTnLst>
                                    <p:set>
                                      <p:cBhvr>
                                        <p:cTn id="263" dur="1" fill="hold">
                                          <p:stCondLst>
                                            <p:cond delay="0"/>
                                          </p:stCondLst>
                                        </p:cTn>
                                        <p:tgtEl>
                                          <p:spTgt spid="150"/>
                                        </p:tgtEl>
                                        <p:attrNameLst>
                                          <p:attrName>style.visibility</p:attrName>
                                        </p:attrNameLst>
                                      </p:cBhvr>
                                      <p:to>
                                        <p:strVal val="visible"/>
                                      </p:to>
                                    </p:set>
                                    <p:animEffect transition="in" filter="dissolve">
                                      <p:cBhvr>
                                        <p:cTn id="264" dur="2000"/>
                                        <p:tgtEl>
                                          <p:spTgt spid="150"/>
                                        </p:tgtEl>
                                      </p:cBhvr>
                                    </p:animEffect>
                                  </p:childTnLst>
                                </p:cTn>
                              </p:par>
                              <p:par>
                                <p:cTn id="265" presetID="9" presetClass="entr" presetSubtype="0" fill="hold" grpId="0" nodeType="withEffect">
                                  <p:stCondLst>
                                    <p:cond delay="0"/>
                                  </p:stCondLst>
                                  <p:childTnLst>
                                    <p:set>
                                      <p:cBhvr>
                                        <p:cTn id="266" dur="1" fill="hold">
                                          <p:stCondLst>
                                            <p:cond delay="0"/>
                                          </p:stCondLst>
                                        </p:cTn>
                                        <p:tgtEl>
                                          <p:spTgt spid="151"/>
                                        </p:tgtEl>
                                        <p:attrNameLst>
                                          <p:attrName>style.visibility</p:attrName>
                                        </p:attrNameLst>
                                      </p:cBhvr>
                                      <p:to>
                                        <p:strVal val="visible"/>
                                      </p:to>
                                    </p:set>
                                    <p:animEffect transition="in" filter="dissolve">
                                      <p:cBhvr>
                                        <p:cTn id="267" dur="2000"/>
                                        <p:tgtEl>
                                          <p:spTgt spid="151"/>
                                        </p:tgtEl>
                                      </p:cBhvr>
                                    </p:animEffect>
                                  </p:childTnLst>
                                </p:cTn>
                              </p:par>
                              <p:par>
                                <p:cTn id="268" presetID="9" presetClass="entr" presetSubtype="0" fill="hold" grpId="0" nodeType="withEffect">
                                  <p:stCondLst>
                                    <p:cond delay="0"/>
                                  </p:stCondLst>
                                  <p:childTnLst>
                                    <p:set>
                                      <p:cBhvr>
                                        <p:cTn id="269" dur="1" fill="hold">
                                          <p:stCondLst>
                                            <p:cond delay="0"/>
                                          </p:stCondLst>
                                        </p:cTn>
                                        <p:tgtEl>
                                          <p:spTgt spid="152"/>
                                        </p:tgtEl>
                                        <p:attrNameLst>
                                          <p:attrName>style.visibility</p:attrName>
                                        </p:attrNameLst>
                                      </p:cBhvr>
                                      <p:to>
                                        <p:strVal val="visible"/>
                                      </p:to>
                                    </p:set>
                                    <p:animEffect transition="in" filter="dissolve">
                                      <p:cBhvr>
                                        <p:cTn id="270" dur="2000"/>
                                        <p:tgtEl>
                                          <p:spTgt spid="152"/>
                                        </p:tgtEl>
                                      </p:cBhvr>
                                    </p:animEffect>
                                  </p:childTnLst>
                                </p:cTn>
                              </p:par>
                              <p:par>
                                <p:cTn id="271" presetID="9" presetClass="entr" presetSubtype="0" fill="hold" grpId="0" nodeType="withEffect">
                                  <p:stCondLst>
                                    <p:cond delay="0"/>
                                  </p:stCondLst>
                                  <p:childTnLst>
                                    <p:set>
                                      <p:cBhvr>
                                        <p:cTn id="272" dur="1" fill="hold">
                                          <p:stCondLst>
                                            <p:cond delay="0"/>
                                          </p:stCondLst>
                                        </p:cTn>
                                        <p:tgtEl>
                                          <p:spTgt spid="153"/>
                                        </p:tgtEl>
                                        <p:attrNameLst>
                                          <p:attrName>style.visibility</p:attrName>
                                        </p:attrNameLst>
                                      </p:cBhvr>
                                      <p:to>
                                        <p:strVal val="visible"/>
                                      </p:to>
                                    </p:set>
                                    <p:animEffect transition="in" filter="dissolve">
                                      <p:cBhvr>
                                        <p:cTn id="273" dur="2000"/>
                                        <p:tgtEl>
                                          <p:spTgt spid="153"/>
                                        </p:tgtEl>
                                      </p:cBhvr>
                                    </p:animEffect>
                                  </p:childTnLst>
                                </p:cTn>
                              </p:par>
                              <p:par>
                                <p:cTn id="274" presetID="9" presetClass="entr" presetSubtype="0" fill="hold" grpId="0" nodeType="withEffect">
                                  <p:stCondLst>
                                    <p:cond delay="0"/>
                                  </p:stCondLst>
                                  <p:childTnLst>
                                    <p:set>
                                      <p:cBhvr>
                                        <p:cTn id="275" dur="1" fill="hold">
                                          <p:stCondLst>
                                            <p:cond delay="0"/>
                                          </p:stCondLst>
                                        </p:cTn>
                                        <p:tgtEl>
                                          <p:spTgt spid="154"/>
                                        </p:tgtEl>
                                        <p:attrNameLst>
                                          <p:attrName>style.visibility</p:attrName>
                                        </p:attrNameLst>
                                      </p:cBhvr>
                                      <p:to>
                                        <p:strVal val="visible"/>
                                      </p:to>
                                    </p:set>
                                    <p:animEffect transition="in" filter="dissolve">
                                      <p:cBhvr>
                                        <p:cTn id="276" dur="2000"/>
                                        <p:tgtEl>
                                          <p:spTgt spid="154"/>
                                        </p:tgtEl>
                                      </p:cBhvr>
                                    </p:animEffect>
                                  </p:childTnLst>
                                </p:cTn>
                              </p:par>
                              <p:par>
                                <p:cTn id="277" presetID="9" presetClass="entr" presetSubtype="0" fill="hold" grpId="0" nodeType="withEffect">
                                  <p:stCondLst>
                                    <p:cond delay="0"/>
                                  </p:stCondLst>
                                  <p:childTnLst>
                                    <p:set>
                                      <p:cBhvr>
                                        <p:cTn id="278" dur="1" fill="hold">
                                          <p:stCondLst>
                                            <p:cond delay="0"/>
                                          </p:stCondLst>
                                        </p:cTn>
                                        <p:tgtEl>
                                          <p:spTgt spid="155"/>
                                        </p:tgtEl>
                                        <p:attrNameLst>
                                          <p:attrName>style.visibility</p:attrName>
                                        </p:attrNameLst>
                                      </p:cBhvr>
                                      <p:to>
                                        <p:strVal val="visible"/>
                                      </p:to>
                                    </p:set>
                                    <p:animEffect transition="in" filter="dissolve">
                                      <p:cBhvr>
                                        <p:cTn id="279" dur="2000"/>
                                        <p:tgtEl>
                                          <p:spTgt spid="155"/>
                                        </p:tgtEl>
                                      </p:cBhvr>
                                    </p:animEffect>
                                  </p:childTnLst>
                                </p:cTn>
                              </p:par>
                              <p:par>
                                <p:cTn id="280" presetID="9" presetClass="entr" presetSubtype="0" fill="hold" grpId="0" nodeType="withEffect">
                                  <p:stCondLst>
                                    <p:cond delay="0"/>
                                  </p:stCondLst>
                                  <p:childTnLst>
                                    <p:set>
                                      <p:cBhvr>
                                        <p:cTn id="281" dur="1" fill="hold">
                                          <p:stCondLst>
                                            <p:cond delay="0"/>
                                          </p:stCondLst>
                                        </p:cTn>
                                        <p:tgtEl>
                                          <p:spTgt spid="156"/>
                                        </p:tgtEl>
                                        <p:attrNameLst>
                                          <p:attrName>style.visibility</p:attrName>
                                        </p:attrNameLst>
                                      </p:cBhvr>
                                      <p:to>
                                        <p:strVal val="visible"/>
                                      </p:to>
                                    </p:set>
                                    <p:animEffect transition="in" filter="dissolve">
                                      <p:cBhvr>
                                        <p:cTn id="282" dur="2000"/>
                                        <p:tgtEl>
                                          <p:spTgt spid="156"/>
                                        </p:tgtEl>
                                      </p:cBhvr>
                                    </p:animEffect>
                                  </p:childTnLst>
                                </p:cTn>
                              </p:par>
                              <p:par>
                                <p:cTn id="283" presetID="9" presetClass="entr" presetSubtype="0" fill="hold" grpId="0" nodeType="withEffect">
                                  <p:stCondLst>
                                    <p:cond delay="0"/>
                                  </p:stCondLst>
                                  <p:childTnLst>
                                    <p:set>
                                      <p:cBhvr>
                                        <p:cTn id="284" dur="1" fill="hold">
                                          <p:stCondLst>
                                            <p:cond delay="0"/>
                                          </p:stCondLst>
                                        </p:cTn>
                                        <p:tgtEl>
                                          <p:spTgt spid="157"/>
                                        </p:tgtEl>
                                        <p:attrNameLst>
                                          <p:attrName>style.visibility</p:attrName>
                                        </p:attrNameLst>
                                      </p:cBhvr>
                                      <p:to>
                                        <p:strVal val="visible"/>
                                      </p:to>
                                    </p:set>
                                    <p:animEffect transition="in" filter="dissolve">
                                      <p:cBhvr>
                                        <p:cTn id="285" dur="2000"/>
                                        <p:tgtEl>
                                          <p:spTgt spid="157"/>
                                        </p:tgtEl>
                                      </p:cBhvr>
                                    </p:animEffect>
                                  </p:childTnLst>
                                </p:cTn>
                              </p:par>
                              <p:par>
                                <p:cTn id="286" presetID="9" presetClass="entr" presetSubtype="0" fill="hold" grpId="0" nodeType="withEffect">
                                  <p:stCondLst>
                                    <p:cond delay="0"/>
                                  </p:stCondLst>
                                  <p:childTnLst>
                                    <p:set>
                                      <p:cBhvr>
                                        <p:cTn id="287" dur="1" fill="hold">
                                          <p:stCondLst>
                                            <p:cond delay="0"/>
                                          </p:stCondLst>
                                        </p:cTn>
                                        <p:tgtEl>
                                          <p:spTgt spid="158"/>
                                        </p:tgtEl>
                                        <p:attrNameLst>
                                          <p:attrName>style.visibility</p:attrName>
                                        </p:attrNameLst>
                                      </p:cBhvr>
                                      <p:to>
                                        <p:strVal val="visible"/>
                                      </p:to>
                                    </p:set>
                                    <p:animEffect transition="in" filter="dissolve">
                                      <p:cBhvr>
                                        <p:cTn id="288" dur="2000"/>
                                        <p:tgtEl>
                                          <p:spTgt spid="158"/>
                                        </p:tgtEl>
                                      </p:cBhvr>
                                    </p:animEffect>
                                  </p:childTnLst>
                                </p:cTn>
                              </p:par>
                              <p:par>
                                <p:cTn id="289" presetID="9" presetClass="entr" presetSubtype="0" fill="hold" nodeType="withEffect">
                                  <p:stCondLst>
                                    <p:cond delay="0"/>
                                  </p:stCondLst>
                                  <p:childTnLst>
                                    <p:set>
                                      <p:cBhvr>
                                        <p:cTn id="290" dur="1" fill="hold">
                                          <p:stCondLst>
                                            <p:cond delay="0"/>
                                          </p:stCondLst>
                                        </p:cTn>
                                        <p:tgtEl>
                                          <p:spTgt spid="159"/>
                                        </p:tgtEl>
                                        <p:attrNameLst>
                                          <p:attrName>style.visibility</p:attrName>
                                        </p:attrNameLst>
                                      </p:cBhvr>
                                      <p:to>
                                        <p:strVal val="visible"/>
                                      </p:to>
                                    </p:set>
                                    <p:animEffect transition="in" filter="dissolve">
                                      <p:cBhvr>
                                        <p:cTn id="291" dur="2000"/>
                                        <p:tgtEl>
                                          <p:spTgt spid="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4" grpId="0" animBg="1"/>
      <p:bldP spid="55" grpId="0" animBg="1"/>
      <p:bldP spid="61" grpId="0" animBg="1"/>
      <p:bldP spid="63" grpId="0" animBg="1"/>
      <p:bldP spid="64" grpId="0" animBg="1"/>
      <p:bldP spid="65"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Oval 137"/>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9" name="Oval 138"/>
          <p:cNvSpPr/>
          <p:nvPr/>
        </p:nvSpPr>
        <p:spPr>
          <a:xfrm>
            <a:off x="701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0" name="Oval 139"/>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1" name="Oval 140"/>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2" name="Oval 141"/>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3" name="Oval 142"/>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4" name="Oval 143"/>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5" name="Oval 144"/>
          <p:cNvSpPr/>
          <p:nvPr/>
        </p:nvSpPr>
        <p:spPr>
          <a:xfrm>
            <a:off x="7010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6" name="Oval 145"/>
          <p:cNvSpPr/>
          <p:nvPr/>
        </p:nvSpPr>
        <p:spPr>
          <a:xfrm>
            <a:off x="7467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7" name="Oval 146"/>
          <p:cNvSpPr/>
          <p:nvPr/>
        </p:nvSpPr>
        <p:spPr>
          <a:xfrm>
            <a:off x="7924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8" name="Oval 147"/>
          <p:cNvSpPr/>
          <p:nvPr/>
        </p:nvSpPr>
        <p:spPr>
          <a:xfrm>
            <a:off x="5638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9" name="Oval 148"/>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0" name="Oval 149"/>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1" name="Oval 150"/>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2" name="Oval 151"/>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3" name="Oval 152"/>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4" name="Oval 153"/>
          <p:cNvSpPr/>
          <p:nvPr/>
        </p:nvSpPr>
        <p:spPr>
          <a:xfrm>
            <a:off x="563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5" name="Oval 154"/>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6" name="Oval 155"/>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7" name="Oval 156"/>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8" name="Oval 157"/>
          <p:cNvSpPr/>
          <p:nvPr/>
        </p:nvSpPr>
        <p:spPr>
          <a:xfrm>
            <a:off x="7467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59" name="Oval 158"/>
          <p:cNvSpPr/>
          <p:nvPr/>
        </p:nvSpPr>
        <p:spPr>
          <a:xfrm>
            <a:off x="7924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08" name="Oval 107"/>
          <p:cNvSpPr/>
          <p:nvPr/>
        </p:nvSpPr>
        <p:spPr>
          <a:xfrm>
            <a:off x="609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0" name="Oval 109"/>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2" name="Oval 111"/>
          <p:cNvSpPr/>
          <p:nvPr/>
        </p:nvSpPr>
        <p:spPr>
          <a:xfrm>
            <a:off x="182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3" name="Oval 112"/>
          <p:cNvSpPr/>
          <p:nvPr/>
        </p:nvSpPr>
        <p:spPr>
          <a:xfrm>
            <a:off x="228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4" name="Oval 113"/>
          <p:cNvSpPr/>
          <p:nvPr/>
        </p:nvSpPr>
        <p:spPr>
          <a:xfrm>
            <a:off x="274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5" name="Oval 114"/>
          <p:cNvSpPr/>
          <p:nvPr/>
        </p:nvSpPr>
        <p:spPr>
          <a:xfrm>
            <a:off x="320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0" name="Oval 159"/>
          <p:cNvSpPr/>
          <p:nvPr/>
        </p:nvSpPr>
        <p:spPr>
          <a:xfrm>
            <a:off x="914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1" name="Oval 160"/>
          <p:cNvSpPr/>
          <p:nvPr/>
        </p:nvSpPr>
        <p:spPr>
          <a:xfrm>
            <a:off x="1371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2" name="Oval 161"/>
          <p:cNvSpPr/>
          <p:nvPr/>
        </p:nvSpPr>
        <p:spPr>
          <a:xfrm>
            <a:off x="182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3" name="Oval 162"/>
          <p:cNvSpPr/>
          <p:nvPr/>
        </p:nvSpPr>
        <p:spPr>
          <a:xfrm>
            <a:off x="228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4" name="Oval 163"/>
          <p:cNvSpPr/>
          <p:nvPr/>
        </p:nvSpPr>
        <p:spPr>
          <a:xfrm>
            <a:off x="27432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65" name="Oval 164"/>
          <p:cNvSpPr/>
          <p:nvPr/>
        </p:nvSpPr>
        <p:spPr>
          <a:xfrm>
            <a:off x="3200400" y="4724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66" name="Oval 165"/>
          <p:cNvSpPr/>
          <p:nvPr/>
        </p:nvSpPr>
        <p:spPr>
          <a:xfrm>
            <a:off x="914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67" name="Oval 166"/>
          <p:cNvSpPr/>
          <p:nvPr/>
        </p:nvSpPr>
        <p:spPr>
          <a:xfrm>
            <a:off x="13716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68" name="Oval 167"/>
          <p:cNvSpPr/>
          <p:nvPr/>
        </p:nvSpPr>
        <p:spPr>
          <a:xfrm>
            <a:off x="18288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69" name="Oval 168"/>
          <p:cNvSpPr/>
          <p:nvPr/>
        </p:nvSpPr>
        <p:spPr>
          <a:xfrm>
            <a:off x="22860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0" name="Oval 169"/>
          <p:cNvSpPr/>
          <p:nvPr/>
        </p:nvSpPr>
        <p:spPr>
          <a:xfrm>
            <a:off x="27432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1" name="Oval 170"/>
          <p:cNvSpPr/>
          <p:nvPr/>
        </p:nvSpPr>
        <p:spPr>
          <a:xfrm>
            <a:off x="3200400" y="5181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2" name="Oval 171"/>
          <p:cNvSpPr/>
          <p:nvPr/>
        </p:nvSpPr>
        <p:spPr>
          <a:xfrm>
            <a:off x="1371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73" name="Oval 172"/>
          <p:cNvSpPr/>
          <p:nvPr/>
        </p:nvSpPr>
        <p:spPr>
          <a:xfrm>
            <a:off x="914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74" name="Oval 173"/>
          <p:cNvSpPr/>
          <p:nvPr/>
        </p:nvSpPr>
        <p:spPr>
          <a:xfrm>
            <a:off x="914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5" name="Oval 174"/>
          <p:cNvSpPr/>
          <p:nvPr/>
        </p:nvSpPr>
        <p:spPr>
          <a:xfrm>
            <a:off x="1371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6" name="Oval 175"/>
          <p:cNvSpPr/>
          <p:nvPr/>
        </p:nvSpPr>
        <p:spPr>
          <a:xfrm>
            <a:off x="182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7" name="Oval 176"/>
          <p:cNvSpPr/>
          <p:nvPr/>
        </p:nvSpPr>
        <p:spPr>
          <a:xfrm>
            <a:off x="228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8" name="Oval 177"/>
          <p:cNvSpPr/>
          <p:nvPr/>
        </p:nvSpPr>
        <p:spPr>
          <a:xfrm>
            <a:off x="274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79" name="Oval 178"/>
          <p:cNvSpPr/>
          <p:nvPr/>
        </p:nvSpPr>
        <p:spPr>
          <a:xfrm>
            <a:off x="320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80" name="TextBox 179"/>
          <p:cNvSpPr txBox="1"/>
          <p:nvPr/>
        </p:nvSpPr>
        <p:spPr>
          <a:xfrm>
            <a:off x="6172200" y="2133600"/>
            <a:ext cx="2362200" cy="646331"/>
          </a:xfrm>
          <a:prstGeom prst="rect">
            <a:avLst/>
          </a:prstGeom>
          <a:noFill/>
        </p:spPr>
        <p:txBody>
          <a:bodyPr wrap="square" rtlCol="0">
            <a:spAutoFit/>
          </a:bodyPr>
          <a:lstStyle/>
          <a:p>
            <a:r>
              <a:rPr lang="en-US" dirty="0" smtClean="0">
                <a:solidFill>
                  <a:srgbClr val="FF0000"/>
                </a:solidFill>
              </a:rPr>
              <a:t>R = Relapse</a:t>
            </a:r>
          </a:p>
          <a:p>
            <a:r>
              <a:rPr lang="en-US" dirty="0" smtClean="0">
                <a:solidFill>
                  <a:schemeClr val="accent6"/>
                </a:solidFill>
              </a:rPr>
              <a:t>N = No Relapse</a:t>
            </a:r>
            <a:endParaRPr lang="en-US" dirty="0">
              <a:solidFill>
                <a:schemeClr val="accent6"/>
              </a:solidFill>
            </a:endParaRPr>
          </a:p>
        </p:txBody>
      </p:sp>
      <p:sp>
        <p:nvSpPr>
          <p:cNvPr id="183" name="Oval 182"/>
          <p:cNvSpPr/>
          <p:nvPr/>
        </p:nvSpPr>
        <p:spPr>
          <a:xfrm>
            <a:off x="65532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4" name="Oval 183"/>
          <p:cNvSpPr/>
          <p:nvPr/>
        </p:nvSpPr>
        <p:spPr>
          <a:xfrm>
            <a:off x="7010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5" name="Oval 184"/>
          <p:cNvSpPr/>
          <p:nvPr/>
        </p:nvSpPr>
        <p:spPr>
          <a:xfrm>
            <a:off x="74676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6" name="Oval 185"/>
          <p:cNvSpPr/>
          <p:nvPr/>
        </p:nvSpPr>
        <p:spPr>
          <a:xfrm>
            <a:off x="7924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7" name="Oval 186"/>
          <p:cNvSpPr/>
          <p:nvPr/>
        </p:nvSpPr>
        <p:spPr>
          <a:xfrm>
            <a:off x="5638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8" name="Oval 187"/>
          <p:cNvSpPr/>
          <p:nvPr/>
        </p:nvSpPr>
        <p:spPr>
          <a:xfrm>
            <a:off x="60960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9" name="Oval 188"/>
          <p:cNvSpPr/>
          <p:nvPr/>
        </p:nvSpPr>
        <p:spPr>
          <a:xfrm>
            <a:off x="65532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0" name="Oval 189"/>
          <p:cNvSpPr/>
          <p:nvPr/>
        </p:nvSpPr>
        <p:spPr>
          <a:xfrm>
            <a:off x="7010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1" name="Oval 190"/>
          <p:cNvSpPr/>
          <p:nvPr/>
        </p:nvSpPr>
        <p:spPr>
          <a:xfrm>
            <a:off x="74676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2" name="Oval 191"/>
          <p:cNvSpPr/>
          <p:nvPr/>
        </p:nvSpPr>
        <p:spPr>
          <a:xfrm>
            <a:off x="7924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3" name="Oval 192"/>
          <p:cNvSpPr/>
          <p:nvPr/>
        </p:nvSpPr>
        <p:spPr>
          <a:xfrm>
            <a:off x="5638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4" name="Oval 193"/>
          <p:cNvSpPr/>
          <p:nvPr/>
        </p:nvSpPr>
        <p:spPr>
          <a:xfrm>
            <a:off x="60960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5" name="Oval 194"/>
          <p:cNvSpPr/>
          <p:nvPr/>
        </p:nvSpPr>
        <p:spPr>
          <a:xfrm>
            <a:off x="65532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6" name="Oval 195"/>
          <p:cNvSpPr/>
          <p:nvPr/>
        </p:nvSpPr>
        <p:spPr>
          <a:xfrm>
            <a:off x="7010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7" name="Oval 196"/>
          <p:cNvSpPr/>
          <p:nvPr/>
        </p:nvSpPr>
        <p:spPr>
          <a:xfrm>
            <a:off x="74676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8" name="Oval 197"/>
          <p:cNvSpPr/>
          <p:nvPr/>
        </p:nvSpPr>
        <p:spPr>
          <a:xfrm>
            <a:off x="7924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99" name="Oval 198"/>
          <p:cNvSpPr/>
          <p:nvPr/>
        </p:nvSpPr>
        <p:spPr>
          <a:xfrm>
            <a:off x="5638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0" name="Oval 199"/>
          <p:cNvSpPr/>
          <p:nvPr/>
        </p:nvSpPr>
        <p:spPr>
          <a:xfrm>
            <a:off x="60960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1" name="Oval 200"/>
          <p:cNvSpPr/>
          <p:nvPr/>
        </p:nvSpPr>
        <p:spPr>
          <a:xfrm>
            <a:off x="65532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2" name="Oval 201"/>
          <p:cNvSpPr/>
          <p:nvPr/>
        </p:nvSpPr>
        <p:spPr>
          <a:xfrm>
            <a:off x="7010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3" name="Oval 202"/>
          <p:cNvSpPr/>
          <p:nvPr/>
        </p:nvSpPr>
        <p:spPr>
          <a:xfrm>
            <a:off x="74676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4" name="Oval 203"/>
          <p:cNvSpPr/>
          <p:nvPr/>
        </p:nvSpPr>
        <p:spPr>
          <a:xfrm>
            <a:off x="7924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5" name="Oval 204"/>
          <p:cNvSpPr/>
          <p:nvPr/>
        </p:nvSpPr>
        <p:spPr>
          <a:xfrm>
            <a:off x="60960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06" name="Oval 205"/>
          <p:cNvSpPr/>
          <p:nvPr/>
        </p:nvSpPr>
        <p:spPr>
          <a:xfrm>
            <a:off x="5638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07" name="Oval 206"/>
          <p:cNvSpPr/>
          <p:nvPr/>
        </p:nvSpPr>
        <p:spPr>
          <a:xfrm>
            <a:off x="18288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08" name="Oval 207"/>
          <p:cNvSpPr/>
          <p:nvPr/>
        </p:nvSpPr>
        <p:spPr>
          <a:xfrm>
            <a:off x="22860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09" name="Oval 208"/>
          <p:cNvSpPr/>
          <p:nvPr/>
        </p:nvSpPr>
        <p:spPr>
          <a:xfrm>
            <a:off x="27432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0" name="Oval 209"/>
          <p:cNvSpPr/>
          <p:nvPr/>
        </p:nvSpPr>
        <p:spPr>
          <a:xfrm>
            <a:off x="3200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1" name="Oval 210"/>
          <p:cNvSpPr/>
          <p:nvPr/>
        </p:nvSpPr>
        <p:spPr>
          <a:xfrm>
            <a:off x="914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2" name="Oval 211"/>
          <p:cNvSpPr/>
          <p:nvPr/>
        </p:nvSpPr>
        <p:spPr>
          <a:xfrm>
            <a:off x="13716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3" name="Oval 212"/>
          <p:cNvSpPr/>
          <p:nvPr/>
        </p:nvSpPr>
        <p:spPr>
          <a:xfrm>
            <a:off x="18288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4" name="Oval 213"/>
          <p:cNvSpPr/>
          <p:nvPr/>
        </p:nvSpPr>
        <p:spPr>
          <a:xfrm>
            <a:off x="22860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5" name="Oval 214"/>
          <p:cNvSpPr/>
          <p:nvPr/>
        </p:nvSpPr>
        <p:spPr>
          <a:xfrm>
            <a:off x="32004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6" name="Oval 215"/>
          <p:cNvSpPr/>
          <p:nvPr/>
        </p:nvSpPr>
        <p:spPr>
          <a:xfrm>
            <a:off x="2743200" y="47244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7" name="Oval 216"/>
          <p:cNvSpPr/>
          <p:nvPr/>
        </p:nvSpPr>
        <p:spPr>
          <a:xfrm>
            <a:off x="914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8" name="Oval 217"/>
          <p:cNvSpPr/>
          <p:nvPr/>
        </p:nvSpPr>
        <p:spPr>
          <a:xfrm>
            <a:off x="13716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19" name="Oval 218"/>
          <p:cNvSpPr/>
          <p:nvPr/>
        </p:nvSpPr>
        <p:spPr>
          <a:xfrm>
            <a:off x="18288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0" name="Oval 219"/>
          <p:cNvSpPr/>
          <p:nvPr/>
        </p:nvSpPr>
        <p:spPr>
          <a:xfrm>
            <a:off x="22860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1" name="Oval 220"/>
          <p:cNvSpPr/>
          <p:nvPr/>
        </p:nvSpPr>
        <p:spPr>
          <a:xfrm>
            <a:off x="27432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2" name="Oval 221"/>
          <p:cNvSpPr/>
          <p:nvPr/>
        </p:nvSpPr>
        <p:spPr>
          <a:xfrm>
            <a:off x="3200400" y="51816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3" name="Oval 222"/>
          <p:cNvSpPr/>
          <p:nvPr/>
        </p:nvSpPr>
        <p:spPr>
          <a:xfrm>
            <a:off x="13716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24" name="Oval 223"/>
          <p:cNvSpPr/>
          <p:nvPr/>
        </p:nvSpPr>
        <p:spPr>
          <a:xfrm>
            <a:off x="914400" y="42672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25" name="Oval 224"/>
          <p:cNvSpPr/>
          <p:nvPr/>
        </p:nvSpPr>
        <p:spPr>
          <a:xfrm>
            <a:off x="914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6" name="Oval 225"/>
          <p:cNvSpPr/>
          <p:nvPr/>
        </p:nvSpPr>
        <p:spPr>
          <a:xfrm>
            <a:off x="13716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7" name="Oval 226"/>
          <p:cNvSpPr/>
          <p:nvPr/>
        </p:nvSpPr>
        <p:spPr>
          <a:xfrm>
            <a:off x="18288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8" name="Oval 227"/>
          <p:cNvSpPr/>
          <p:nvPr/>
        </p:nvSpPr>
        <p:spPr>
          <a:xfrm>
            <a:off x="22860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9" name="Oval 228"/>
          <p:cNvSpPr/>
          <p:nvPr/>
        </p:nvSpPr>
        <p:spPr>
          <a:xfrm>
            <a:off x="27432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30" name="Oval 229"/>
          <p:cNvSpPr/>
          <p:nvPr/>
        </p:nvSpPr>
        <p:spPr>
          <a:xfrm>
            <a:off x="3200400" y="5638800"/>
            <a:ext cx="457200" cy="4572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81" name="TextBox 180"/>
          <p:cNvSpPr txBox="1"/>
          <p:nvPr/>
        </p:nvSpPr>
        <p:spPr>
          <a:xfrm>
            <a:off x="1981200" y="990601"/>
            <a:ext cx="4191000" cy="457200"/>
          </a:xfrm>
          <a:prstGeom prst="rect">
            <a:avLst/>
          </a:prstGeom>
          <a:noFill/>
        </p:spPr>
        <p:txBody>
          <a:bodyPr wrap="square" rtlCol="0">
            <a:spAutoFit/>
          </a:bodyPr>
          <a:lstStyle/>
          <a:p>
            <a:r>
              <a:rPr lang="en-US" sz="2400" dirty="0" smtClean="0">
                <a:latin typeface="Cambria" pitchFamily="18" charset="0"/>
              </a:rPr>
              <a:t>2.  Conduct Experiment</a:t>
            </a:r>
            <a:endParaRPr lang="en-US" sz="2400" dirty="0">
              <a:latin typeface="Cambria" pitchFamily="18" charset="0"/>
            </a:endParaRPr>
          </a:p>
        </p:txBody>
      </p:sp>
      <p:sp>
        <p:nvSpPr>
          <p:cNvPr id="232" name="TextBox 231"/>
          <p:cNvSpPr txBox="1"/>
          <p:nvPr/>
        </p:nvSpPr>
        <p:spPr>
          <a:xfrm>
            <a:off x="1981200" y="1524000"/>
            <a:ext cx="4648200" cy="461665"/>
          </a:xfrm>
          <a:prstGeom prst="rect">
            <a:avLst/>
          </a:prstGeom>
          <a:noFill/>
        </p:spPr>
        <p:txBody>
          <a:bodyPr wrap="square" rtlCol="0">
            <a:spAutoFit/>
          </a:bodyPr>
          <a:lstStyle/>
          <a:p>
            <a:r>
              <a:rPr lang="en-US" sz="2400" dirty="0" smtClean="0">
                <a:latin typeface="Cambria" pitchFamily="18" charset="0"/>
              </a:rPr>
              <a:t>3.  Observe Outcome Data</a:t>
            </a:r>
            <a:endParaRPr lang="en-US" sz="2400" dirty="0">
              <a:latin typeface="Cambria" pitchFamily="18" charset="0"/>
            </a:endParaRPr>
          </a:p>
        </p:txBody>
      </p:sp>
      <p:sp>
        <p:nvSpPr>
          <p:cNvPr id="234" name="TextBox 233"/>
          <p:cNvSpPr txBox="1"/>
          <p:nvPr/>
        </p:nvSpPr>
        <p:spPr>
          <a:xfrm>
            <a:off x="6934200" y="3745468"/>
            <a:ext cx="1524000" cy="369332"/>
          </a:xfrm>
          <a:prstGeom prst="rect">
            <a:avLst/>
          </a:prstGeom>
          <a:noFill/>
        </p:spPr>
        <p:txBody>
          <a:bodyPr wrap="square" rtlCol="0">
            <a:spAutoFit/>
          </a:bodyPr>
          <a:lstStyle/>
          <a:p>
            <a:pPr algn="r"/>
            <a:r>
              <a:rPr lang="en-US" i="1" dirty="0" smtClean="0">
                <a:solidFill>
                  <a:schemeClr val="accent1"/>
                </a:solidFill>
              </a:rPr>
              <a:t>Old Drug</a:t>
            </a:r>
            <a:endParaRPr lang="en-US" i="1" dirty="0">
              <a:solidFill>
                <a:schemeClr val="accent1"/>
              </a:solidFill>
            </a:endParaRPr>
          </a:p>
        </p:txBody>
      </p:sp>
      <p:cxnSp>
        <p:nvCxnSpPr>
          <p:cNvPr id="237" name="Straight Arrow Connector 236"/>
          <p:cNvCxnSpPr/>
          <p:nvPr/>
        </p:nvCxnSpPr>
        <p:spPr>
          <a:xfrm rot="10800000" flipV="1">
            <a:off x="2057400" y="2667000"/>
            <a:ext cx="2514600" cy="1219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8" name="Straight Arrow Connector 237"/>
          <p:cNvCxnSpPr/>
          <p:nvPr/>
        </p:nvCxnSpPr>
        <p:spPr>
          <a:xfrm>
            <a:off x="4572000" y="2667000"/>
            <a:ext cx="2590800" cy="1295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40" name="TextBox 239"/>
          <p:cNvSpPr txBox="1"/>
          <p:nvPr/>
        </p:nvSpPr>
        <p:spPr>
          <a:xfrm>
            <a:off x="762000" y="3669268"/>
            <a:ext cx="1524000" cy="369332"/>
          </a:xfrm>
          <a:prstGeom prst="rect">
            <a:avLst/>
          </a:prstGeom>
          <a:noFill/>
        </p:spPr>
        <p:txBody>
          <a:bodyPr wrap="square" rtlCol="0">
            <a:spAutoFit/>
          </a:bodyPr>
          <a:lstStyle/>
          <a:p>
            <a:r>
              <a:rPr lang="en-US" i="1" dirty="0" smtClean="0">
                <a:solidFill>
                  <a:schemeClr val="accent1"/>
                </a:solidFill>
              </a:rPr>
              <a:t>New Drug</a:t>
            </a:r>
            <a:endParaRPr lang="en-US" i="1" dirty="0">
              <a:solidFill>
                <a:schemeClr val="accent1"/>
              </a:solidFill>
            </a:endParaRPr>
          </a:p>
        </p:txBody>
      </p:sp>
      <p:sp>
        <p:nvSpPr>
          <p:cNvPr id="241" name="TextBox 240"/>
          <p:cNvSpPr txBox="1"/>
          <p:nvPr/>
        </p:nvSpPr>
        <p:spPr>
          <a:xfrm>
            <a:off x="762000" y="6096000"/>
            <a:ext cx="3429000" cy="369332"/>
          </a:xfrm>
          <a:prstGeom prst="rect">
            <a:avLst/>
          </a:prstGeom>
          <a:noFill/>
        </p:spPr>
        <p:txBody>
          <a:bodyPr wrap="square" rtlCol="0">
            <a:spAutoFit/>
          </a:bodyPr>
          <a:lstStyle/>
          <a:p>
            <a:r>
              <a:rPr lang="en-US" dirty="0" smtClean="0"/>
              <a:t>10 relapse, 14 no relapse</a:t>
            </a:r>
            <a:endParaRPr lang="en-US" dirty="0"/>
          </a:p>
        </p:txBody>
      </p:sp>
      <p:sp>
        <p:nvSpPr>
          <p:cNvPr id="242" name="TextBox 241"/>
          <p:cNvSpPr txBox="1"/>
          <p:nvPr/>
        </p:nvSpPr>
        <p:spPr>
          <a:xfrm>
            <a:off x="5486400" y="6096000"/>
            <a:ext cx="3429000" cy="369332"/>
          </a:xfrm>
          <a:prstGeom prst="rect">
            <a:avLst/>
          </a:prstGeom>
          <a:noFill/>
        </p:spPr>
        <p:txBody>
          <a:bodyPr wrap="square" rtlCol="0">
            <a:spAutoFit/>
          </a:bodyPr>
          <a:lstStyle/>
          <a:p>
            <a:r>
              <a:rPr lang="en-US" dirty="0" smtClean="0"/>
              <a:t>18 relapse, 6 no relapse</a:t>
            </a:r>
            <a:endParaRPr lang="en-US" dirty="0"/>
          </a:p>
        </p:txBody>
      </p:sp>
      <p:sp>
        <p:nvSpPr>
          <p:cNvPr id="107" name="TextBox 106"/>
          <p:cNvSpPr txBox="1"/>
          <p:nvPr/>
        </p:nvSpPr>
        <p:spPr>
          <a:xfrm>
            <a:off x="2971800" y="3352800"/>
            <a:ext cx="3276600" cy="646331"/>
          </a:xfrm>
          <a:prstGeom prst="rect">
            <a:avLst/>
          </a:prstGeom>
          <a:noFill/>
        </p:spPr>
        <p:txBody>
          <a:bodyPr wrap="square" rtlCol="0">
            <a:spAutoFit/>
          </a:bodyPr>
          <a:lstStyle/>
          <a:p>
            <a:r>
              <a:rPr lang="en-US" dirty="0" smtClean="0"/>
              <a:t>1. Randomly assign units to treatment groups</a:t>
            </a:r>
            <a:endParaRPr lang="en-US" dirty="0"/>
          </a:p>
        </p:txBody>
      </p:sp>
      <p:graphicFrame>
        <p:nvGraphicFramePr>
          <p:cNvPr id="68609" name="Object 1"/>
          <p:cNvGraphicFramePr>
            <a:graphicFrameLocks noChangeAspect="1"/>
          </p:cNvGraphicFramePr>
          <p:nvPr/>
        </p:nvGraphicFramePr>
        <p:xfrm>
          <a:off x="4038600" y="4267200"/>
          <a:ext cx="1303338" cy="1597025"/>
        </p:xfrm>
        <a:graphic>
          <a:graphicData uri="http://schemas.openxmlformats.org/presentationml/2006/ole">
            <p:oleObj spid="_x0000_s68609" name="Equation" r:id="rId4" imgW="672840" imgH="825480" progId="Equation.DSMT4">
              <p:embed/>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1"/>
                                        </p:tgtEl>
                                        <p:attrNameLst>
                                          <p:attrName>style.visibility</p:attrName>
                                        </p:attrNameLst>
                                      </p:cBhvr>
                                      <p:to>
                                        <p:strVal val="visible"/>
                                      </p:to>
                                    </p:set>
                                    <p:anim calcmode="lin" valueType="num">
                                      <p:cBhvr>
                                        <p:cTn id="7" dur="500" fill="hold"/>
                                        <p:tgtEl>
                                          <p:spTgt spid="181"/>
                                        </p:tgtEl>
                                        <p:attrNameLst>
                                          <p:attrName>ppt_w</p:attrName>
                                        </p:attrNameLst>
                                      </p:cBhvr>
                                      <p:tavLst>
                                        <p:tav tm="0">
                                          <p:val>
                                            <p:fltVal val="0"/>
                                          </p:val>
                                        </p:tav>
                                        <p:tav tm="100000">
                                          <p:val>
                                            <p:strVal val="#ppt_w"/>
                                          </p:val>
                                        </p:tav>
                                      </p:tavLst>
                                    </p:anim>
                                    <p:anim calcmode="lin" valueType="num">
                                      <p:cBhvr>
                                        <p:cTn id="8" dur="500" fill="hold"/>
                                        <p:tgtEl>
                                          <p:spTgt spid="181"/>
                                        </p:tgtEl>
                                        <p:attrNameLst>
                                          <p:attrName>ppt_h</p:attrName>
                                        </p:attrNameLst>
                                      </p:cBhvr>
                                      <p:tavLst>
                                        <p:tav tm="0">
                                          <p:val>
                                            <p:fltVal val="0"/>
                                          </p:val>
                                        </p:tav>
                                        <p:tav tm="100000">
                                          <p:val>
                                            <p:strVal val="#ppt_h"/>
                                          </p:val>
                                        </p:tav>
                                      </p:tavLst>
                                    </p:anim>
                                    <p:animEffect transition="in" filter="fade">
                                      <p:cBhvr>
                                        <p:cTn id="9" dur="500"/>
                                        <p:tgtEl>
                                          <p:spTgt spid="18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32"/>
                                        </p:tgtEl>
                                        <p:attrNameLst>
                                          <p:attrName>style.visibility</p:attrName>
                                        </p:attrNameLst>
                                      </p:cBhvr>
                                      <p:to>
                                        <p:strVal val="visible"/>
                                      </p:to>
                                    </p:set>
                                    <p:anim calcmode="lin" valueType="num">
                                      <p:cBhvr>
                                        <p:cTn id="14" dur="500" fill="hold"/>
                                        <p:tgtEl>
                                          <p:spTgt spid="232"/>
                                        </p:tgtEl>
                                        <p:attrNameLst>
                                          <p:attrName>ppt_w</p:attrName>
                                        </p:attrNameLst>
                                      </p:cBhvr>
                                      <p:tavLst>
                                        <p:tav tm="0">
                                          <p:val>
                                            <p:fltVal val="0"/>
                                          </p:val>
                                        </p:tav>
                                        <p:tav tm="100000">
                                          <p:val>
                                            <p:strVal val="#ppt_w"/>
                                          </p:val>
                                        </p:tav>
                                      </p:tavLst>
                                    </p:anim>
                                    <p:anim calcmode="lin" valueType="num">
                                      <p:cBhvr>
                                        <p:cTn id="15" dur="500" fill="hold"/>
                                        <p:tgtEl>
                                          <p:spTgt spid="232"/>
                                        </p:tgtEl>
                                        <p:attrNameLst>
                                          <p:attrName>ppt_h</p:attrName>
                                        </p:attrNameLst>
                                      </p:cBhvr>
                                      <p:tavLst>
                                        <p:tav tm="0">
                                          <p:val>
                                            <p:fltVal val="0"/>
                                          </p:val>
                                        </p:tav>
                                        <p:tav tm="100000">
                                          <p:val>
                                            <p:strVal val="#ppt_h"/>
                                          </p:val>
                                        </p:tav>
                                      </p:tavLst>
                                    </p:anim>
                                    <p:animEffect transition="in" filter="fade">
                                      <p:cBhvr>
                                        <p:cTn id="16" dur="500"/>
                                        <p:tgtEl>
                                          <p:spTgt spid="232"/>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138"/>
                                        </p:tgtEl>
                                        <p:attrNameLst>
                                          <p:attrName>style.visibility</p:attrName>
                                        </p:attrNameLst>
                                      </p:cBhvr>
                                      <p:to>
                                        <p:strVal val="visible"/>
                                      </p:to>
                                    </p:set>
                                    <p:animEffect transition="in" filter="dissolve">
                                      <p:cBhvr>
                                        <p:cTn id="20" dur="500"/>
                                        <p:tgtEl>
                                          <p:spTgt spid="138"/>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39"/>
                                        </p:tgtEl>
                                        <p:attrNameLst>
                                          <p:attrName>style.visibility</p:attrName>
                                        </p:attrNameLst>
                                      </p:cBhvr>
                                      <p:to>
                                        <p:strVal val="visible"/>
                                      </p:to>
                                    </p:set>
                                    <p:animEffect transition="in" filter="dissolve">
                                      <p:cBhvr>
                                        <p:cTn id="23" dur="500"/>
                                        <p:tgtEl>
                                          <p:spTgt spid="139"/>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40"/>
                                        </p:tgtEl>
                                        <p:attrNameLst>
                                          <p:attrName>style.visibility</p:attrName>
                                        </p:attrNameLst>
                                      </p:cBhvr>
                                      <p:to>
                                        <p:strVal val="visible"/>
                                      </p:to>
                                    </p:set>
                                    <p:animEffect transition="in" filter="dissolve">
                                      <p:cBhvr>
                                        <p:cTn id="26" dur="500"/>
                                        <p:tgtEl>
                                          <p:spTgt spid="140"/>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41"/>
                                        </p:tgtEl>
                                        <p:attrNameLst>
                                          <p:attrName>style.visibility</p:attrName>
                                        </p:attrNameLst>
                                      </p:cBhvr>
                                      <p:to>
                                        <p:strVal val="visible"/>
                                      </p:to>
                                    </p:set>
                                    <p:animEffect transition="in" filter="dissolve">
                                      <p:cBhvr>
                                        <p:cTn id="29" dur="500"/>
                                        <p:tgtEl>
                                          <p:spTgt spid="141"/>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42"/>
                                        </p:tgtEl>
                                        <p:attrNameLst>
                                          <p:attrName>style.visibility</p:attrName>
                                        </p:attrNameLst>
                                      </p:cBhvr>
                                      <p:to>
                                        <p:strVal val="visible"/>
                                      </p:to>
                                    </p:set>
                                    <p:animEffect transition="in" filter="dissolve">
                                      <p:cBhvr>
                                        <p:cTn id="32" dur="500"/>
                                        <p:tgtEl>
                                          <p:spTgt spid="142"/>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143"/>
                                        </p:tgtEl>
                                        <p:attrNameLst>
                                          <p:attrName>style.visibility</p:attrName>
                                        </p:attrNameLst>
                                      </p:cBhvr>
                                      <p:to>
                                        <p:strVal val="visible"/>
                                      </p:to>
                                    </p:set>
                                    <p:animEffect transition="in" filter="dissolve">
                                      <p:cBhvr>
                                        <p:cTn id="35" dur="500"/>
                                        <p:tgtEl>
                                          <p:spTgt spid="143"/>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144"/>
                                        </p:tgtEl>
                                        <p:attrNameLst>
                                          <p:attrName>style.visibility</p:attrName>
                                        </p:attrNameLst>
                                      </p:cBhvr>
                                      <p:to>
                                        <p:strVal val="visible"/>
                                      </p:to>
                                    </p:set>
                                    <p:animEffect transition="in" filter="dissolve">
                                      <p:cBhvr>
                                        <p:cTn id="38" dur="500"/>
                                        <p:tgtEl>
                                          <p:spTgt spid="144"/>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45"/>
                                        </p:tgtEl>
                                        <p:attrNameLst>
                                          <p:attrName>style.visibility</p:attrName>
                                        </p:attrNameLst>
                                      </p:cBhvr>
                                      <p:to>
                                        <p:strVal val="visible"/>
                                      </p:to>
                                    </p:set>
                                    <p:animEffect transition="in" filter="dissolve">
                                      <p:cBhvr>
                                        <p:cTn id="41" dur="500"/>
                                        <p:tgtEl>
                                          <p:spTgt spid="145"/>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146"/>
                                        </p:tgtEl>
                                        <p:attrNameLst>
                                          <p:attrName>style.visibility</p:attrName>
                                        </p:attrNameLst>
                                      </p:cBhvr>
                                      <p:to>
                                        <p:strVal val="visible"/>
                                      </p:to>
                                    </p:set>
                                    <p:animEffect transition="in" filter="dissolve">
                                      <p:cBhvr>
                                        <p:cTn id="44" dur="500"/>
                                        <p:tgtEl>
                                          <p:spTgt spid="146"/>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147"/>
                                        </p:tgtEl>
                                        <p:attrNameLst>
                                          <p:attrName>style.visibility</p:attrName>
                                        </p:attrNameLst>
                                      </p:cBhvr>
                                      <p:to>
                                        <p:strVal val="visible"/>
                                      </p:to>
                                    </p:set>
                                    <p:animEffect transition="in" filter="dissolve">
                                      <p:cBhvr>
                                        <p:cTn id="47" dur="500"/>
                                        <p:tgtEl>
                                          <p:spTgt spid="147"/>
                                        </p:tgtEl>
                                      </p:cBhvr>
                                    </p:animEffect>
                                  </p:childTnLst>
                                </p:cTn>
                              </p:par>
                              <p:par>
                                <p:cTn id="48" presetID="9" presetClass="entr" presetSubtype="0" fill="hold" grpId="0" nodeType="withEffect">
                                  <p:stCondLst>
                                    <p:cond delay="0"/>
                                  </p:stCondLst>
                                  <p:childTnLst>
                                    <p:set>
                                      <p:cBhvr>
                                        <p:cTn id="49" dur="1" fill="hold">
                                          <p:stCondLst>
                                            <p:cond delay="0"/>
                                          </p:stCondLst>
                                        </p:cTn>
                                        <p:tgtEl>
                                          <p:spTgt spid="148"/>
                                        </p:tgtEl>
                                        <p:attrNameLst>
                                          <p:attrName>style.visibility</p:attrName>
                                        </p:attrNameLst>
                                      </p:cBhvr>
                                      <p:to>
                                        <p:strVal val="visible"/>
                                      </p:to>
                                    </p:set>
                                    <p:animEffect transition="in" filter="dissolve">
                                      <p:cBhvr>
                                        <p:cTn id="50" dur="500"/>
                                        <p:tgtEl>
                                          <p:spTgt spid="148"/>
                                        </p:tgtEl>
                                      </p:cBhvr>
                                    </p:animEffect>
                                  </p:childTnLst>
                                </p:cTn>
                              </p:par>
                              <p:par>
                                <p:cTn id="51" presetID="9" presetClass="entr" presetSubtype="0" fill="hold" grpId="0" nodeType="withEffect">
                                  <p:stCondLst>
                                    <p:cond delay="0"/>
                                  </p:stCondLst>
                                  <p:childTnLst>
                                    <p:set>
                                      <p:cBhvr>
                                        <p:cTn id="52" dur="1" fill="hold">
                                          <p:stCondLst>
                                            <p:cond delay="0"/>
                                          </p:stCondLst>
                                        </p:cTn>
                                        <p:tgtEl>
                                          <p:spTgt spid="149"/>
                                        </p:tgtEl>
                                        <p:attrNameLst>
                                          <p:attrName>style.visibility</p:attrName>
                                        </p:attrNameLst>
                                      </p:cBhvr>
                                      <p:to>
                                        <p:strVal val="visible"/>
                                      </p:to>
                                    </p:set>
                                    <p:animEffect transition="in" filter="dissolve">
                                      <p:cBhvr>
                                        <p:cTn id="53" dur="500"/>
                                        <p:tgtEl>
                                          <p:spTgt spid="149"/>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50"/>
                                        </p:tgtEl>
                                        <p:attrNameLst>
                                          <p:attrName>style.visibility</p:attrName>
                                        </p:attrNameLst>
                                      </p:cBhvr>
                                      <p:to>
                                        <p:strVal val="visible"/>
                                      </p:to>
                                    </p:set>
                                    <p:animEffect transition="in" filter="dissolve">
                                      <p:cBhvr>
                                        <p:cTn id="56" dur="500"/>
                                        <p:tgtEl>
                                          <p:spTgt spid="150"/>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151"/>
                                        </p:tgtEl>
                                        <p:attrNameLst>
                                          <p:attrName>style.visibility</p:attrName>
                                        </p:attrNameLst>
                                      </p:cBhvr>
                                      <p:to>
                                        <p:strVal val="visible"/>
                                      </p:to>
                                    </p:set>
                                    <p:animEffect transition="in" filter="dissolve">
                                      <p:cBhvr>
                                        <p:cTn id="59" dur="500"/>
                                        <p:tgtEl>
                                          <p:spTgt spid="151"/>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152"/>
                                        </p:tgtEl>
                                        <p:attrNameLst>
                                          <p:attrName>style.visibility</p:attrName>
                                        </p:attrNameLst>
                                      </p:cBhvr>
                                      <p:to>
                                        <p:strVal val="visible"/>
                                      </p:to>
                                    </p:set>
                                    <p:animEffect transition="in" filter="dissolve">
                                      <p:cBhvr>
                                        <p:cTn id="62" dur="500"/>
                                        <p:tgtEl>
                                          <p:spTgt spid="15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153"/>
                                        </p:tgtEl>
                                        <p:attrNameLst>
                                          <p:attrName>style.visibility</p:attrName>
                                        </p:attrNameLst>
                                      </p:cBhvr>
                                      <p:to>
                                        <p:strVal val="visible"/>
                                      </p:to>
                                    </p:set>
                                    <p:animEffect transition="in" filter="dissolve">
                                      <p:cBhvr>
                                        <p:cTn id="65" dur="500"/>
                                        <p:tgtEl>
                                          <p:spTgt spid="153"/>
                                        </p:tgtEl>
                                      </p:cBhvr>
                                    </p:animEffect>
                                  </p:childTnLst>
                                </p:cTn>
                              </p:par>
                              <p:par>
                                <p:cTn id="66" presetID="9" presetClass="entr" presetSubtype="0" fill="hold" grpId="0" nodeType="withEffect">
                                  <p:stCondLst>
                                    <p:cond delay="0"/>
                                  </p:stCondLst>
                                  <p:childTnLst>
                                    <p:set>
                                      <p:cBhvr>
                                        <p:cTn id="67" dur="1" fill="hold">
                                          <p:stCondLst>
                                            <p:cond delay="0"/>
                                          </p:stCondLst>
                                        </p:cTn>
                                        <p:tgtEl>
                                          <p:spTgt spid="154"/>
                                        </p:tgtEl>
                                        <p:attrNameLst>
                                          <p:attrName>style.visibility</p:attrName>
                                        </p:attrNameLst>
                                      </p:cBhvr>
                                      <p:to>
                                        <p:strVal val="visible"/>
                                      </p:to>
                                    </p:set>
                                    <p:animEffect transition="in" filter="dissolve">
                                      <p:cBhvr>
                                        <p:cTn id="68" dur="500"/>
                                        <p:tgtEl>
                                          <p:spTgt spid="154"/>
                                        </p:tgtEl>
                                      </p:cBhvr>
                                    </p:animEffect>
                                  </p:childTnLst>
                                </p:cTn>
                              </p:par>
                              <p:par>
                                <p:cTn id="69" presetID="9" presetClass="entr" presetSubtype="0" fill="hold" grpId="0" nodeType="withEffect">
                                  <p:stCondLst>
                                    <p:cond delay="0"/>
                                  </p:stCondLst>
                                  <p:childTnLst>
                                    <p:set>
                                      <p:cBhvr>
                                        <p:cTn id="70" dur="1" fill="hold">
                                          <p:stCondLst>
                                            <p:cond delay="0"/>
                                          </p:stCondLst>
                                        </p:cTn>
                                        <p:tgtEl>
                                          <p:spTgt spid="155"/>
                                        </p:tgtEl>
                                        <p:attrNameLst>
                                          <p:attrName>style.visibility</p:attrName>
                                        </p:attrNameLst>
                                      </p:cBhvr>
                                      <p:to>
                                        <p:strVal val="visible"/>
                                      </p:to>
                                    </p:set>
                                    <p:animEffect transition="in" filter="dissolve">
                                      <p:cBhvr>
                                        <p:cTn id="71" dur="500"/>
                                        <p:tgtEl>
                                          <p:spTgt spid="155"/>
                                        </p:tgtEl>
                                      </p:cBhvr>
                                    </p:animEffect>
                                  </p:childTnLst>
                                </p:cTn>
                              </p:par>
                              <p:par>
                                <p:cTn id="72" presetID="9" presetClass="entr" presetSubtype="0" fill="hold" grpId="0" nodeType="withEffect">
                                  <p:stCondLst>
                                    <p:cond delay="0"/>
                                  </p:stCondLst>
                                  <p:childTnLst>
                                    <p:set>
                                      <p:cBhvr>
                                        <p:cTn id="73" dur="1" fill="hold">
                                          <p:stCondLst>
                                            <p:cond delay="0"/>
                                          </p:stCondLst>
                                        </p:cTn>
                                        <p:tgtEl>
                                          <p:spTgt spid="156"/>
                                        </p:tgtEl>
                                        <p:attrNameLst>
                                          <p:attrName>style.visibility</p:attrName>
                                        </p:attrNameLst>
                                      </p:cBhvr>
                                      <p:to>
                                        <p:strVal val="visible"/>
                                      </p:to>
                                    </p:set>
                                    <p:animEffect transition="in" filter="dissolve">
                                      <p:cBhvr>
                                        <p:cTn id="74" dur="500"/>
                                        <p:tgtEl>
                                          <p:spTgt spid="156"/>
                                        </p:tgtEl>
                                      </p:cBhvr>
                                    </p:animEffect>
                                  </p:childTnLst>
                                </p:cTn>
                              </p:par>
                              <p:par>
                                <p:cTn id="75" presetID="9" presetClass="entr" presetSubtype="0" fill="hold" grpId="0" nodeType="withEffect">
                                  <p:stCondLst>
                                    <p:cond delay="0"/>
                                  </p:stCondLst>
                                  <p:childTnLst>
                                    <p:set>
                                      <p:cBhvr>
                                        <p:cTn id="76" dur="1" fill="hold">
                                          <p:stCondLst>
                                            <p:cond delay="0"/>
                                          </p:stCondLst>
                                        </p:cTn>
                                        <p:tgtEl>
                                          <p:spTgt spid="157"/>
                                        </p:tgtEl>
                                        <p:attrNameLst>
                                          <p:attrName>style.visibility</p:attrName>
                                        </p:attrNameLst>
                                      </p:cBhvr>
                                      <p:to>
                                        <p:strVal val="visible"/>
                                      </p:to>
                                    </p:set>
                                    <p:animEffect transition="in" filter="dissolve">
                                      <p:cBhvr>
                                        <p:cTn id="77" dur="500"/>
                                        <p:tgtEl>
                                          <p:spTgt spid="157"/>
                                        </p:tgtEl>
                                      </p:cBhvr>
                                    </p:animEffect>
                                  </p:childTnLst>
                                </p:cTn>
                              </p:par>
                              <p:par>
                                <p:cTn id="78" presetID="9" presetClass="entr" presetSubtype="0" fill="hold" grpId="0" nodeType="withEffect">
                                  <p:stCondLst>
                                    <p:cond delay="0"/>
                                  </p:stCondLst>
                                  <p:childTnLst>
                                    <p:set>
                                      <p:cBhvr>
                                        <p:cTn id="79" dur="1" fill="hold">
                                          <p:stCondLst>
                                            <p:cond delay="0"/>
                                          </p:stCondLst>
                                        </p:cTn>
                                        <p:tgtEl>
                                          <p:spTgt spid="158"/>
                                        </p:tgtEl>
                                        <p:attrNameLst>
                                          <p:attrName>style.visibility</p:attrName>
                                        </p:attrNameLst>
                                      </p:cBhvr>
                                      <p:to>
                                        <p:strVal val="visible"/>
                                      </p:to>
                                    </p:set>
                                    <p:animEffect transition="in" filter="dissolve">
                                      <p:cBhvr>
                                        <p:cTn id="80" dur="500"/>
                                        <p:tgtEl>
                                          <p:spTgt spid="158"/>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159"/>
                                        </p:tgtEl>
                                        <p:attrNameLst>
                                          <p:attrName>style.visibility</p:attrName>
                                        </p:attrNameLst>
                                      </p:cBhvr>
                                      <p:to>
                                        <p:strVal val="visible"/>
                                      </p:to>
                                    </p:set>
                                    <p:animEffect transition="in" filter="dissolve">
                                      <p:cBhvr>
                                        <p:cTn id="83" dur="500"/>
                                        <p:tgtEl>
                                          <p:spTgt spid="159"/>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108"/>
                                        </p:tgtEl>
                                        <p:attrNameLst>
                                          <p:attrName>style.visibility</p:attrName>
                                        </p:attrNameLst>
                                      </p:cBhvr>
                                      <p:to>
                                        <p:strVal val="visible"/>
                                      </p:to>
                                    </p:set>
                                    <p:animEffect transition="in" filter="dissolve">
                                      <p:cBhvr>
                                        <p:cTn id="86" dur="500"/>
                                        <p:tgtEl>
                                          <p:spTgt spid="108"/>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110"/>
                                        </p:tgtEl>
                                        <p:attrNameLst>
                                          <p:attrName>style.visibility</p:attrName>
                                        </p:attrNameLst>
                                      </p:cBhvr>
                                      <p:to>
                                        <p:strVal val="visible"/>
                                      </p:to>
                                    </p:set>
                                    <p:animEffect transition="in" filter="dissolve">
                                      <p:cBhvr>
                                        <p:cTn id="89" dur="500"/>
                                        <p:tgtEl>
                                          <p:spTgt spid="110"/>
                                        </p:tgtEl>
                                      </p:cBhvr>
                                    </p:animEffect>
                                  </p:childTnLst>
                                </p:cTn>
                              </p:par>
                              <p:par>
                                <p:cTn id="90" presetID="9" presetClass="entr" presetSubtype="0" fill="hold" grpId="0" nodeType="withEffect">
                                  <p:stCondLst>
                                    <p:cond delay="0"/>
                                  </p:stCondLst>
                                  <p:childTnLst>
                                    <p:set>
                                      <p:cBhvr>
                                        <p:cTn id="91" dur="1" fill="hold">
                                          <p:stCondLst>
                                            <p:cond delay="0"/>
                                          </p:stCondLst>
                                        </p:cTn>
                                        <p:tgtEl>
                                          <p:spTgt spid="112"/>
                                        </p:tgtEl>
                                        <p:attrNameLst>
                                          <p:attrName>style.visibility</p:attrName>
                                        </p:attrNameLst>
                                      </p:cBhvr>
                                      <p:to>
                                        <p:strVal val="visible"/>
                                      </p:to>
                                    </p:set>
                                    <p:animEffect transition="in" filter="dissolve">
                                      <p:cBhvr>
                                        <p:cTn id="92" dur="500"/>
                                        <p:tgtEl>
                                          <p:spTgt spid="112"/>
                                        </p:tgtEl>
                                      </p:cBhvr>
                                    </p:animEffect>
                                  </p:childTnLst>
                                </p:cTn>
                              </p:par>
                              <p:par>
                                <p:cTn id="93" presetID="9" presetClass="entr" presetSubtype="0" fill="hold" grpId="0" nodeType="withEffect">
                                  <p:stCondLst>
                                    <p:cond delay="0"/>
                                  </p:stCondLst>
                                  <p:childTnLst>
                                    <p:set>
                                      <p:cBhvr>
                                        <p:cTn id="94" dur="1" fill="hold">
                                          <p:stCondLst>
                                            <p:cond delay="0"/>
                                          </p:stCondLst>
                                        </p:cTn>
                                        <p:tgtEl>
                                          <p:spTgt spid="113"/>
                                        </p:tgtEl>
                                        <p:attrNameLst>
                                          <p:attrName>style.visibility</p:attrName>
                                        </p:attrNameLst>
                                      </p:cBhvr>
                                      <p:to>
                                        <p:strVal val="visible"/>
                                      </p:to>
                                    </p:set>
                                    <p:animEffect transition="in" filter="dissolve">
                                      <p:cBhvr>
                                        <p:cTn id="95" dur="500"/>
                                        <p:tgtEl>
                                          <p:spTgt spid="11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114"/>
                                        </p:tgtEl>
                                        <p:attrNameLst>
                                          <p:attrName>style.visibility</p:attrName>
                                        </p:attrNameLst>
                                      </p:cBhvr>
                                      <p:to>
                                        <p:strVal val="visible"/>
                                      </p:to>
                                    </p:set>
                                    <p:animEffect transition="in" filter="dissolve">
                                      <p:cBhvr>
                                        <p:cTn id="98" dur="500"/>
                                        <p:tgtEl>
                                          <p:spTgt spid="114"/>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115"/>
                                        </p:tgtEl>
                                        <p:attrNameLst>
                                          <p:attrName>style.visibility</p:attrName>
                                        </p:attrNameLst>
                                      </p:cBhvr>
                                      <p:to>
                                        <p:strVal val="visible"/>
                                      </p:to>
                                    </p:set>
                                    <p:animEffect transition="in" filter="dissolve">
                                      <p:cBhvr>
                                        <p:cTn id="101" dur="500"/>
                                        <p:tgtEl>
                                          <p:spTgt spid="115"/>
                                        </p:tgtEl>
                                      </p:cBhvr>
                                    </p:animEffect>
                                  </p:childTnLst>
                                </p:cTn>
                              </p:par>
                              <p:par>
                                <p:cTn id="102" presetID="9" presetClass="entr" presetSubtype="0" fill="hold" grpId="0" nodeType="withEffect">
                                  <p:stCondLst>
                                    <p:cond delay="0"/>
                                  </p:stCondLst>
                                  <p:childTnLst>
                                    <p:set>
                                      <p:cBhvr>
                                        <p:cTn id="103" dur="1" fill="hold">
                                          <p:stCondLst>
                                            <p:cond delay="0"/>
                                          </p:stCondLst>
                                        </p:cTn>
                                        <p:tgtEl>
                                          <p:spTgt spid="160"/>
                                        </p:tgtEl>
                                        <p:attrNameLst>
                                          <p:attrName>style.visibility</p:attrName>
                                        </p:attrNameLst>
                                      </p:cBhvr>
                                      <p:to>
                                        <p:strVal val="visible"/>
                                      </p:to>
                                    </p:set>
                                    <p:animEffect transition="in" filter="dissolve">
                                      <p:cBhvr>
                                        <p:cTn id="104" dur="500"/>
                                        <p:tgtEl>
                                          <p:spTgt spid="160"/>
                                        </p:tgtEl>
                                      </p:cBhvr>
                                    </p:animEffect>
                                  </p:childTnLst>
                                </p:cTn>
                              </p:par>
                              <p:par>
                                <p:cTn id="105" presetID="9" presetClass="entr" presetSubtype="0" fill="hold" grpId="0" nodeType="withEffect">
                                  <p:stCondLst>
                                    <p:cond delay="0"/>
                                  </p:stCondLst>
                                  <p:childTnLst>
                                    <p:set>
                                      <p:cBhvr>
                                        <p:cTn id="106" dur="1" fill="hold">
                                          <p:stCondLst>
                                            <p:cond delay="0"/>
                                          </p:stCondLst>
                                        </p:cTn>
                                        <p:tgtEl>
                                          <p:spTgt spid="161"/>
                                        </p:tgtEl>
                                        <p:attrNameLst>
                                          <p:attrName>style.visibility</p:attrName>
                                        </p:attrNameLst>
                                      </p:cBhvr>
                                      <p:to>
                                        <p:strVal val="visible"/>
                                      </p:to>
                                    </p:set>
                                    <p:animEffect transition="in" filter="dissolve">
                                      <p:cBhvr>
                                        <p:cTn id="107" dur="500"/>
                                        <p:tgtEl>
                                          <p:spTgt spid="161"/>
                                        </p:tgtEl>
                                      </p:cBhvr>
                                    </p:animEffect>
                                  </p:childTnLst>
                                </p:cTn>
                              </p:par>
                              <p:par>
                                <p:cTn id="108" presetID="9" presetClass="entr" presetSubtype="0" fill="hold" grpId="0" nodeType="withEffect">
                                  <p:stCondLst>
                                    <p:cond delay="0"/>
                                  </p:stCondLst>
                                  <p:childTnLst>
                                    <p:set>
                                      <p:cBhvr>
                                        <p:cTn id="109" dur="1" fill="hold">
                                          <p:stCondLst>
                                            <p:cond delay="0"/>
                                          </p:stCondLst>
                                        </p:cTn>
                                        <p:tgtEl>
                                          <p:spTgt spid="162"/>
                                        </p:tgtEl>
                                        <p:attrNameLst>
                                          <p:attrName>style.visibility</p:attrName>
                                        </p:attrNameLst>
                                      </p:cBhvr>
                                      <p:to>
                                        <p:strVal val="visible"/>
                                      </p:to>
                                    </p:set>
                                    <p:animEffect transition="in" filter="dissolve">
                                      <p:cBhvr>
                                        <p:cTn id="110" dur="500"/>
                                        <p:tgtEl>
                                          <p:spTgt spid="162"/>
                                        </p:tgtEl>
                                      </p:cBhvr>
                                    </p:animEffect>
                                  </p:childTnLst>
                                </p:cTn>
                              </p:par>
                              <p:par>
                                <p:cTn id="111" presetID="9" presetClass="entr" presetSubtype="0" fill="hold" grpId="0" nodeType="withEffect">
                                  <p:stCondLst>
                                    <p:cond delay="0"/>
                                  </p:stCondLst>
                                  <p:childTnLst>
                                    <p:set>
                                      <p:cBhvr>
                                        <p:cTn id="112" dur="1" fill="hold">
                                          <p:stCondLst>
                                            <p:cond delay="0"/>
                                          </p:stCondLst>
                                        </p:cTn>
                                        <p:tgtEl>
                                          <p:spTgt spid="163"/>
                                        </p:tgtEl>
                                        <p:attrNameLst>
                                          <p:attrName>style.visibility</p:attrName>
                                        </p:attrNameLst>
                                      </p:cBhvr>
                                      <p:to>
                                        <p:strVal val="visible"/>
                                      </p:to>
                                    </p:set>
                                    <p:animEffect transition="in" filter="dissolve">
                                      <p:cBhvr>
                                        <p:cTn id="113" dur="500"/>
                                        <p:tgtEl>
                                          <p:spTgt spid="163"/>
                                        </p:tgtEl>
                                      </p:cBhvr>
                                    </p:animEffect>
                                  </p:childTnLst>
                                </p:cTn>
                              </p:par>
                              <p:par>
                                <p:cTn id="114" presetID="9" presetClass="entr" presetSubtype="0" fill="hold" grpId="0" nodeType="withEffect">
                                  <p:stCondLst>
                                    <p:cond delay="0"/>
                                  </p:stCondLst>
                                  <p:childTnLst>
                                    <p:set>
                                      <p:cBhvr>
                                        <p:cTn id="115" dur="1" fill="hold">
                                          <p:stCondLst>
                                            <p:cond delay="0"/>
                                          </p:stCondLst>
                                        </p:cTn>
                                        <p:tgtEl>
                                          <p:spTgt spid="164"/>
                                        </p:tgtEl>
                                        <p:attrNameLst>
                                          <p:attrName>style.visibility</p:attrName>
                                        </p:attrNameLst>
                                      </p:cBhvr>
                                      <p:to>
                                        <p:strVal val="visible"/>
                                      </p:to>
                                    </p:set>
                                    <p:animEffect transition="in" filter="dissolve">
                                      <p:cBhvr>
                                        <p:cTn id="116" dur="500"/>
                                        <p:tgtEl>
                                          <p:spTgt spid="164"/>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165"/>
                                        </p:tgtEl>
                                        <p:attrNameLst>
                                          <p:attrName>style.visibility</p:attrName>
                                        </p:attrNameLst>
                                      </p:cBhvr>
                                      <p:to>
                                        <p:strVal val="visible"/>
                                      </p:to>
                                    </p:set>
                                    <p:animEffect transition="in" filter="dissolve">
                                      <p:cBhvr>
                                        <p:cTn id="119" dur="500"/>
                                        <p:tgtEl>
                                          <p:spTgt spid="165"/>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166"/>
                                        </p:tgtEl>
                                        <p:attrNameLst>
                                          <p:attrName>style.visibility</p:attrName>
                                        </p:attrNameLst>
                                      </p:cBhvr>
                                      <p:to>
                                        <p:strVal val="visible"/>
                                      </p:to>
                                    </p:set>
                                    <p:animEffect transition="in" filter="dissolve">
                                      <p:cBhvr>
                                        <p:cTn id="122" dur="500"/>
                                        <p:tgtEl>
                                          <p:spTgt spid="166"/>
                                        </p:tgtEl>
                                      </p:cBhvr>
                                    </p:animEffect>
                                  </p:childTnLst>
                                </p:cTn>
                              </p:par>
                              <p:par>
                                <p:cTn id="123" presetID="9" presetClass="entr" presetSubtype="0" fill="hold" grpId="0" nodeType="withEffect">
                                  <p:stCondLst>
                                    <p:cond delay="0"/>
                                  </p:stCondLst>
                                  <p:childTnLst>
                                    <p:set>
                                      <p:cBhvr>
                                        <p:cTn id="124" dur="1" fill="hold">
                                          <p:stCondLst>
                                            <p:cond delay="0"/>
                                          </p:stCondLst>
                                        </p:cTn>
                                        <p:tgtEl>
                                          <p:spTgt spid="167"/>
                                        </p:tgtEl>
                                        <p:attrNameLst>
                                          <p:attrName>style.visibility</p:attrName>
                                        </p:attrNameLst>
                                      </p:cBhvr>
                                      <p:to>
                                        <p:strVal val="visible"/>
                                      </p:to>
                                    </p:set>
                                    <p:animEffect transition="in" filter="dissolve">
                                      <p:cBhvr>
                                        <p:cTn id="125" dur="500"/>
                                        <p:tgtEl>
                                          <p:spTgt spid="167"/>
                                        </p:tgtEl>
                                      </p:cBhvr>
                                    </p:animEffect>
                                  </p:childTnLst>
                                </p:cTn>
                              </p:par>
                              <p:par>
                                <p:cTn id="126" presetID="9" presetClass="entr" presetSubtype="0" fill="hold" grpId="0" nodeType="withEffect">
                                  <p:stCondLst>
                                    <p:cond delay="0"/>
                                  </p:stCondLst>
                                  <p:childTnLst>
                                    <p:set>
                                      <p:cBhvr>
                                        <p:cTn id="127" dur="1" fill="hold">
                                          <p:stCondLst>
                                            <p:cond delay="0"/>
                                          </p:stCondLst>
                                        </p:cTn>
                                        <p:tgtEl>
                                          <p:spTgt spid="168"/>
                                        </p:tgtEl>
                                        <p:attrNameLst>
                                          <p:attrName>style.visibility</p:attrName>
                                        </p:attrNameLst>
                                      </p:cBhvr>
                                      <p:to>
                                        <p:strVal val="visible"/>
                                      </p:to>
                                    </p:set>
                                    <p:animEffect transition="in" filter="dissolve">
                                      <p:cBhvr>
                                        <p:cTn id="128" dur="500"/>
                                        <p:tgtEl>
                                          <p:spTgt spid="168"/>
                                        </p:tgtEl>
                                      </p:cBhvr>
                                    </p:animEffect>
                                  </p:childTnLst>
                                </p:cTn>
                              </p:par>
                              <p:par>
                                <p:cTn id="129" presetID="9" presetClass="entr" presetSubtype="0" fill="hold" grpId="0" nodeType="withEffect">
                                  <p:stCondLst>
                                    <p:cond delay="0"/>
                                  </p:stCondLst>
                                  <p:childTnLst>
                                    <p:set>
                                      <p:cBhvr>
                                        <p:cTn id="130" dur="1" fill="hold">
                                          <p:stCondLst>
                                            <p:cond delay="0"/>
                                          </p:stCondLst>
                                        </p:cTn>
                                        <p:tgtEl>
                                          <p:spTgt spid="169"/>
                                        </p:tgtEl>
                                        <p:attrNameLst>
                                          <p:attrName>style.visibility</p:attrName>
                                        </p:attrNameLst>
                                      </p:cBhvr>
                                      <p:to>
                                        <p:strVal val="visible"/>
                                      </p:to>
                                    </p:set>
                                    <p:animEffect transition="in" filter="dissolve">
                                      <p:cBhvr>
                                        <p:cTn id="131" dur="500"/>
                                        <p:tgtEl>
                                          <p:spTgt spid="169"/>
                                        </p:tgtEl>
                                      </p:cBhvr>
                                    </p:animEffect>
                                  </p:childTnLst>
                                </p:cTn>
                              </p:par>
                              <p:par>
                                <p:cTn id="132" presetID="9" presetClass="entr" presetSubtype="0" fill="hold" grpId="0" nodeType="withEffect">
                                  <p:stCondLst>
                                    <p:cond delay="0"/>
                                  </p:stCondLst>
                                  <p:childTnLst>
                                    <p:set>
                                      <p:cBhvr>
                                        <p:cTn id="133" dur="1" fill="hold">
                                          <p:stCondLst>
                                            <p:cond delay="0"/>
                                          </p:stCondLst>
                                        </p:cTn>
                                        <p:tgtEl>
                                          <p:spTgt spid="170"/>
                                        </p:tgtEl>
                                        <p:attrNameLst>
                                          <p:attrName>style.visibility</p:attrName>
                                        </p:attrNameLst>
                                      </p:cBhvr>
                                      <p:to>
                                        <p:strVal val="visible"/>
                                      </p:to>
                                    </p:set>
                                    <p:animEffect transition="in" filter="dissolve">
                                      <p:cBhvr>
                                        <p:cTn id="134" dur="500"/>
                                        <p:tgtEl>
                                          <p:spTgt spid="170"/>
                                        </p:tgtEl>
                                      </p:cBhvr>
                                    </p:animEffect>
                                  </p:childTnLst>
                                </p:cTn>
                              </p:par>
                              <p:par>
                                <p:cTn id="135" presetID="9" presetClass="entr" presetSubtype="0" fill="hold" grpId="0" nodeType="withEffect">
                                  <p:stCondLst>
                                    <p:cond delay="0"/>
                                  </p:stCondLst>
                                  <p:childTnLst>
                                    <p:set>
                                      <p:cBhvr>
                                        <p:cTn id="136" dur="1" fill="hold">
                                          <p:stCondLst>
                                            <p:cond delay="0"/>
                                          </p:stCondLst>
                                        </p:cTn>
                                        <p:tgtEl>
                                          <p:spTgt spid="171"/>
                                        </p:tgtEl>
                                        <p:attrNameLst>
                                          <p:attrName>style.visibility</p:attrName>
                                        </p:attrNameLst>
                                      </p:cBhvr>
                                      <p:to>
                                        <p:strVal val="visible"/>
                                      </p:to>
                                    </p:set>
                                    <p:animEffect transition="in" filter="dissolve">
                                      <p:cBhvr>
                                        <p:cTn id="137" dur="500"/>
                                        <p:tgtEl>
                                          <p:spTgt spid="171"/>
                                        </p:tgtEl>
                                      </p:cBhvr>
                                    </p:animEffect>
                                  </p:childTnLst>
                                </p:cTn>
                              </p:par>
                              <p:par>
                                <p:cTn id="138" presetID="9" presetClass="entr" presetSubtype="0" fill="hold" grpId="0" nodeType="withEffect">
                                  <p:stCondLst>
                                    <p:cond delay="0"/>
                                  </p:stCondLst>
                                  <p:childTnLst>
                                    <p:set>
                                      <p:cBhvr>
                                        <p:cTn id="139" dur="1" fill="hold">
                                          <p:stCondLst>
                                            <p:cond delay="0"/>
                                          </p:stCondLst>
                                        </p:cTn>
                                        <p:tgtEl>
                                          <p:spTgt spid="172"/>
                                        </p:tgtEl>
                                        <p:attrNameLst>
                                          <p:attrName>style.visibility</p:attrName>
                                        </p:attrNameLst>
                                      </p:cBhvr>
                                      <p:to>
                                        <p:strVal val="visible"/>
                                      </p:to>
                                    </p:set>
                                    <p:animEffect transition="in" filter="dissolve">
                                      <p:cBhvr>
                                        <p:cTn id="140" dur="500"/>
                                        <p:tgtEl>
                                          <p:spTgt spid="172"/>
                                        </p:tgtEl>
                                      </p:cBhvr>
                                    </p:animEffect>
                                  </p:childTnLst>
                                </p:cTn>
                              </p:par>
                              <p:par>
                                <p:cTn id="141" presetID="9" presetClass="entr" presetSubtype="0" fill="hold" grpId="0" nodeType="withEffect">
                                  <p:stCondLst>
                                    <p:cond delay="0"/>
                                  </p:stCondLst>
                                  <p:childTnLst>
                                    <p:set>
                                      <p:cBhvr>
                                        <p:cTn id="142" dur="1" fill="hold">
                                          <p:stCondLst>
                                            <p:cond delay="0"/>
                                          </p:stCondLst>
                                        </p:cTn>
                                        <p:tgtEl>
                                          <p:spTgt spid="173"/>
                                        </p:tgtEl>
                                        <p:attrNameLst>
                                          <p:attrName>style.visibility</p:attrName>
                                        </p:attrNameLst>
                                      </p:cBhvr>
                                      <p:to>
                                        <p:strVal val="visible"/>
                                      </p:to>
                                    </p:set>
                                    <p:animEffect transition="in" filter="dissolve">
                                      <p:cBhvr>
                                        <p:cTn id="143" dur="500"/>
                                        <p:tgtEl>
                                          <p:spTgt spid="173"/>
                                        </p:tgtEl>
                                      </p:cBhvr>
                                    </p:animEffect>
                                  </p:childTnLst>
                                </p:cTn>
                              </p:par>
                              <p:par>
                                <p:cTn id="144" presetID="9" presetClass="entr" presetSubtype="0" fill="hold" grpId="0" nodeType="withEffect">
                                  <p:stCondLst>
                                    <p:cond delay="0"/>
                                  </p:stCondLst>
                                  <p:childTnLst>
                                    <p:set>
                                      <p:cBhvr>
                                        <p:cTn id="145" dur="1" fill="hold">
                                          <p:stCondLst>
                                            <p:cond delay="0"/>
                                          </p:stCondLst>
                                        </p:cTn>
                                        <p:tgtEl>
                                          <p:spTgt spid="174"/>
                                        </p:tgtEl>
                                        <p:attrNameLst>
                                          <p:attrName>style.visibility</p:attrName>
                                        </p:attrNameLst>
                                      </p:cBhvr>
                                      <p:to>
                                        <p:strVal val="visible"/>
                                      </p:to>
                                    </p:set>
                                    <p:animEffect transition="in" filter="dissolve">
                                      <p:cBhvr>
                                        <p:cTn id="146" dur="500"/>
                                        <p:tgtEl>
                                          <p:spTgt spid="174"/>
                                        </p:tgtEl>
                                      </p:cBhvr>
                                    </p:animEffect>
                                  </p:childTnLst>
                                </p:cTn>
                              </p:par>
                              <p:par>
                                <p:cTn id="147" presetID="9" presetClass="entr" presetSubtype="0" fill="hold" grpId="0" nodeType="withEffect">
                                  <p:stCondLst>
                                    <p:cond delay="0"/>
                                  </p:stCondLst>
                                  <p:childTnLst>
                                    <p:set>
                                      <p:cBhvr>
                                        <p:cTn id="148" dur="1" fill="hold">
                                          <p:stCondLst>
                                            <p:cond delay="0"/>
                                          </p:stCondLst>
                                        </p:cTn>
                                        <p:tgtEl>
                                          <p:spTgt spid="175"/>
                                        </p:tgtEl>
                                        <p:attrNameLst>
                                          <p:attrName>style.visibility</p:attrName>
                                        </p:attrNameLst>
                                      </p:cBhvr>
                                      <p:to>
                                        <p:strVal val="visible"/>
                                      </p:to>
                                    </p:set>
                                    <p:animEffect transition="in" filter="dissolve">
                                      <p:cBhvr>
                                        <p:cTn id="149" dur="500"/>
                                        <p:tgtEl>
                                          <p:spTgt spid="175"/>
                                        </p:tgtEl>
                                      </p:cBhvr>
                                    </p:animEffect>
                                  </p:childTnLst>
                                </p:cTn>
                              </p:par>
                              <p:par>
                                <p:cTn id="150" presetID="9" presetClass="entr" presetSubtype="0" fill="hold" grpId="0" nodeType="withEffect">
                                  <p:stCondLst>
                                    <p:cond delay="0"/>
                                  </p:stCondLst>
                                  <p:childTnLst>
                                    <p:set>
                                      <p:cBhvr>
                                        <p:cTn id="151" dur="1" fill="hold">
                                          <p:stCondLst>
                                            <p:cond delay="0"/>
                                          </p:stCondLst>
                                        </p:cTn>
                                        <p:tgtEl>
                                          <p:spTgt spid="176"/>
                                        </p:tgtEl>
                                        <p:attrNameLst>
                                          <p:attrName>style.visibility</p:attrName>
                                        </p:attrNameLst>
                                      </p:cBhvr>
                                      <p:to>
                                        <p:strVal val="visible"/>
                                      </p:to>
                                    </p:set>
                                    <p:animEffect transition="in" filter="dissolve">
                                      <p:cBhvr>
                                        <p:cTn id="152" dur="500"/>
                                        <p:tgtEl>
                                          <p:spTgt spid="176"/>
                                        </p:tgtEl>
                                      </p:cBhvr>
                                    </p:animEffect>
                                  </p:childTnLst>
                                </p:cTn>
                              </p:par>
                              <p:par>
                                <p:cTn id="153" presetID="9" presetClass="entr" presetSubtype="0" fill="hold" grpId="0" nodeType="withEffect">
                                  <p:stCondLst>
                                    <p:cond delay="0"/>
                                  </p:stCondLst>
                                  <p:childTnLst>
                                    <p:set>
                                      <p:cBhvr>
                                        <p:cTn id="154" dur="1" fill="hold">
                                          <p:stCondLst>
                                            <p:cond delay="0"/>
                                          </p:stCondLst>
                                        </p:cTn>
                                        <p:tgtEl>
                                          <p:spTgt spid="177"/>
                                        </p:tgtEl>
                                        <p:attrNameLst>
                                          <p:attrName>style.visibility</p:attrName>
                                        </p:attrNameLst>
                                      </p:cBhvr>
                                      <p:to>
                                        <p:strVal val="visible"/>
                                      </p:to>
                                    </p:set>
                                    <p:animEffect transition="in" filter="dissolve">
                                      <p:cBhvr>
                                        <p:cTn id="155" dur="500"/>
                                        <p:tgtEl>
                                          <p:spTgt spid="177"/>
                                        </p:tgtEl>
                                      </p:cBhvr>
                                    </p:animEffect>
                                  </p:childTnLst>
                                </p:cTn>
                              </p:par>
                              <p:par>
                                <p:cTn id="156" presetID="9" presetClass="entr" presetSubtype="0" fill="hold" grpId="0" nodeType="withEffect">
                                  <p:stCondLst>
                                    <p:cond delay="0"/>
                                  </p:stCondLst>
                                  <p:childTnLst>
                                    <p:set>
                                      <p:cBhvr>
                                        <p:cTn id="157" dur="1" fill="hold">
                                          <p:stCondLst>
                                            <p:cond delay="0"/>
                                          </p:stCondLst>
                                        </p:cTn>
                                        <p:tgtEl>
                                          <p:spTgt spid="178"/>
                                        </p:tgtEl>
                                        <p:attrNameLst>
                                          <p:attrName>style.visibility</p:attrName>
                                        </p:attrNameLst>
                                      </p:cBhvr>
                                      <p:to>
                                        <p:strVal val="visible"/>
                                      </p:to>
                                    </p:set>
                                    <p:animEffect transition="in" filter="dissolve">
                                      <p:cBhvr>
                                        <p:cTn id="158" dur="500"/>
                                        <p:tgtEl>
                                          <p:spTgt spid="178"/>
                                        </p:tgtEl>
                                      </p:cBhvr>
                                    </p:animEffect>
                                  </p:childTnLst>
                                </p:cTn>
                              </p:par>
                              <p:par>
                                <p:cTn id="159" presetID="9" presetClass="entr" presetSubtype="0" fill="hold" grpId="0" nodeType="withEffect">
                                  <p:stCondLst>
                                    <p:cond delay="0"/>
                                  </p:stCondLst>
                                  <p:childTnLst>
                                    <p:set>
                                      <p:cBhvr>
                                        <p:cTn id="160" dur="1" fill="hold">
                                          <p:stCondLst>
                                            <p:cond delay="0"/>
                                          </p:stCondLst>
                                        </p:cTn>
                                        <p:tgtEl>
                                          <p:spTgt spid="179"/>
                                        </p:tgtEl>
                                        <p:attrNameLst>
                                          <p:attrName>style.visibility</p:attrName>
                                        </p:attrNameLst>
                                      </p:cBhvr>
                                      <p:to>
                                        <p:strVal val="visible"/>
                                      </p:to>
                                    </p:set>
                                    <p:animEffect transition="in" filter="dissolve">
                                      <p:cBhvr>
                                        <p:cTn id="161" dur="500"/>
                                        <p:tgtEl>
                                          <p:spTgt spid="179"/>
                                        </p:tgtEl>
                                      </p:cBhvr>
                                    </p:animEffect>
                                  </p:childTnLst>
                                </p:cTn>
                              </p:par>
                              <p:par>
                                <p:cTn id="162" presetID="9" presetClass="entr" presetSubtype="0" fill="hold" grpId="0" nodeType="withEffect">
                                  <p:stCondLst>
                                    <p:cond delay="0"/>
                                  </p:stCondLst>
                                  <p:childTnLst>
                                    <p:set>
                                      <p:cBhvr>
                                        <p:cTn id="163" dur="1" fill="hold">
                                          <p:stCondLst>
                                            <p:cond delay="0"/>
                                          </p:stCondLst>
                                        </p:cTn>
                                        <p:tgtEl>
                                          <p:spTgt spid="180"/>
                                        </p:tgtEl>
                                        <p:attrNameLst>
                                          <p:attrName>style.visibility</p:attrName>
                                        </p:attrNameLst>
                                      </p:cBhvr>
                                      <p:to>
                                        <p:strVal val="visible"/>
                                      </p:to>
                                    </p:set>
                                    <p:animEffect transition="in" filter="dissolve">
                                      <p:cBhvr>
                                        <p:cTn id="164" dur="500"/>
                                        <p:tgtEl>
                                          <p:spTgt spid="180"/>
                                        </p:tgtEl>
                                      </p:cBhvr>
                                    </p:animEffect>
                                  </p:childTnLst>
                                </p:cTn>
                              </p:par>
                              <p:par>
                                <p:cTn id="165" presetID="9" presetClass="exit" presetSubtype="0" fill="hold" grpId="0" nodeType="withEffect">
                                  <p:stCondLst>
                                    <p:cond delay="0"/>
                                  </p:stCondLst>
                                  <p:childTnLst>
                                    <p:animEffect transition="out" filter="dissolve">
                                      <p:cBhvr>
                                        <p:cTn id="166" dur="500"/>
                                        <p:tgtEl>
                                          <p:spTgt spid="183"/>
                                        </p:tgtEl>
                                      </p:cBhvr>
                                    </p:animEffect>
                                    <p:set>
                                      <p:cBhvr>
                                        <p:cTn id="167" dur="1" fill="hold">
                                          <p:stCondLst>
                                            <p:cond delay="499"/>
                                          </p:stCondLst>
                                        </p:cTn>
                                        <p:tgtEl>
                                          <p:spTgt spid="183"/>
                                        </p:tgtEl>
                                        <p:attrNameLst>
                                          <p:attrName>style.visibility</p:attrName>
                                        </p:attrNameLst>
                                      </p:cBhvr>
                                      <p:to>
                                        <p:strVal val="hidden"/>
                                      </p:to>
                                    </p:set>
                                  </p:childTnLst>
                                </p:cTn>
                              </p:par>
                              <p:par>
                                <p:cTn id="168" presetID="9" presetClass="exit" presetSubtype="0" fill="hold" grpId="0" nodeType="withEffect">
                                  <p:stCondLst>
                                    <p:cond delay="0"/>
                                  </p:stCondLst>
                                  <p:childTnLst>
                                    <p:animEffect transition="out" filter="dissolve">
                                      <p:cBhvr>
                                        <p:cTn id="169" dur="500"/>
                                        <p:tgtEl>
                                          <p:spTgt spid="184"/>
                                        </p:tgtEl>
                                      </p:cBhvr>
                                    </p:animEffect>
                                    <p:set>
                                      <p:cBhvr>
                                        <p:cTn id="170" dur="1" fill="hold">
                                          <p:stCondLst>
                                            <p:cond delay="499"/>
                                          </p:stCondLst>
                                        </p:cTn>
                                        <p:tgtEl>
                                          <p:spTgt spid="184"/>
                                        </p:tgtEl>
                                        <p:attrNameLst>
                                          <p:attrName>style.visibility</p:attrName>
                                        </p:attrNameLst>
                                      </p:cBhvr>
                                      <p:to>
                                        <p:strVal val="hidden"/>
                                      </p:to>
                                    </p:set>
                                  </p:childTnLst>
                                </p:cTn>
                              </p:par>
                              <p:par>
                                <p:cTn id="171" presetID="9" presetClass="exit" presetSubtype="0" fill="hold" grpId="0" nodeType="withEffect">
                                  <p:stCondLst>
                                    <p:cond delay="0"/>
                                  </p:stCondLst>
                                  <p:childTnLst>
                                    <p:animEffect transition="out" filter="dissolve">
                                      <p:cBhvr>
                                        <p:cTn id="172" dur="500"/>
                                        <p:tgtEl>
                                          <p:spTgt spid="185"/>
                                        </p:tgtEl>
                                      </p:cBhvr>
                                    </p:animEffect>
                                    <p:set>
                                      <p:cBhvr>
                                        <p:cTn id="173" dur="1" fill="hold">
                                          <p:stCondLst>
                                            <p:cond delay="499"/>
                                          </p:stCondLst>
                                        </p:cTn>
                                        <p:tgtEl>
                                          <p:spTgt spid="185"/>
                                        </p:tgtEl>
                                        <p:attrNameLst>
                                          <p:attrName>style.visibility</p:attrName>
                                        </p:attrNameLst>
                                      </p:cBhvr>
                                      <p:to>
                                        <p:strVal val="hidden"/>
                                      </p:to>
                                    </p:set>
                                  </p:childTnLst>
                                </p:cTn>
                              </p:par>
                              <p:par>
                                <p:cTn id="174" presetID="9" presetClass="exit" presetSubtype="0" fill="hold" grpId="0" nodeType="withEffect">
                                  <p:stCondLst>
                                    <p:cond delay="0"/>
                                  </p:stCondLst>
                                  <p:childTnLst>
                                    <p:animEffect transition="out" filter="dissolve">
                                      <p:cBhvr>
                                        <p:cTn id="175" dur="500"/>
                                        <p:tgtEl>
                                          <p:spTgt spid="186"/>
                                        </p:tgtEl>
                                      </p:cBhvr>
                                    </p:animEffect>
                                    <p:set>
                                      <p:cBhvr>
                                        <p:cTn id="176" dur="1" fill="hold">
                                          <p:stCondLst>
                                            <p:cond delay="499"/>
                                          </p:stCondLst>
                                        </p:cTn>
                                        <p:tgtEl>
                                          <p:spTgt spid="186"/>
                                        </p:tgtEl>
                                        <p:attrNameLst>
                                          <p:attrName>style.visibility</p:attrName>
                                        </p:attrNameLst>
                                      </p:cBhvr>
                                      <p:to>
                                        <p:strVal val="hidden"/>
                                      </p:to>
                                    </p:set>
                                  </p:childTnLst>
                                </p:cTn>
                              </p:par>
                              <p:par>
                                <p:cTn id="177" presetID="9" presetClass="exit" presetSubtype="0" fill="hold" grpId="0" nodeType="withEffect">
                                  <p:stCondLst>
                                    <p:cond delay="0"/>
                                  </p:stCondLst>
                                  <p:childTnLst>
                                    <p:animEffect transition="out" filter="dissolve">
                                      <p:cBhvr>
                                        <p:cTn id="178" dur="500"/>
                                        <p:tgtEl>
                                          <p:spTgt spid="187"/>
                                        </p:tgtEl>
                                      </p:cBhvr>
                                    </p:animEffect>
                                    <p:set>
                                      <p:cBhvr>
                                        <p:cTn id="179" dur="1" fill="hold">
                                          <p:stCondLst>
                                            <p:cond delay="499"/>
                                          </p:stCondLst>
                                        </p:cTn>
                                        <p:tgtEl>
                                          <p:spTgt spid="187"/>
                                        </p:tgtEl>
                                        <p:attrNameLst>
                                          <p:attrName>style.visibility</p:attrName>
                                        </p:attrNameLst>
                                      </p:cBhvr>
                                      <p:to>
                                        <p:strVal val="hidden"/>
                                      </p:to>
                                    </p:set>
                                  </p:childTnLst>
                                </p:cTn>
                              </p:par>
                              <p:par>
                                <p:cTn id="180" presetID="9" presetClass="exit" presetSubtype="0" fill="hold" grpId="0" nodeType="withEffect">
                                  <p:stCondLst>
                                    <p:cond delay="0"/>
                                  </p:stCondLst>
                                  <p:childTnLst>
                                    <p:animEffect transition="out" filter="dissolve">
                                      <p:cBhvr>
                                        <p:cTn id="181" dur="500"/>
                                        <p:tgtEl>
                                          <p:spTgt spid="188"/>
                                        </p:tgtEl>
                                      </p:cBhvr>
                                    </p:animEffect>
                                    <p:set>
                                      <p:cBhvr>
                                        <p:cTn id="182" dur="1" fill="hold">
                                          <p:stCondLst>
                                            <p:cond delay="499"/>
                                          </p:stCondLst>
                                        </p:cTn>
                                        <p:tgtEl>
                                          <p:spTgt spid="188"/>
                                        </p:tgtEl>
                                        <p:attrNameLst>
                                          <p:attrName>style.visibility</p:attrName>
                                        </p:attrNameLst>
                                      </p:cBhvr>
                                      <p:to>
                                        <p:strVal val="hidden"/>
                                      </p:to>
                                    </p:set>
                                  </p:childTnLst>
                                </p:cTn>
                              </p:par>
                              <p:par>
                                <p:cTn id="183" presetID="9" presetClass="exit" presetSubtype="0" fill="hold" grpId="0" nodeType="withEffect">
                                  <p:stCondLst>
                                    <p:cond delay="0"/>
                                  </p:stCondLst>
                                  <p:childTnLst>
                                    <p:animEffect transition="out" filter="dissolve">
                                      <p:cBhvr>
                                        <p:cTn id="184" dur="500"/>
                                        <p:tgtEl>
                                          <p:spTgt spid="189"/>
                                        </p:tgtEl>
                                      </p:cBhvr>
                                    </p:animEffect>
                                    <p:set>
                                      <p:cBhvr>
                                        <p:cTn id="185" dur="1" fill="hold">
                                          <p:stCondLst>
                                            <p:cond delay="499"/>
                                          </p:stCondLst>
                                        </p:cTn>
                                        <p:tgtEl>
                                          <p:spTgt spid="189"/>
                                        </p:tgtEl>
                                        <p:attrNameLst>
                                          <p:attrName>style.visibility</p:attrName>
                                        </p:attrNameLst>
                                      </p:cBhvr>
                                      <p:to>
                                        <p:strVal val="hidden"/>
                                      </p:to>
                                    </p:set>
                                  </p:childTnLst>
                                </p:cTn>
                              </p:par>
                              <p:par>
                                <p:cTn id="186" presetID="9" presetClass="exit" presetSubtype="0" fill="hold" grpId="0" nodeType="withEffect">
                                  <p:stCondLst>
                                    <p:cond delay="0"/>
                                  </p:stCondLst>
                                  <p:childTnLst>
                                    <p:animEffect transition="out" filter="dissolve">
                                      <p:cBhvr>
                                        <p:cTn id="187" dur="500"/>
                                        <p:tgtEl>
                                          <p:spTgt spid="190"/>
                                        </p:tgtEl>
                                      </p:cBhvr>
                                    </p:animEffect>
                                    <p:set>
                                      <p:cBhvr>
                                        <p:cTn id="188" dur="1" fill="hold">
                                          <p:stCondLst>
                                            <p:cond delay="499"/>
                                          </p:stCondLst>
                                        </p:cTn>
                                        <p:tgtEl>
                                          <p:spTgt spid="190"/>
                                        </p:tgtEl>
                                        <p:attrNameLst>
                                          <p:attrName>style.visibility</p:attrName>
                                        </p:attrNameLst>
                                      </p:cBhvr>
                                      <p:to>
                                        <p:strVal val="hidden"/>
                                      </p:to>
                                    </p:set>
                                  </p:childTnLst>
                                </p:cTn>
                              </p:par>
                              <p:par>
                                <p:cTn id="189" presetID="9" presetClass="exit" presetSubtype="0" fill="hold" grpId="0" nodeType="withEffect">
                                  <p:stCondLst>
                                    <p:cond delay="0"/>
                                  </p:stCondLst>
                                  <p:childTnLst>
                                    <p:animEffect transition="out" filter="dissolve">
                                      <p:cBhvr>
                                        <p:cTn id="190" dur="500"/>
                                        <p:tgtEl>
                                          <p:spTgt spid="191"/>
                                        </p:tgtEl>
                                      </p:cBhvr>
                                    </p:animEffect>
                                    <p:set>
                                      <p:cBhvr>
                                        <p:cTn id="191" dur="1" fill="hold">
                                          <p:stCondLst>
                                            <p:cond delay="499"/>
                                          </p:stCondLst>
                                        </p:cTn>
                                        <p:tgtEl>
                                          <p:spTgt spid="191"/>
                                        </p:tgtEl>
                                        <p:attrNameLst>
                                          <p:attrName>style.visibility</p:attrName>
                                        </p:attrNameLst>
                                      </p:cBhvr>
                                      <p:to>
                                        <p:strVal val="hidden"/>
                                      </p:to>
                                    </p:set>
                                  </p:childTnLst>
                                </p:cTn>
                              </p:par>
                              <p:par>
                                <p:cTn id="192" presetID="9" presetClass="exit" presetSubtype="0" fill="hold" grpId="0" nodeType="withEffect">
                                  <p:stCondLst>
                                    <p:cond delay="0"/>
                                  </p:stCondLst>
                                  <p:childTnLst>
                                    <p:animEffect transition="out" filter="dissolve">
                                      <p:cBhvr>
                                        <p:cTn id="193" dur="500"/>
                                        <p:tgtEl>
                                          <p:spTgt spid="192"/>
                                        </p:tgtEl>
                                      </p:cBhvr>
                                    </p:animEffect>
                                    <p:set>
                                      <p:cBhvr>
                                        <p:cTn id="194" dur="1" fill="hold">
                                          <p:stCondLst>
                                            <p:cond delay="499"/>
                                          </p:stCondLst>
                                        </p:cTn>
                                        <p:tgtEl>
                                          <p:spTgt spid="192"/>
                                        </p:tgtEl>
                                        <p:attrNameLst>
                                          <p:attrName>style.visibility</p:attrName>
                                        </p:attrNameLst>
                                      </p:cBhvr>
                                      <p:to>
                                        <p:strVal val="hidden"/>
                                      </p:to>
                                    </p:set>
                                  </p:childTnLst>
                                </p:cTn>
                              </p:par>
                              <p:par>
                                <p:cTn id="195" presetID="9" presetClass="exit" presetSubtype="0" fill="hold" grpId="0" nodeType="withEffect">
                                  <p:stCondLst>
                                    <p:cond delay="0"/>
                                  </p:stCondLst>
                                  <p:childTnLst>
                                    <p:animEffect transition="out" filter="dissolve">
                                      <p:cBhvr>
                                        <p:cTn id="196" dur="500"/>
                                        <p:tgtEl>
                                          <p:spTgt spid="193"/>
                                        </p:tgtEl>
                                      </p:cBhvr>
                                    </p:animEffect>
                                    <p:set>
                                      <p:cBhvr>
                                        <p:cTn id="197" dur="1" fill="hold">
                                          <p:stCondLst>
                                            <p:cond delay="499"/>
                                          </p:stCondLst>
                                        </p:cTn>
                                        <p:tgtEl>
                                          <p:spTgt spid="193"/>
                                        </p:tgtEl>
                                        <p:attrNameLst>
                                          <p:attrName>style.visibility</p:attrName>
                                        </p:attrNameLst>
                                      </p:cBhvr>
                                      <p:to>
                                        <p:strVal val="hidden"/>
                                      </p:to>
                                    </p:set>
                                  </p:childTnLst>
                                </p:cTn>
                              </p:par>
                              <p:par>
                                <p:cTn id="198" presetID="9" presetClass="exit" presetSubtype="0" fill="hold" grpId="0" nodeType="withEffect">
                                  <p:stCondLst>
                                    <p:cond delay="0"/>
                                  </p:stCondLst>
                                  <p:childTnLst>
                                    <p:animEffect transition="out" filter="dissolve">
                                      <p:cBhvr>
                                        <p:cTn id="199" dur="500"/>
                                        <p:tgtEl>
                                          <p:spTgt spid="194"/>
                                        </p:tgtEl>
                                      </p:cBhvr>
                                    </p:animEffect>
                                    <p:set>
                                      <p:cBhvr>
                                        <p:cTn id="200" dur="1" fill="hold">
                                          <p:stCondLst>
                                            <p:cond delay="499"/>
                                          </p:stCondLst>
                                        </p:cTn>
                                        <p:tgtEl>
                                          <p:spTgt spid="194"/>
                                        </p:tgtEl>
                                        <p:attrNameLst>
                                          <p:attrName>style.visibility</p:attrName>
                                        </p:attrNameLst>
                                      </p:cBhvr>
                                      <p:to>
                                        <p:strVal val="hidden"/>
                                      </p:to>
                                    </p:set>
                                  </p:childTnLst>
                                </p:cTn>
                              </p:par>
                              <p:par>
                                <p:cTn id="201" presetID="9" presetClass="exit" presetSubtype="0" fill="hold" grpId="0" nodeType="withEffect">
                                  <p:stCondLst>
                                    <p:cond delay="0"/>
                                  </p:stCondLst>
                                  <p:childTnLst>
                                    <p:animEffect transition="out" filter="dissolve">
                                      <p:cBhvr>
                                        <p:cTn id="202" dur="500"/>
                                        <p:tgtEl>
                                          <p:spTgt spid="195"/>
                                        </p:tgtEl>
                                      </p:cBhvr>
                                    </p:animEffect>
                                    <p:set>
                                      <p:cBhvr>
                                        <p:cTn id="203" dur="1" fill="hold">
                                          <p:stCondLst>
                                            <p:cond delay="499"/>
                                          </p:stCondLst>
                                        </p:cTn>
                                        <p:tgtEl>
                                          <p:spTgt spid="195"/>
                                        </p:tgtEl>
                                        <p:attrNameLst>
                                          <p:attrName>style.visibility</p:attrName>
                                        </p:attrNameLst>
                                      </p:cBhvr>
                                      <p:to>
                                        <p:strVal val="hidden"/>
                                      </p:to>
                                    </p:set>
                                  </p:childTnLst>
                                </p:cTn>
                              </p:par>
                              <p:par>
                                <p:cTn id="204" presetID="9" presetClass="exit" presetSubtype="0" fill="hold" grpId="0" nodeType="withEffect">
                                  <p:stCondLst>
                                    <p:cond delay="0"/>
                                  </p:stCondLst>
                                  <p:childTnLst>
                                    <p:animEffect transition="out" filter="dissolve">
                                      <p:cBhvr>
                                        <p:cTn id="205" dur="500"/>
                                        <p:tgtEl>
                                          <p:spTgt spid="196"/>
                                        </p:tgtEl>
                                      </p:cBhvr>
                                    </p:animEffect>
                                    <p:set>
                                      <p:cBhvr>
                                        <p:cTn id="206" dur="1" fill="hold">
                                          <p:stCondLst>
                                            <p:cond delay="499"/>
                                          </p:stCondLst>
                                        </p:cTn>
                                        <p:tgtEl>
                                          <p:spTgt spid="196"/>
                                        </p:tgtEl>
                                        <p:attrNameLst>
                                          <p:attrName>style.visibility</p:attrName>
                                        </p:attrNameLst>
                                      </p:cBhvr>
                                      <p:to>
                                        <p:strVal val="hidden"/>
                                      </p:to>
                                    </p:set>
                                  </p:childTnLst>
                                </p:cTn>
                              </p:par>
                              <p:par>
                                <p:cTn id="207" presetID="9" presetClass="exit" presetSubtype="0" fill="hold" grpId="0" nodeType="withEffect">
                                  <p:stCondLst>
                                    <p:cond delay="0"/>
                                  </p:stCondLst>
                                  <p:childTnLst>
                                    <p:animEffect transition="out" filter="dissolve">
                                      <p:cBhvr>
                                        <p:cTn id="208" dur="500"/>
                                        <p:tgtEl>
                                          <p:spTgt spid="197"/>
                                        </p:tgtEl>
                                      </p:cBhvr>
                                    </p:animEffect>
                                    <p:set>
                                      <p:cBhvr>
                                        <p:cTn id="209" dur="1" fill="hold">
                                          <p:stCondLst>
                                            <p:cond delay="499"/>
                                          </p:stCondLst>
                                        </p:cTn>
                                        <p:tgtEl>
                                          <p:spTgt spid="197"/>
                                        </p:tgtEl>
                                        <p:attrNameLst>
                                          <p:attrName>style.visibility</p:attrName>
                                        </p:attrNameLst>
                                      </p:cBhvr>
                                      <p:to>
                                        <p:strVal val="hidden"/>
                                      </p:to>
                                    </p:set>
                                  </p:childTnLst>
                                </p:cTn>
                              </p:par>
                              <p:par>
                                <p:cTn id="210" presetID="9" presetClass="exit" presetSubtype="0" fill="hold" grpId="0" nodeType="withEffect">
                                  <p:stCondLst>
                                    <p:cond delay="0"/>
                                  </p:stCondLst>
                                  <p:childTnLst>
                                    <p:animEffect transition="out" filter="dissolve">
                                      <p:cBhvr>
                                        <p:cTn id="211" dur="500"/>
                                        <p:tgtEl>
                                          <p:spTgt spid="198"/>
                                        </p:tgtEl>
                                      </p:cBhvr>
                                    </p:animEffect>
                                    <p:set>
                                      <p:cBhvr>
                                        <p:cTn id="212" dur="1" fill="hold">
                                          <p:stCondLst>
                                            <p:cond delay="499"/>
                                          </p:stCondLst>
                                        </p:cTn>
                                        <p:tgtEl>
                                          <p:spTgt spid="198"/>
                                        </p:tgtEl>
                                        <p:attrNameLst>
                                          <p:attrName>style.visibility</p:attrName>
                                        </p:attrNameLst>
                                      </p:cBhvr>
                                      <p:to>
                                        <p:strVal val="hidden"/>
                                      </p:to>
                                    </p:set>
                                  </p:childTnLst>
                                </p:cTn>
                              </p:par>
                              <p:par>
                                <p:cTn id="213" presetID="9" presetClass="exit" presetSubtype="0" fill="hold" grpId="0" nodeType="withEffect">
                                  <p:stCondLst>
                                    <p:cond delay="0"/>
                                  </p:stCondLst>
                                  <p:childTnLst>
                                    <p:animEffect transition="out" filter="dissolve">
                                      <p:cBhvr>
                                        <p:cTn id="214" dur="500"/>
                                        <p:tgtEl>
                                          <p:spTgt spid="199"/>
                                        </p:tgtEl>
                                      </p:cBhvr>
                                    </p:animEffect>
                                    <p:set>
                                      <p:cBhvr>
                                        <p:cTn id="215" dur="1" fill="hold">
                                          <p:stCondLst>
                                            <p:cond delay="499"/>
                                          </p:stCondLst>
                                        </p:cTn>
                                        <p:tgtEl>
                                          <p:spTgt spid="199"/>
                                        </p:tgtEl>
                                        <p:attrNameLst>
                                          <p:attrName>style.visibility</p:attrName>
                                        </p:attrNameLst>
                                      </p:cBhvr>
                                      <p:to>
                                        <p:strVal val="hidden"/>
                                      </p:to>
                                    </p:set>
                                  </p:childTnLst>
                                </p:cTn>
                              </p:par>
                              <p:par>
                                <p:cTn id="216" presetID="9" presetClass="exit" presetSubtype="0" fill="hold" grpId="0" nodeType="withEffect">
                                  <p:stCondLst>
                                    <p:cond delay="0"/>
                                  </p:stCondLst>
                                  <p:childTnLst>
                                    <p:animEffect transition="out" filter="dissolve">
                                      <p:cBhvr>
                                        <p:cTn id="217" dur="500"/>
                                        <p:tgtEl>
                                          <p:spTgt spid="200"/>
                                        </p:tgtEl>
                                      </p:cBhvr>
                                    </p:animEffect>
                                    <p:set>
                                      <p:cBhvr>
                                        <p:cTn id="218" dur="1" fill="hold">
                                          <p:stCondLst>
                                            <p:cond delay="499"/>
                                          </p:stCondLst>
                                        </p:cTn>
                                        <p:tgtEl>
                                          <p:spTgt spid="200"/>
                                        </p:tgtEl>
                                        <p:attrNameLst>
                                          <p:attrName>style.visibility</p:attrName>
                                        </p:attrNameLst>
                                      </p:cBhvr>
                                      <p:to>
                                        <p:strVal val="hidden"/>
                                      </p:to>
                                    </p:set>
                                  </p:childTnLst>
                                </p:cTn>
                              </p:par>
                              <p:par>
                                <p:cTn id="219" presetID="9" presetClass="exit" presetSubtype="0" fill="hold" grpId="0" nodeType="withEffect">
                                  <p:stCondLst>
                                    <p:cond delay="0"/>
                                  </p:stCondLst>
                                  <p:childTnLst>
                                    <p:animEffect transition="out" filter="dissolve">
                                      <p:cBhvr>
                                        <p:cTn id="220" dur="500"/>
                                        <p:tgtEl>
                                          <p:spTgt spid="201"/>
                                        </p:tgtEl>
                                      </p:cBhvr>
                                    </p:animEffect>
                                    <p:set>
                                      <p:cBhvr>
                                        <p:cTn id="221" dur="1" fill="hold">
                                          <p:stCondLst>
                                            <p:cond delay="499"/>
                                          </p:stCondLst>
                                        </p:cTn>
                                        <p:tgtEl>
                                          <p:spTgt spid="201"/>
                                        </p:tgtEl>
                                        <p:attrNameLst>
                                          <p:attrName>style.visibility</p:attrName>
                                        </p:attrNameLst>
                                      </p:cBhvr>
                                      <p:to>
                                        <p:strVal val="hidden"/>
                                      </p:to>
                                    </p:set>
                                  </p:childTnLst>
                                </p:cTn>
                              </p:par>
                              <p:par>
                                <p:cTn id="222" presetID="9" presetClass="exit" presetSubtype="0" fill="hold" grpId="0" nodeType="withEffect">
                                  <p:stCondLst>
                                    <p:cond delay="0"/>
                                  </p:stCondLst>
                                  <p:childTnLst>
                                    <p:animEffect transition="out" filter="dissolve">
                                      <p:cBhvr>
                                        <p:cTn id="223" dur="500"/>
                                        <p:tgtEl>
                                          <p:spTgt spid="202"/>
                                        </p:tgtEl>
                                      </p:cBhvr>
                                    </p:animEffect>
                                    <p:set>
                                      <p:cBhvr>
                                        <p:cTn id="224" dur="1" fill="hold">
                                          <p:stCondLst>
                                            <p:cond delay="499"/>
                                          </p:stCondLst>
                                        </p:cTn>
                                        <p:tgtEl>
                                          <p:spTgt spid="202"/>
                                        </p:tgtEl>
                                        <p:attrNameLst>
                                          <p:attrName>style.visibility</p:attrName>
                                        </p:attrNameLst>
                                      </p:cBhvr>
                                      <p:to>
                                        <p:strVal val="hidden"/>
                                      </p:to>
                                    </p:set>
                                  </p:childTnLst>
                                </p:cTn>
                              </p:par>
                              <p:par>
                                <p:cTn id="225" presetID="9" presetClass="exit" presetSubtype="0" fill="hold" grpId="0" nodeType="withEffect">
                                  <p:stCondLst>
                                    <p:cond delay="0"/>
                                  </p:stCondLst>
                                  <p:childTnLst>
                                    <p:animEffect transition="out" filter="dissolve">
                                      <p:cBhvr>
                                        <p:cTn id="226" dur="500"/>
                                        <p:tgtEl>
                                          <p:spTgt spid="203"/>
                                        </p:tgtEl>
                                      </p:cBhvr>
                                    </p:animEffect>
                                    <p:set>
                                      <p:cBhvr>
                                        <p:cTn id="227" dur="1" fill="hold">
                                          <p:stCondLst>
                                            <p:cond delay="499"/>
                                          </p:stCondLst>
                                        </p:cTn>
                                        <p:tgtEl>
                                          <p:spTgt spid="203"/>
                                        </p:tgtEl>
                                        <p:attrNameLst>
                                          <p:attrName>style.visibility</p:attrName>
                                        </p:attrNameLst>
                                      </p:cBhvr>
                                      <p:to>
                                        <p:strVal val="hidden"/>
                                      </p:to>
                                    </p:set>
                                  </p:childTnLst>
                                </p:cTn>
                              </p:par>
                              <p:par>
                                <p:cTn id="228" presetID="9" presetClass="exit" presetSubtype="0" fill="hold" grpId="0" nodeType="withEffect">
                                  <p:stCondLst>
                                    <p:cond delay="0"/>
                                  </p:stCondLst>
                                  <p:childTnLst>
                                    <p:animEffect transition="out" filter="dissolve">
                                      <p:cBhvr>
                                        <p:cTn id="229" dur="500"/>
                                        <p:tgtEl>
                                          <p:spTgt spid="204"/>
                                        </p:tgtEl>
                                      </p:cBhvr>
                                    </p:animEffect>
                                    <p:set>
                                      <p:cBhvr>
                                        <p:cTn id="230" dur="1" fill="hold">
                                          <p:stCondLst>
                                            <p:cond delay="499"/>
                                          </p:stCondLst>
                                        </p:cTn>
                                        <p:tgtEl>
                                          <p:spTgt spid="204"/>
                                        </p:tgtEl>
                                        <p:attrNameLst>
                                          <p:attrName>style.visibility</p:attrName>
                                        </p:attrNameLst>
                                      </p:cBhvr>
                                      <p:to>
                                        <p:strVal val="hidden"/>
                                      </p:to>
                                    </p:set>
                                  </p:childTnLst>
                                </p:cTn>
                              </p:par>
                              <p:par>
                                <p:cTn id="231" presetID="9" presetClass="exit" presetSubtype="0" fill="hold" grpId="0" nodeType="withEffect">
                                  <p:stCondLst>
                                    <p:cond delay="0"/>
                                  </p:stCondLst>
                                  <p:childTnLst>
                                    <p:animEffect transition="out" filter="dissolve">
                                      <p:cBhvr>
                                        <p:cTn id="232" dur="500"/>
                                        <p:tgtEl>
                                          <p:spTgt spid="205"/>
                                        </p:tgtEl>
                                      </p:cBhvr>
                                    </p:animEffect>
                                    <p:set>
                                      <p:cBhvr>
                                        <p:cTn id="233" dur="1" fill="hold">
                                          <p:stCondLst>
                                            <p:cond delay="499"/>
                                          </p:stCondLst>
                                        </p:cTn>
                                        <p:tgtEl>
                                          <p:spTgt spid="205"/>
                                        </p:tgtEl>
                                        <p:attrNameLst>
                                          <p:attrName>style.visibility</p:attrName>
                                        </p:attrNameLst>
                                      </p:cBhvr>
                                      <p:to>
                                        <p:strVal val="hidden"/>
                                      </p:to>
                                    </p:set>
                                  </p:childTnLst>
                                </p:cTn>
                              </p:par>
                              <p:par>
                                <p:cTn id="234" presetID="9" presetClass="exit" presetSubtype="0" fill="hold" grpId="0" nodeType="withEffect">
                                  <p:stCondLst>
                                    <p:cond delay="0"/>
                                  </p:stCondLst>
                                  <p:childTnLst>
                                    <p:animEffect transition="out" filter="dissolve">
                                      <p:cBhvr>
                                        <p:cTn id="235" dur="500"/>
                                        <p:tgtEl>
                                          <p:spTgt spid="206"/>
                                        </p:tgtEl>
                                      </p:cBhvr>
                                    </p:animEffect>
                                    <p:set>
                                      <p:cBhvr>
                                        <p:cTn id="236" dur="1" fill="hold">
                                          <p:stCondLst>
                                            <p:cond delay="499"/>
                                          </p:stCondLst>
                                        </p:cTn>
                                        <p:tgtEl>
                                          <p:spTgt spid="206"/>
                                        </p:tgtEl>
                                        <p:attrNameLst>
                                          <p:attrName>style.visibility</p:attrName>
                                        </p:attrNameLst>
                                      </p:cBhvr>
                                      <p:to>
                                        <p:strVal val="hidden"/>
                                      </p:to>
                                    </p:set>
                                  </p:childTnLst>
                                </p:cTn>
                              </p:par>
                              <p:par>
                                <p:cTn id="237" presetID="9" presetClass="exit" presetSubtype="0" fill="hold" grpId="0" nodeType="withEffect">
                                  <p:stCondLst>
                                    <p:cond delay="0"/>
                                  </p:stCondLst>
                                  <p:childTnLst>
                                    <p:animEffect transition="out" filter="dissolve">
                                      <p:cBhvr>
                                        <p:cTn id="238" dur="500"/>
                                        <p:tgtEl>
                                          <p:spTgt spid="207"/>
                                        </p:tgtEl>
                                      </p:cBhvr>
                                    </p:animEffect>
                                    <p:set>
                                      <p:cBhvr>
                                        <p:cTn id="239" dur="1" fill="hold">
                                          <p:stCondLst>
                                            <p:cond delay="499"/>
                                          </p:stCondLst>
                                        </p:cTn>
                                        <p:tgtEl>
                                          <p:spTgt spid="207"/>
                                        </p:tgtEl>
                                        <p:attrNameLst>
                                          <p:attrName>style.visibility</p:attrName>
                                        </p:attrNameLst>
                                      </p:cBhvr>
                                      <p:to>
                                        <p:strVal val="hidden"/>
                                      </p:to>
                                    </p:set>
                                  </p:childTnLst>
                                </p:cTn>
                              </p:par>
                              <p:par>
                                <p:cTn id="240" presetID="9" presetClass="exit" presetSubtype="0" fill="hold" grpId="0" nodeType="withEffect">
                                  <p:stCondLst>
                                    <p:cond delay="0"/>
                                  </p:stCondLst>
                                  <p:childTnLst>
                                    <p:animEffect transition="out" filter="dissolve">
                                      <p:cBhvr>
                                        <p:cTn id="241" dur="500"/>
                                        <p:tgtEl>
                                          <p:spTgt spid="208"/>
                                        </p:tgtEl>
                                      </p:cBhvr>
                                    </p:animEffect>
                                    <p:set>
                                      <p:cBhvr>
                                        <p:cTn id="242" dur="1" fill="hold">
                                          <p:stCondLst>
                                            <p:cond delay="499"/>
                                          </p:stCondLst>
                                        </p:cTn>
                                        <p:tgtEl>
                                          <p:spTgt spid="208"/>
                                        </p:tgtEl>
                                        <p:attrNameLst>
                                          <p:attrName>style.visibility</p:attrName>
                                        </p:attrNameLst>
                                      </p:cBhvr>
                                      <p:to>
                                        <p:strVal val="hidden"/>
                                      </p:to>
                                    </p:set>
                                  </p:childTnLst>
                                </p:cTn>
                              </p:par>
                              <p:par>
                                <p:cTn id="243" presetID="9" presetClass="exit" presetSubtype="0" fill="hold" grpId="0" nodeType="withEffect">
                                  <p:stCondLst>
                                    <p:cond delay="0"/>
                                  </p:stCondLst>
                                  <p:childTnLst>
                                    <p:animEffect transition="out" filter="dissolve">
                                      <p:cBhvr>
                                        <p:cTn id="244" dur="500"/>
                                        <p:tgtEl>
                                          <p:spTgt spid="209"/>
                                        </p:tgtEl>
                                      </p:cBhvr>
                                    </p:animEffect>
                                    <p:set>
                                      <p:cBhvr>
                                        <p:cTn id="245" dur="1" fill="hold">
                                          <p:stCondLst>
                                            <p:cond delay="499"/>
                                          </p:stCondLst>
                                        </p:cTn>
                                        <p:tgtEl>
                                          <p:spTgt spid="209"/>
                                        </p:tgtEl>
                                        <p:attrNameLst>
                                          <p:attrName>style.visibility</p:attrName>
                                        </p:attrNameLst>
                                      </p:cBhvr>
                                      <p:to>
                                        <p:strVal val="hidden"/>
                                      </p:to>
                                    </p:set>
                                  </p:childTnLst>
                                </p:cTn>
                              </p:par>
                              <p:par>
                                <p:cTn id="246" presetID="9" presetClass="exit" presetSubtype="0" fill="hold" grpId="0" nodeType="withEffect">
                                  <p:stCondLst>
                                    <p:cond delay="0"/>
                                  </p:stCondLst>
                                  <p:childTnLst>
                                    <p:animEffect transition="out" filter="dissolve">
                                      <p:cBhvr>
                                        <p:cTn id="247" dur="500"/>
                                        <p:tgtEl>
                                          <p:spTgt spid="210"/>
                                        </p:tgtEl>
                                      </p:cBhvr>
                                    </p:animEffect>
                                    <p:set>
                                      <p:cBhvr>
                                        <p:cTn id="248" dur="1" fill="hold">
                                          <p:stCondLst>
                                            <p:cond delay="499"/>
                                          </p:stCondLst>
                                        </p:cTn>
                                        <p:tgtEl>
                                          <p:spTgt spid="210"/>
                                        </p:tgtEl>
                                        <p:attrNameLst>
                                          <p:attrName>style.visibility</p:attrName>
                                        </p:attrNameLst>
                                      </p:cBhvr>
                                      <p:to>
                                        <p:strVal val="hidden"/>
                                      </p:to>
                                    </p:set>
                                  </p:childTnLst>
                                </p:cTn>
                              </p:par>
                              <p:par>
                                <p:cTn id="249" presetID="9" presetClass="exit" presetSubtype="0" fill="hold" grpId="0" nodeType="withEffect">
                                  <p:stCondLst>
                                    <p:cond delay="0"/>
                                  </p:stCondLst>
                                  <p:childTnLst>
                                    <p:animEffect transition="out" filter="dissolve">
                                      <p:cBhvr>
                                        <p:cTn id="250" dur="500"/>
                                        <p:tgtEl>
                                          <p:spTgt spid="211"/>
                                        </p:tgtEl>
                                      </p:cBhvr>
                                    </p:animEffect>
                                    <p:set>
                                      <p:cBhvr>
                                        <p:cTn id="251" dur="1" fill="hold">
                                          <p:stCondLst>
                                            <p:cond delay="499"/>
                                          </p:stCondLst>
                                        </p:cTn>
                                        <p:tgtEl>
                                          <p:spTgt spid="211"/>
                                        </p:tgtEl>
                                        <p:attrNameLst>
                                          <p:attrName>style.visibility</p:attrName>
                                        </p:attrNameLst>
                                      </p:cBhvr>
                                      <p:to>
                                        <p:strVal val="hidden"/>
                                      </p:to>
                                    </p:set>
                                  </p:childTnLst>
                                </p:cTn>
                              </p:par>
                              <p:par>
                                <p:cTn id="252" presetID="9" presetClass="exit" presetSubtype="0" fill="hold" grpId="0" nodeType="withEffect">
                                  <p:stCondLst>
                                    <p:cond delay="0"/>
                                  </p:stCondLst>
                                  <p:childTnLst>
                                    <p:animEffect transition="out" filter="dissolve">
                                      <p:cBhvr>
                                        <p:cTn id="253" dur="500"/>
                                        <p:tgtEl>
                                          <p:spTgt spid="212"/>
                                        </p:tgtEl>
                                      </p:cBhvr>
                                    </p:animEffect>
                                    <p:set>
                                      <p:cBhvr>
                                        <p:cTn id="254" dur="1" fill="hold">
                                          <p:stCondLst>
                                            <p:cond delay="499"/>
                                          </p:stCondLst>
                                        </p:cTn>
                                        <p:tgtEl>
                                          <p:spTgt spid="212"/>
                                        </p:tgtEl>
                                        <p:attrNameLst>
                                          <p:attrName>style.visibility</p:attrName>
                                        </p:attrNameLst>
                                      </p:cBhvr>
                                      <p:to>
                                        <p:strVal val="hidden"/>
                                      </p:to>
                                    </p:set>
                                  </p:childTnLst>
                                </p:cTn>
                              </p:par>
                              <p:par>
                                <p:cTn id="255" presetID="9" presetClass="exit" presetSubtype="0" fill="hold" grpId="0" nodeType="withEffect">
                                  <p:stCondLst>
                                    <p:cond delay="0"/>
                                  </p:stCondLst>
                                  <p:childTnLst>
                                    <p:animEffect transition="out" filter="dissolve">
                                      <p:cBhvr>
                                        <p:cTn id="256" dur="500"/>
                                        <p:tgtEl>
                                          <p:spTgt spid="213"/>
                                        </p:tgtEl>
                                      </p:cBhvr>
                                    </p:animEffect>
                                    <p:set>
                                      <p:cBhvr>
                                        <p:cTn id="257" dur="1" fill="hold">
                                          <p:stCondLst>
                                            <p:cond delay="499"/>
                                          </p:stCondLst>
                                        </p:cTn>
                                        <p:tgtEl>
                                          <p:spTgt spid="213"/>
                                        </p:tgtEl>
                                        <p:attrNameLst>
                                          <p:attrName>style.visibility</p:attrName>
                                        </p:attrNameLst>
                                      </p:cBhvr>
                                      <p:to>
                                        <p:strVal val="hidden"/>
                                      </p:to>
                                    </p:set>
                                  </p:childTnLst>
                                </p:cTn>
                              </p:par>
                              <p:par>
                                <p:cTn id="258" presetID="9" presetClass="exit" presetSubtype="0" fill="hold" grpId="0" nodeType="withEffect">
                                  <p:stCondLst>
                                    <p:cond delay="0"/>
                                  </p:stCondLst>
                                  <p:childTnLst>
                                    <p:animEffect transition="out" filter="dissolve">
                                      <p:cBhvr>
                                        <p:cTn id="259" dur="500"/>
                                        <p:tgtEl>
                                          <p:spTgt spid="214"/>
                                        </p:tgtEl>
                                      </p:cBhvr>
                                    </p:animEffect>
                                    <p:set>
                                      <p:cBhvr>
                                        <p:cTn id="260" dur="1" fill="hold">
                                          <p:stCondLst>
                                            <p:cond delay="499"/>
                                          </p:stCondLst>
                                        </p:cTn>
                                        <p:tgtEl>
                                          <p:spTgt spid="214"/>
                                        </p:tgtEl>
                                        <p:attrNameLst>
                                          <p:attrName>style.visibility</p:attrName>
                                        </p:attrNameLst>
                                      </p:cBhvr>
                                      <p:to>
                                        <p:strVal val="hidden"/>
                                      </p:to>
                                    </p:set>
                                  </p:childTnLst>
                                </p:cTn>
                              </p:par>
                              <p:par>
                                <p:cTn id="261" presetID="9" presetClass="exit" presetSubtype="0" fill="hold" grpId="0" nodeType="withEffect">
                                  <p:stCondLst>
                                    <p:cond delay="0"/>
                                  </p:stCondLst>
                                  <p:childTnLst>
                                    <p:animEffect transition="out" filter="dissolve">
                                      <p:cBhvr>
                                        <p:cTn id="262" dur="500"/>
                                        <p:tgtEl>
                                          <p:spTgt spid="215"/>
                                        </p:tgtEl>
                                      </p:cBhvr>
                                    </p:animEffect>
                                    <p:set>
                                      <p:cBhvr>
                                        <p:cTn id="263" dur="1" fill="hold">
                                          <p:stCondLst>
                                            <p:cond delay="499"/>
                                          </p:stCondLst>
                                        </p:cTn>
                                        <p:tgtEl>
                                          <p:spTgt spid="215"/>
                                        </p:tgtEl>
                                        <p:attrNameLst>
                                          <p:attrName>style.visibility</p:attrName>
                                        </p:attrNameLst>
                                      </p:cBhvr>
                                      <p:to>
                                        <p:strVal val="hidden"/>
                                      </p:to>
                                    </p:set>
                                  </p:childTnLst>
                                </p:cTn>
                              </p:par>
                              <p:par>
                                <p:cTn id="264" presetID="9" presetClass="exit" presetSubtype="0" fill="hold" grpId="0" nodeType="withEffect">
                                  <p:stCondLst>
                                    <p:cond delay="0"/>
                                  </p:stCondLst>
                                  <p:childTnLst>
                                    <p:animEffect transition="out" filter="dissolve">
                                      <p:cBhvr>
                                        <p:cTn id="265" dur="500"/>
                                        <p:tgtEl>
                                          <p:spTgt spid="216"/>
                                        </p:tgtEl>
                                      </p:cBhvr>
                                    </p:animEffect>
                                    <p:set>
                                      <p:cBhvr>
                                        <p:cTn id="266" dur="1" fill="hold">
                                          <p:stCondLst>
                                            <p:cond delay="499"/>
                                          </p:stCondLst>
                                        </p:cTn>
                                        <p:tgtEl>
                                          <p:spTgt spid="216"/>
                                        </p:tgtEl>
                                        <p:attrNameLst>
                                          <p:attrName>style.visibility</p:attrName>
                                        </p:attrNameLst>
                                      </p:cBhvr>
                                      <p:to>
                                        <p:strVal val="hidden"/>
                                      </p:to>
                                    </p:set>
                                  </p:childTnLst>
                                </p:cTn>
                              </p:par>
                              <p:par>
                                <p:cTn id="267" presetID="9" presetClass="exit" presetSubtype="0" fill="hold" grpId="0" nodeType="withEffect">
                                  <p:stCondLst>
                                    <p:cond delay="0"/>
                                  </p:stCondLst>
                                  <p:childTnLst>
                                    <p:animEffect transition="out" filter="dissolve">
                                      <p:cBhvr>
                                        <p:cTn id="268" dur="500"/>
                                        <p:tgtEl>
                                          <p:spTgt spid="217"/>
                                        </p:tgtEl>
                                      </p:cBhvr>
                                    </p:animEffect>
                                    <p:set>
                                      <p:cBhvr>
                                        <p:cTn id="269" dur="1" fill="hold">
                                          <p:stCondLst>
                                            <p:cond delay="499"/>
                                          </p:stCondLst>
                                        </p:cTn>
                                        <p:tgtEl>
                                          <p:spTgt spid="217"/>
                                        </p:tgtEl>
                                        <p:attrNameLst>
                                          <p:attrName>style.visibility</p:attrName>
                                        </p:attrNameLst>
                                      </p:cBhvr>
                                      <p:to>
                                        <p:strVal val="hidden"/>
                                      </p:to>
                                    </p:set>
                                  </p:childTnLst>
                                </p:cTn>
                              </p:par>
                              <p:par>
                                <p:cTn id="270" presetID="9" presetClass="exit" presetSubtype="0" fill="hold" grpId="0" nodeType="withEffect">
                                  <p:stCondLst>
                                    <p:cond delay="0"/>
                                  </p:stCondLst>
                                  <p:childTnLst>
                                    <p:animEffect transition="out" filter="dissolve">
                                      <p:cBhvr>
                                        <p:cTn id="271" dur="500"/>
                                        <p:tgtEl>
                                          <p:spTgt spid="218"/>
                                        </p:tgtEl>
                                      </p:cBhvr>
                                    </p:animEffect>
                                    <p:set>
                                      <p:cBhvr>
                                        <p:cTn id="272" dur="1" fill="hold">
                                          <p:stCondLst>
                                            <p:cond delay="499"/>
                                          </p:stCondLst>
                                        </p:cTn>
                                        <p:tgtEl>
                                          <p:spTgt spid="218"/>
                                        </p:tgtEl>
                                        <p:attrNameLst>
                                          <p:attrName>style.visibility</p:attrName>
                                        </p:attrNameLst>
                                      </p:cBhvr>
                                      <p:to>
                                        <p:strVal val="hidden"/>
                                      </p:to>
                                    </p:set>
                                  </p:childTnLst>
                                </p:cTn>
                              </p:par>
                              <p:par>
                                <p:cTn id="273" presetID="9" presetClass="exit" presetSubtype="0" fill="hold" grpId="0" nodeType="withEffect">
                                  <p:stCondLst>
                                    <p:cond delay="0"/>
                                  </p:stCondLst>
                                  <p:childTnLst>
                                    <p:animEffect transition="out" filter="dissolve">
                                      <p:cBhvr>
                                        <p:cTn id="274" dur="500"/>
                                        <p:tgtEl>
                                          <p:spTgt spid="219"/>
                                        </p:tgtEl>
                                      </p:cBhvr>
                                    </p:animEffect>
                                    <p:set>
                                      <p:cBhvr>
                                        <p:cTn id="275" dur="1" fill="hold">
                                          <p:stCondLst>
                                            <p:cond delay="499"/>
                                          </p:stCondLst>
                                        </p:cTn>
                                        <p:tgtEl>
                                          <p:spTgt spid="219"/>
                                        </p:tgtEl>
                                        <p:attrNameLst>
                                          <p:attrName>style.visibility</p:attrName>
                                        </p:attrNameLst>
                                      </p:cBhvr>
                                      <p:to>
                                        <p:strVal val="hidden"/>
                                      </p:to>
                                    </p:set>
                                  </p:childTnLst>
                                </p:cTn>
                              </p:par>
                              <p:par>
                                <p:cTn id="276" presetID="9" presetClass="exit" presetSubtype="0" fill="hold" grpId="0" nodeType="withEffect">
                                  <p:stCondLst>
                                    <p:cond delay="0"/>
                                  </p:stCondLst>
                                  <p:childTnLst>
                                    <p:animEffect transition="out" filter="dissolve">
                                      <p:cBhvr>
                                        <p:cTn id="277" dur="500"/>
                                        <p:tgtEl>
                                          <p:spTgt spid="220"/>
                                        </p:tgtEl>
                                      </p:cBhvr>
                                    </p:animEffect>
                                    <p:set>
                                      <p:cBhvr>
                                        <p:cTn id="278" dur="1" fill="hold">
                                          <p:stCondLst>
                                            <p:cond delay="499"/>
                                          </p:stCondLst>
                                        </p:cTn>
                                        <p:tgtEl>
                                          <p:spTgt spid="220"/>
                                        </p:tgtEl>
                                        <p:attrNameLst>
                                          <p:attrName>style.visibility</p:attrName>
                                        </p:attrNameLst>
                                      </p:cBhvr>
                                      <p:to>
                                        <p:strVal val="hidden"/>
                                      </p:to>
                                    </p:set>
                                  </p:childTnLst>
                                </p:cTn>
                              </p:par>
                              <p:par>
                                <p:cTn id="279" presetID="9" presetClass="exit" presetSubtype="0" fill="hold" grpId="0" nodeType="withEffect">
                                  <p:stCondLst>
                                    <p:cond delay="0"/>
                                  </p:stCondLst>
                                  <p:childTnLst>
                                    <p:animEffect transition="out" filter="dissolve">
                                      <p:cBhvr>
                                        <p:cTn id="280" dur="500"/>
                                        <p:tgtEl>
                                          <p:spTgt spid="221"/>
                                        </p:tgtEl>
                                      </p:cBhvr>
                                    </p:animEffect>
                                    <p:set>
                                      <p:cBhvr>
                                        <p:cTn id="281" dur="1" fill="hold">
                                          <p:stCondLst>
                                            <p:cond delay="499"/>
                                          </p:stCondLst>
                                        </p:cTn>
                                        <p:tgtEl>
                                          <p:spTgt spid="221"/>
                                        </p:tgtEl>
                                        <p:attrNameLst>
                                          <p:attrName>style.visibility</p:attrName>
                                        </p:attrNameLst>
                                      </p:cBhvr>
                                      <p:to>
                                        <p:strVal val="hidden"/>
                                      </p:to>
                                    </p:set>
                                  </p:childTnLst>
                                </p:cTn>
                              </p:par>
                              <p:par>
                                <p:cTn id="282" presetID="9" presetClass="exit" presetSubtype="0" fill="hold" grpId="0" nodeType="withEffect">
                                  <p:stCondLst>
                                    <p:cond delay="0"/>
                                  </p:stCondLst>
                                  <p:childTnLst>
                                    <p:animEffect transition="out" filter="dissolve">
                                      <p:cBhvr>
                                        <p:cTn id="283" dur="500"/>
                                        <p:tgtEl>
                                          <p:spTgt spid="222"/>
                                        </p:tgtEl>
                                      </p:cBhvr>
                                    </p:animEffect>
                                    <p:set>
                                      <p:cBhvr>
                                        <p:cTn id="284" dur="1" fill="hold">
                                          <p:stCondLst>
                                            <p:cond delay="499"/>
                                          </p:stCondLst>
                                        </p:cTn>
                                        <p:tgtEl>
                                          <p:spTgt spid="222"/>
                                        </p:tgtEl>
                                        <p:attrNameLst>
                                          <p:attrName>style.visibility</p:attrName>
                                        </p:attrNameLst>
                                      </p:cBhvr>
                                      <p:to>
                                        <p:strVal val="hidden"/>
                                      </p:to>
                                    </p:set>
                                  </p:childTnLst>
                                </p:cTn>
                              </p:par>
                              <p:par>
                                <p:cTn id="285" presetID="9" presetClass="exit" presetSubtype="0" fill="hold" grpId="0" nodeType="withEffect">
                                  <p:stCondLst>
                                    <p:cond delay="0"/>
                                  </p:stCondLst>
                                  <p:childTnLst>
                                    <p:animEffect transition="out" filter="dissolve">
                                      <p:cBhvr>
                                        <p:cTn id="286" dur="500"/>
                                        <p:tgtEl>
                                          <p:spTgt spid="223"/>
                                        </p:tgtEl>
                                      </p:cBhvr>
                                    </p:animEffect>
                                    <p:set>
                                      <p:cBhvr>
                                        <p:cTn id="287" dur="1" fill="hold">
                                          <p:stCondLst>
                                            <p:cond delay="499"/>
                                          </p:stCondLst>
                                        </p:cTn>
                                        <p:tgtEl>
                                          <p:spTgt spid="223"/>
                                        </p:tgtEl>
                                        <p:attrNameLst>
                                          <p:attrName>style.visibility</p:attrName>
                                        </p:attrNameLst>
                                      </p:cBhvr>
                                      <p:to>
                                        <p:strVal val="hidden"/>
                                      </p:to>
                                    </p:set>
                                  </p:childTnLst>
                                </p:cTn>
                              </p:par>
                              <p:par>
                                <p:cTn id="288" presetID="9" presetClass="exit" presetSubtype="0" fill="hold" grpId="0" nodeType="withEffect">
                                  <p:stCondLst>
                                    <p:cond delay="0"/>
                                  </p:stCondLst>
                                  <p:childTnLst>
                                    <p:animEffect transition="out" filter="dissolve">
                                      <p:cBhvr>
                                        <p:cTn id="289" dur="500"/>
                                        <p:tgtEl>
                                          <p:spTgt spid="224"/>
                                        </p:tgtEl>
                                      </p:cBhvr>
                                    </p:animEffect>
                                    <p:set>
                                      <p:cBhvr>
                                        <p:cTn id="290" dur="1" fill="hold">
                                          <p:stCondLst>
                                            <p:cond delay="499"/>
                                          </p:stCondLst>
                                        </p:cTn>
                                        <p:tgtEl>
                                          <p:spTgt spid="224"/>
                                        </p:tgtEl>
                                        <p:attrNameLst>
                                          <p:attrName>style.visibility</p:attrName>
                                        </p:attrNameLst>
                                      </p:cBhvr>
                                      <p:to>
                                        <p:strVal val="hidden"/>
                                      </p:to>
                                    </p:set>
                                  </p:childTnLst>
                                </p:cTn>
                              </p:par>
                              <p:par>
                                <p:cTn id="291" presetID="9" presetClass="exit" presetSubtype="0" fill="hold" grpId="0" nodeType="withEffect">
                                  <p:stCondLst>
                                    <p:cond delay="0"/>
                                  </p:stCondLst>
                                  <p:childTnLst>
                                    <p:animEffect transition="out" filter="dissolve">
                                      <p:cBhvr>
                                        <p:cTn id="292" dur="500"/>
                                        <p:tgtEl>
                                          <p:spTgt spid="225"/>
                                        </p:tgtEl>
                                      </p:cBhvr>
                                    </p:animEffect>
                                    <p:set>
                                      <p:cBhvr>
                                        <p:cTn id="293" dur="1" fill="hold">
                                          <p:stCondLst>
                                            <p:cond delay="499"/>
                                          </p:stCondLst>
                                        </p:cTn>
                                        <p:tgtEl>
                                          <p:spTgt spid="225"/>
                                        </p:tgtEl>
                                        <p:attrNameLst>
                                          <p:attrName>style.visibility</p:attrName>
                                        </p:attrNameLst>
                                      </p:cBhvr>
                                      <p:to>
                                        <p:strVal val="hidden"/>
                                      </p:to>
                                    </p:set>
                                  </p:childTnLst>
                                </p:cTn>
                              </p:par>
                              <p:par>
                                <p:cTn id="294" presetID="9" presetClass="exit" presetSubtype="0" fill="hold" grpId="0" nodeType="withEffect">
                                  <p:stCondLst>
                                    <p:cond delay="0"/>
                                  </p:stCondLst>
                                  <p:childTnLst>
                                    <p:animEffect transition="out" filter="dissolve">
                                      <p:cBhvr>
                                        <p:cTn id="295" dur="500"/>
                                        <p:tgtEl>
                                          <p:spTgt spid="226"/>
                                        </p:tgtEl>
                                      </p:cBhvr>
                                    </p:animEffect>
                                    <p:set>
                                      <p:cBhvr>
                                        <p:cTn id="296" dur="1" fill="hold">
                                          <p:stCondLst>
                                            <p:cond delay="499"/>
                                          </p:stCondLst>
                                        </p:cTn>
                                        <p:tgtEl>
                                          <p:spTgt spid="226"/>
                                        </p:tgtEl>
                                        <p:attrNameLst>
                                          <p:attrName>style.visibility</p:attrName>
                                        </p:attrNameLst>
                                      </p:cBhvr>
                                      <p:to>
                                        <p:strVal val="hidden"/>
                                      </p:to>
                                    </p:set>
                                  </p:childTnLst>
                                </p:cTn>
                              </p:par>
                              <p:par>
                                <p:cTn id="297" presetID="9" presetClass="exit" presetSubtype="0" fill="hold" grpId="0" nodeType="withEffect">
                                  <p:stCondLst>
                                    <p:cond delay="0"/>
                                  </p:stCondLst>
                                  <p:childTnLst>
                                    <p:animEffect transition="out" filter="dissolve">
                                      <p:cBhvr>
                                        <p:cTn id="298" dur="500"/>
                                        <p:tgtEl>
                                          <p:spTgt spid="227"/>
                                        </p:tgtEl>
                                      </p:cBhvr>
                                    </p:animEffect>
                                    <p:set>
                                      <p:cBhvr>
                                        <p:cTn id="299" dur="1" fill="hold">
                                          <p:stCondLst>
                                            <p:cond delay="499"/>
                                          </p:stCondLst>
                                        </p:cTn>
                                        <p:tgtEl>
                                          <p:spTgt spid="227"/>
                                        </p:tgtEl>
                                        <p:attrNameLst>
                                          <p:attrName>style.visibility</p:attrName>
                                        </p:attrNameLst>
                                      </p:cBhvr>
                                      <p:to>
                                        <p:strVal val="hidden"/>
                                      </p:to>
                                    </p:set>
                                  </p:childTnLst>
                                </p:cTn>
                              </p:par>
                              <p:par>
                                <p:cTn id="300" presetID="9" presetClass="exit" presetSubtype="0" fill="hold" grpId="0" nodeType="withEffect">
                                  <p:stCondLst>
                                    <p:cond delay="0"/>
                                  </p:stCondLst>
                                  <p:childTnLst>
                                    <p:animEffect transition="out" filter="dissolve">
                                      <p:cBhvr>
                                        <p:cTn id="301" dur="500"/>
                                        <p:tgtEl>
                                          <p:spTgt spid="228"/>
                                        </p:tgtEl>
                                      </p:cBhvr>
                                    </p:animEffect>
                                    <p:set>
                                      <p:cBhvr>
                                        <p:cTn id="302" dur="1" fill="hold">
                                          <p:stCondLst>
                                            <p:cond delay="499"/>
                                          </p:stCondLst>
                                        </p:cTn>
                                        <p:tgtEl>
                                          <p:spTgt spid="228"/>
                                        </p:tgtEl>
                                        <p:attrNameLst>
                                          <p:attrName>style.visibility</p:attrName>
                                        </p:attrNameLst>
                                      </p:cBhvr>
                                      <p:to>
                                        <p:strVal val="hidden"/>
                                      </p:to>
                                    </p:set>
                                  </p:childTnLst>
                                </p:cTn>
                              </p:par>
                              <p:par>
                                <p:cTn id="303" presetID="9" presetClass="exit" presetSubtype="0" fill="hold" grpId="0" nodeType="withEffect">
                                  <p:stCondLst>
                                    <p:cond delay="0"/>
                                  </p:stCondLst>
                                  <p:childTnLst>
                                    <p:animEffect transition="out" filter="dissolve">
                                      <p:cBhvr>
                                        <p:cTn id="304" dur="500"/>
                                        <p:tgtEl>
                                          <p:spTgt spid="229"/>
                                        </p:tgtEl>
                                      </p:cBhvr>
                                    </p:animEffect>
                                    <p:set>
                                      <p:cBhvr>
                                        <p:cTn id="305" dur="1" fill="hold">
                                          <p:stCondLst>
                                            <p:cond delay="499"/>
                                          </p:stCondLst>
                                        </p:cTn>
                                        <p:tgtEl>
                                          <p:spTgt spid="229"/>
                                        </p:tgtEl>
                                        <p:attrNameLst>
                                          <p:attrName>style.visibility</p:attrName>
                                        </p:attrNameLst>
                                      </p:cBhvr>
                                      <p:to>
                                        <p:strVal val="hidden"/>
                                      </p:to>
                                    </p:set>
                                  </p:childTnLst>
                                </p:cTn>
                              </p:par>
                              <p:par>
                                <p:cTn id="306" presetID="9" presetClass="exit" presetSubtype="0" fill="hold" grpId="0" nodeType="withEffect">
                                  <p:stCondLst>
                                    <p:cond delay="0"/>
                                  </p:stCondLst>
                                  <p:childTnLst>
                                    <p:animEffect transition="out" filter="dissolve">
                                      <p:cBhvr>
                                        <p:cTn id="307" dur="500"/>
                                        <p:tgtEl>
                                          <p:spTgt spid="230"/>
                                        </p:tgtEl>
                                      </p:cBhvr>
                                    </p:animEffect>
                                    <p:set>
                                      <p:cBhvr>
                                        <p:cTn id="308" dur="1" fill="hold">
                                          <p:stCondLst>
                                            <p:cond delay="499"/>
                                          </p:stCondLst>
                                        </p:cTn>
                                        <p:tgtEl>
                                          <p:spTgt spid="230"/>
                                        </p:tgtEl>
                                        <p:attrNameLst>
                                          <p:attrName>style.visibility</p:attrName>
                                        </p:attrNameLst>
                                      </p:cBhvr>
                                      <p:to>
                                        <p:strVal val="hidden"/>
                                      </p:to>
                                    </p:set>
                                  </p:childTnLst>
                                </p:cTn>
                              </p:par>
                            </p:childTnLst>
                          </p:cTn>
                        </p:par>
                        <p:par>
                          <p:cTn id="309" fill="hold">
                            <p:stCondLst>
                              <p:cond delay="1000"/>
                            </p:stCondLst>
                            <p:childTnLst>
                              <p:par>
                                <p:cTn id="310" presetID="53" presetClass="entr" presetSubtype="0" fill="hold" grpId="0" nodeType="afterEffect">
                                  <p:stCondLst>
                                    <p:cond delay="0"/>
                                  </p:stCondLst>
                                  <p:childTnLst>
                                    <p:set>
                                      <p:cBhvr>
                                        <p:cTn id="311" dur="1" fill="hold">
                                          <p:stCondLst>
                                            <p:cond delay="0"/>
                                          </p:stCondLst>
                                        </p:cTn>
                                        <p:tgtEl>
                                          <p:spTgt spid="242"/>
                                        </p:tgtEl>
                                        <p:attrNameLst>
                                          <p:attrName>style.visibility</p:attrName>
                                        </p:attrNameLst>
                                      </p:cBhvr>
                                      <p:to>
                                        <p:strVal val="visible"/>
                                      </p:to>
                                    </p:set>
                                    <p:anim calcmode="lin" valueType="num">
                                      <p:cBhvr>
                                        <p:cTn id="312" dur="500" fill="hold"/>
                                        <p:tgtEl>
                                          <p:spTgt spid="242"/>
                                        </p:tgtEl>
                                        <p:attrNameLst>
                                          <p:attrName>ppt_w</p:attrName>
                                        </p:attrNameLst>
                                      </p:cBhvr>
                                      <p:tavLst>
                                        <p:tav tm="0">
                                          <p:val>
                                            <p:fltVal val="0"/>
                                          </p:val>
                                        </p:tav>
                                        <p:tav tm="100000">
                                          <p:val>
                                            <p:strVal val="#ppt_w"/>
                                          </p:val>
                                        </p:tav>
                                      </p:tavLst>
                                    </p:anim>
                                    <p:anim calcmode="lin" valueType="num">
                                      <p:cBhvr>
                                        <p:cTn id="313" dur="500" fill="hold"/>
                                        <p:tgtEl>
                                          <p:spTgt spid="242"/>
                                        </p:tgtEl>
                                        <p:attrNameLst>
                                          <p:attrName>ppt_h</p:attrName>
                                        </p:attrNameLst>
                                      </p:cBhvr>
                                      <p:tavLst>
                                        <p:tav tm="0">
                                          <p:val>
                                            <p:fltVal val="0"/>
                                          </p:val>
                                        </p:tav>
                                        <p:tav tm="100000">
                                          <p:val>
                                            <p:strVal val="#ppt_h"/>
                                          </p:val>
                                        </p:tav>
                                      </p:tavLst>
                                    </p:anim>
                                    <p:animEffect transition="in" filter="fade">
                                      <p:cBhvr>
                                        <p:cTn id="314" dur="500"/>
                                        <p:tgtEl>
                                          <p:spTgt spid="242"/>
                                        </p:tgtEl>
                                      </p:cBhvr>
                                    </p:animEffect>
                                  </p:childTnLst>
                                </p:cTn>
                              </p:par>
                              <p:par>
                                <p:cTn id="315" presetID="53" presetClass="entr" presetSubtype="0" fill="hold" grpId="0" nodeType="withEffect">
                                  <p:stCondLst>
                                    <p:cond delay="0"/>
                                  </p:stCondLst>
                                  <p:childTnLst>
                                    <p:set>
                                      <p:cBhvr>
                                        <p:cTn id="316" dur="1" fill="hold">
                                          <p:stCondLst>
                                            <p:cond delay="0"/>
                                          </p:stCondLst>
                                        </p:cTn>
                                        <p:tgtEl>
                                          <p:spTgt spid="241"/>
                                        </p:tgtEl>
                                        <p:attrNameLst>
                                          <p:attrName>style.visibility</p:attrName>
                                        </p:attrNameLst>
                                      </p:cBhvr>
                                      <p:to>
                                        <p:strVal val="visible"/>
                                      </p:to>
                                    </p:set>
                                    <p:anim calcmode="lin" valueType="num">
                                      <p:cBhvr>
                                        <p:cTn id="317" dur="500" fill="hold"/>
                                        <p:tgtEl>
                                          <p:spTgt spid="241"/>
                                        </p:tgtEl>
                                        <p:attrNameLst>
                                          <p:attrName>ppt_w</p:attrName>
                                        </p:attrNameLst>
                                      </p:cBhvr>
                                      <p:tavLst>
                                        <p:tav tm="0">
                                          <p:val>
                                            <p:fltVal val="0"/>
                                          </p:val>
                                        </p:tav>
                                        <p:tav tm="100000">
                                          <p:val>
                                            <p:strVal val="#ppt_w"/>
                                          </p:val>
                                        </p:tav>
                                      </p:tavLst>
                                    </p:anim>
                                    <p:anim calcmode="lin" valueType="num">
                                      <p:cBhvr>
                                        <p:cTn id="318" dur="500" fill="hold"/>
                                        <p:tgtEl>
                                          <p:spTgt spid="241"/>
                                        </p:tgtEl>
                                        <p:attrNameLst>
                                          <p:attrName>ppt_h</p:attrName>
                                        </p:attrNameLst>
                                      </p:cBhvr>
                                      <p:tavLst>
                                        <p:tav tm="0">
                                          <p:val>
                                            <p:fltVal val="0"/>
                                          </p:val>
                                        </p:tav>
                                        <p:tav tm="100000">
                                          <p:val>
                                            <p:strVal val="#ppt_h"/>
                                          </p:val>
                                        </p:tav>
                                      </p:tavLst>
                                    </p:anim>
                                    <p:animEffect transition="in" filter="fade">
                                      <p:cBhvr>
                                        <p:cTn id="319" dur="500"/>
                                        <p:tgtEl>
                                          <p:spTgt spid="241"/>
                                        </p:tgtEl>
                                      </p:cBhvr>
                                    </p:animEffect>
                                  </p:childTnLst>
                                </p:cTn>
                              </p:par>
                            </p:childTnLst>
                          </p:cTn>
                        </p:par>
                      </p:childTnLst>
                    </p:cTn>
                  </p:par>
                  <p:par>
                    <p:cTn id="320" fill="hold">
                      <p:stCondLst>
                        <p:cond delay="indefinite"/>
                      </p:stCondLst>
                      <p:childTnLst>
                        <p:par>
                          <p:cTn id="321" fill="hold">
                            <p:stCondLst>
                              <p:cond delay="0"/>
                            </p:stCondLst>
                            <p:childTnLst>
                              <p:par>
                                <p:cTn id="322" presetID="1" presetClass="entr" presetSubtype="0" fill="hold" nodeType="clickEffect">
                                  <p:stCondLst>
                                    <p:cond delay="0"/>
                                  </p:stCondLst>
                                  <p:childTnLst>
                                    <p:set>
                                      <p:cBhvr>
                                        <p:cTn id="323" dur="1" fill="hold">
                                          <p:stCondLst>
                                            <p:cond delay="0"/>
                                          </p:stCondLst>
                                        </p:cTn>
                                        <p:tgtEl>
                                          <p:spTgt spid="686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08" grpId="0" animBg="1"/>
      <p:bldP spid="110" grpId="0" animBg="1"/>
      <p:bldP spid="112" grpId="0" animBg="1"/>
      <p:bldP spid="113" grpId="0" animBg="1"/>
      <p:bldP spid="114" grpId="0" animBg="1"/>
      <p:bldP spid="115"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181" grpId="0"/>
      <p:bldP spid="232" grpId="0"/>
      <p:bldP spid="241" grpId="0"/>
      <p:bldP spid="24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22712"/>
            <a:ext cx="8077200" cy="5232202"/>
          </a:xfrm>
          <a:prstGeom prst="rect">
            <a:avLst/>
          </a:prstGeom>
          <a:noFill/>
        </p:spPr>
        <p:txBody>
          <a:bodyPr wrap="square" rtlCol="0">
            <a:spAutoFit/>
          </a:bodyPr>
          <a:lstStyle/>
          <a:p>
            <a:r>
              <a:rPr lang="en-US" sz="2800" dirty="0" smtClean="0">
                <a:solidFill>
                  <a:prstClr val="black"/>
                </a:solidFill>
                <a:latin typeface="Cambria" pitchFamily="18" charset="0"/>
                <a:cs typeface="Times New Roman" pitchFamily="18" charset="0"/>
              </a:rPr>
              <a:t>If the null hypothesis is true (if there is no difference in treatments), then the </a:t>
            </a:r>
            <a:r>
              <a:rPr lang="en-US" sz="2800" i="1" dirty="0" smtClean="0">
                <a:solidFill>
                  <a:prstClr val="black"/>
                </a:solidFill>
                <a:latin typeface="Cambria" pitchFamily="18" charset="0"/>
                <a:cs typeface="Times New Roman" pitchFamily="18" charset="0"/>
              </a:rPr>
              <a:t>outcomes would not change </a:t>
            </a:r>
            <a:r>
              <a:rPr lang="en-US" sz="2800" dirty="0" smtClean="0">
                <a:solidFill>
                  <a:prstClr val="black"/>
                </a:solidFill>
                <a:latin typeface="Cambria" pitchFamily="18" charset="0"/>
                <a:cs typeface="Times New Roman" pitchFamily="18" charset="0"/>
              </a:rPr>
              <a:t>under a different randomization</a:t>
            </a:r>
          </a:p>
          <a:p>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Simulate a new randomization, keeping the outcomes fixed (as if the null were true!)</a:t>
            </a:r>
          </a:p>
          <a:p>
            <a:pPr>
              <a:buFont typeface="Arial" pitchFamily="34" charset="0"/>
              <a:buChar char="•"/>
            </a:pPr>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For each simulated randomization, calculate the statistic of interest</a:t>
            </a:r>
          </a:p>
          <a:p>
            <a:pPr>
              <a:buFont typeface="Arial" pitchFamily="34" charset="0"/>
              <a:buChar char="•"/>
            </a:pPr>
            <a:endParaRPr lang="en-US" dirty="0" smtClean="0">
              <a:solidFill>
                <a:prstClr val="black"/>
              </a:solidFill>
              <a:latin typeface="Cambria" pitchFamily="18" charset="0"/>
              <a:cs typeface="Times New Roman" pitchFamily="18" charset="0"/>
            </a:endParaRPr>
          </a:p>
          <a:p>
            <a:pPr>
              <a:buFont typeface="Arial" pitchFamily="34" charset="0"/>
              <a:buChar char="•"/>
            </a:pPr>
            <a:r>
              <a:rPr lang="en-US" sz="2800" dirty="0" smtClean="0">
                <a:solidFill>
                  <a:prstClr val="black"/>
                </a:solidFill>
                <a:latin typeface="Cambria" pitchFamily="18" charset="0"/>
                <a:cs typeface="Times New Roman" pitchFamily="18" charset="0"/>
              </a:rPr>
              <a:t> Find the proportion of these simulated statistics that are as extreme (or more extreme) than your observed statistic</a:t>
            </a:r>
            <a:endParaRPr lang="en-US" dirty="0" smtClean="0">
              <a:solidFill>
                <a:prstClr val="black"/>
              </a:solidFill>
              <a:latin typeface="Cambria" pitchFamily="18" charset="0"/>
              <a:cs typeface="Times New Roman" pitchFamily="18" charset="0"/>
            </a:endParaRPr>
          </a:p>
        </p:txBody>
      </p:sp>
      <p:sp>
        <p:nvSpPr>
          <p:cNvPr id="3" name="Title 1"/>
          <p:cNvSpPr txBox="1">
            <a:spLocks/>
          </p:cNvSpPr>
          <p:nvPr/>
        </p:nvSpPr>
        <p:spPr>
          <a:xfrm>
            <a:off x="533400" y="381000"/>
            <a:ext cx="8153400" cy="914400"/>
          </a:xfrm>
          <a:prstGeom prst="rect">
            <a:avLst/>
          </a:prstGeom>
        </p:spPr>
        <p:txBody>
          <a:bodyPr/>
          <a:lstStyle/>
          <a:p>
            <a:pPr lvl="0" algn="ctr">
              <a:spcBef>
                <a:spcPct val="0"/>
              </a:spcBef>
              <a:defRPr/>
            </a:pPr>
            <a:r>
              <a:rPr lang="en-US" sz="4400" b="1" dirty="0" smtClean="0">
                <a:solidFill>
                  <a:srgbClr val="68007F">
                    <a:lumMod val="75000"/>
                  </a:srgbClr>
                </a:solidFill>
                <a:latin typeface="Cambria" pitchFamily="18" charset="0"/>
              </a:rPr>
              <a:t>Randomization Test</a:t>
            </a:r>
            <a:endParaRPr lang="en-US" sz="4000" b="1" dirty="0">
              <a:solidFill>
                <a:srgbClr val="68007F">
                  <a:lumMod val="75000"/>
                </a:srgbClr>
              </a:solidFill>
              <a:latin typeface="Cambria"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5532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 name="Oval 2"/>
          <p:cNvSpPr/>
          <p:nvPr/>
        </p:nvSpPr>
        <p:spPr>
          <a:xfrm>
            <a:off x="70104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 name="Oval 3"/>
          <p:cNvSpPr/>
          <p:nvPr/>
        </p:nvSpPr>
        <p:spPr>
          <a:xfrm>
            <a:off x="74676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5" name="Oval 4"/>
          <p:cNvSpPr/>
          <p:nvPr/>
        </p:nvSpPr>
        <p:spPr>
          <a:xfrm>
            <a:off x="7924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6" name="Oval 5"/>
          <p:cNvSpPr/>
          <p:nvPr/>
        </p:nvSpPr>
        <p:spPr>
          <a:xfrm>
            <a:off x="5638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7" name="Oval 6"/>
          <p:cNvSpPr/>
          <p:nvPr/>
        </p:nvSpPr>
        <p:spPr>
          <a:xfrm>
            <a:off x="60960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8" name="Oval 7"/>
          <p:cNvSpPr/>
          <p:nvPr/>
        </p:nvSpPr>
        <p:spPr>
          <a:xfrm>
            <a:off x="65532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9" name="Oval 8"/>
          <p:cNvSpPr/>
          <p:nvPr/>
        </p:nvSpPr>
        <p:spPr>
          <a:xfrm>
            <a:off x="70104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0" name="Oval 9"/>
          <p:cNvSpPr/>
          <p:nvPr/>
        </p:nvSpPr>
        <p:spPr>
          <a:xfrm>
            <a:off x="74676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1" name="Oval 10"/>
          <p:cNvSpPr/>
          <p:nvPr/>
        </p:nvSpPr>
        <p:spPr>
          <a:xfrm>
            <a:off x="7924800" y="47244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2" name="Oval 11"/>
          <p:cNvSpPr/>
          <p:nvPr/>
        </p:nvSpPr>
        <p:spPr>
          <a:xfrm>
            <a:off x="5638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3" name="Oval 12"/>
          <p:cNvSpPr/>
          <p:nvPr/>
        </p:nvSpPr>
        <p:spPr>
          <a:xfrm>
            <a:off x="60960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4" name="Oval 13"/>
          <p:cNvSpPr/>
          <p:nvPr/>
        </p:nvSpPr>
        <p:spPr>
          <a:xfrm>
            <a:off x="65532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5" name="Oval 14"/>
          <p:cNvSpPr/>
          <p:nvPr/>
        </p:nvSpPr>
        <p:spPr>
          <a:xfrm>
            <a:off x="70104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6" name="Oval 15"/>
          <p:cNvSpPr/>
          <p:nvPr/>
        </p:nvSpPr>
        <p:spPr>
          <a:xfrm>
            <a:off x="74676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7" name="Oval 16"/>
          <p:cNvSpPr/>
          <p:nvPr/>
        </p:nvSpPr>
        <p:spPr>
          <a:xfrm>
            <a:off x="7924800" y="51816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18" name="Oval 17"/>
          <p:cNvSpPr/>
          <p:nvPr/>
        </p:nvSpPr>
        <p:spPr>
          <a:xfrm>
            <a:off x="5638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19" name="Oval 18"/>
          <p:cNvSpPr/>
          <p:nvPr/>
        </p:nvSpPr>
        <p:spPr>
          <a:xfrm>
            <a:off x="60960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0" name="Oval 19"/>
          <p:cNvSpPr/>
          <p:nvPr/>
        </p:nvSpPr>
        <p:spPr>
          <a:xfrm>
            <a:off x="65532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1" name="Oval 20"/>
          <p:cNvSpPr/>
          <p:nvPr/>
        </p:nvSpPr>
        <p:spPr>
          <a:xfrm>
            <a:off x="70104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2" name="Oval 21"/>
          <p:cNvSpPr/>
          <p:nvPr/>
        </p:nvSpPr>
        <p:spPr>
          <a:xfrm>
            <a:off x="74676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3" name="Oval 22"/>
          <p:cNvSpPr/>
          <p:nvPr/>
        </p:nvSpPr>
        <p:spPr>
          <a:xfrm>
            <a:off x="7924800" y="56388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24" name="Oval 23"/>
          <p:cNvSpPr/>
          <p:nvPr/>
        </p:nvSpPr>
        <p:spPr>
          <a:xfrm>
            <a:off x="60960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5" name="Oval 24"/>
          <p:cNvSpPr/>
          <p:nvPr/>
        </p:nvSpPr>
        <p:spPr>
          <a:xfrm>
            <a:off x="5638800" y="4267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7" name="Oval 26"/>
          <p:cNvSpPr/>
          <p:nvPr/>
        </p:nvSpPr>
        <p:spPr>
          <a:xfrm>
            <a:off x="18288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8" name="Oval 27"/>
          <p:cNvSpPr/>
          <p:nvPr/>
        </p:nvSpPr>
        <p:spPr>
          <a:xfrm>
            <a:off x="22860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29" name="Oval 28"/>
          <p:cNvSpPr/>
          <p:nvPr/>
        </p:nvSpPr>
        <p:spPr>
          <a:xfrm>
            <a:off x="27432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0" name="Oval 29"/>
          <p:cNvSpPr/>
          <p:nvPr/>
        </p:nvSpPr>
        <p:spPr>
          <a:xfrm>
            <a:off x="3200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1" name="Oval 30"/>
          <p:cNvSpPr/>
          <p:nvPr/>
        </p:nvSpPr>
        <p:spPr>
          <a:xfrm>
            <a:off x="9144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2" name="Oval 31"/>
          <p:cNvSpPr/>
          <p:nvPr/>
        </p:nvSpPr>
        <p:spPr>
          <a:xfrm>
            <a:off x="13716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3" name="Oval 32"/>
          <p:cNvSpPr/>
          <p:nvPr/>
        </p:nvSpPr>
        <p:spPr>
          <a:xfrm>
            <a:off x="18288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4" name="Oval 33"/>
          <p:cNvSpPr/>
          <p:nvPr/>
        </p:nvSpPr>
        <p:spPr>
          <a:xfrm>
            <a:off x="2286000" y="46482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35" name="Oval 34"/>
          <p:cNvSpPr/>
          <p:nvPr/>
        </p:nvSpPr>
        <p:spPr>
          <a:xfrm>
            <a:off x="27432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6" name="Oval 35"/>
          <p:cNvSpPr/>
          <p:nvPr/>
        </p:nvSpPr>
        <p:spPr>
          <a:xfrm>
            <a:off x="3200400" y="46482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7" name="Oval 36"/>
          <p:cNvSpPr/>
          <p:nvPr/>
        </p:nvSpPr>
        <p:spPr>
          <a:xfrm>
            <a:off x="9144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8" name="Oval 37"/>
          <p:cNvSpPr/>
          <p:nvPr/>
        </p:nvSpPr>
        <p:spPr>
          <a:xfrm>
            <a:off x="13716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39" name="Oval 38"/>
          <p:cNvSpPr/>
          <p:nvPr/>
        </p:nvSpPr>
        <p:spPr>
          <a:xfrm>
            <a:off x="18288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0" name="Oval 39"/>
          <p:cNvSpPr/>
          <p:nvPr/>
        </p:nvSpPr>
        <p:spPr>
          <a:xfrm>
            <a:off x="22860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1" name="Oval 40"/>
          <p:cNvSpPr/>
          <p:nvPr/>
        </p:nvSpPr>
        <p:spPr>
          <a:xfrm>
            <a:off x="27432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2" name="Oval 41"/>
          <p:cNvSpPr/>
          <p:nvPr/>
        </p:nvSpPr>
        <p:spPr>
          <a:xfrm>
            <a:off x="3200400" y="51054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3" name="Oval 42"/>
          <p:cNvSpPr/>
          <p:nvPr/>
        </p:nvSpPr>
        <p:spPr>
          <a:xfrm>
            <a:off x="13716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4" name="Oval 43"/>
          <p:cNvSpPr/>
          <p:nvPr/>
        </p:nvSpPr>
        <p:spPr>
          <a:xfrm>
            <a:off x="914400" y="4191000"/>
            <a:ext cx="457200" cy="457200"/>
          </a:xfrm>
          <a:prstGeom prst="ellips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a:t>
            </a:r>
            <a:endParaRPr lang="en-US" dirty="0"/>
          </a:p>
        </p:txBody>
      </p:sp>
      <p:sp>
        <p:nvSpPr>
          <p:cNvPr id="45" name="Oval 44"/>
          <p:cNvSpPr/>
          <p:nvPr/>
        </p:nvSpPr>
        <p:spPr>
          <a:xfrm>
            <a:off x="914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6" name="Oval 45"/>
          <p:cNvSpPr/>
          <p:nvPr/>
        </p:nvSpPr>
        <p:spPr>
          <a:xfrm>
            <a:off x="13716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7" name="Oval 46"/>
          <p:cNvSpPr/>
          <p:nvPr/>
        </p:nvSpPr>
        <p:spPr>
          <a:xfrm>
            <a:off x="18288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8" name="Oval 47"/>
          <p:cNvSpPr/>
          <p:nvPr/>
        </p:nvSpPr>
        <p:spPr>
          <a:xfrm>
            <a:off x="22860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49" name="Oval 48"/>
          <p:cNvSpPr/>
          <p:nvPr/>
        </p:nvSpPr>
        <p:spPr>
          <a:xfrm>
            <a:off x="27432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50" name="Oval 49"/>
          <p:cNvSpPr/>
          <p:nvPr/>
        </p:nvSpPr>
        <p:spPr>
          <a:xfrm>
            <a:off x="3200400" y="5562600"/>
            <a:ext cx="457200" cy="457200"/>
          </a:xfrm>
          <a:prstGeom prst="ellipse">
            <a:avLst/>
          </a:prstGeom>
          <a:solidFill>
            <a:schemeClr val="accent6"/>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a:t>
            </a:r>
            <a:endParaRPr lang="en-US" dirty="0"/>
          </a:p>
        </p:txBody>
      </p:sp>
      <p:sp>
        <p:nvSpPr>
          <p:cNvPr id="52" name="TextBox 51"/>
          <p:cNvSpPr txBox="1"/>
          <p:nvPr/>
        </p:nvSpPr>
        <p:spPr>
          <a:xfrm>
            <a:off x="762000" y="6096000"/>
            <a:ext cx="3429000" cy="369332"/>
          </a:xfrm>
          <a:prstGeom prst="rect">
            <a:avLst/>
          </a:prstGeom>
          <a:noFill/>
        </p:spPr>
        <p:txBody>
          <a:bodyPr wrap="square" rtlCol="0">
            <a:spAutoFit/>
          </a:bodyPr>
          <a:lstStyle/>
          <a:p>
            <a:r>
              <a:rPr lang="en-US" dirty="0" smtClean="0"/>
              <a:t>10 relapse, 14 no relapse</a:t>
            </a:r>
            <a:endParaRPr lang="en-US" dirty="0"/>
          </a:p>
        </p:txBody>
      </p:sp>
      <p:sp>
        <p:nvSpPr>
          <p:cNvPr id="53" name="TextBox 52"/>
          <p:cNvSpPr txBox="1"/>
          <p:nvPr/>
        </p:nvSpPr>
        <p:spPr>
          <a:xfrm>
            <a:off x="5486400" y="6096000"/>
            <a:ext cx="3429000" cy="369332"/>
          </a:xfrm>
          <a:prstGeom prst="rect">
            <a:avLst/>
          </a:prstGeom>
          <a:noFill/>
        </p:spPr>
        <p:txBody>
          <a:bodyPr wrap="square" rtlCol="0">
            <a:spAutoFit/>
          </a:bodyPr>
          <a:lstStyle/>
          <a:p>
            <a:r>
              <a:rPr lang="en-US" dirty="0" smtClean="0"/>
              <a:t>18 relapse, 6 no relapse</a:t>
            </a:r>
            <a:endParaRPr lang="en-US" dirty="0"/>
          </a:p>
        </p:txBody>
      </p:sp>
      <p:graphicFrame>
        <p:nvGraphicFramePr>
          <p:cNvPr id="54" name="Object 1"/>
          <p:cNvGraphicFramePr>
            <a:graphicFrameLocks noChangeAspect="1"/>
          </p:cNvGraphicFramePr>
          <p:nvPr/>
        </p:nvGraphicFramePr>
        <p:xfrm>
          <a:off x="4038600" y="4267200"/>
          <a:ext cx="1303338" cy="1597025"/>
        </p:xfrm>
        <a:graphic>
          <a:graphicData uri="http://schemas.openxmlformats.org/presentationml/2006/ole">
            <p:oleObj spid="_x0000_s89089" name="Equation" r:id="rId4" imgW="672840" imgH="825480" progId="Equation.DSMT4">
              <p:embed/>
            </p:oleObj>
          </a:graphicData>
        </a:graphic>
      </p:graphicFrame>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1 -0.51064 " pathEditMode="relative" ptsTypes="AA">
                                      <p:cBhvr>
                                        <p:cTn id="6" dur="2000" fill="hold"/>
                                        <p:tgtEl>
                                          <p:spTgt spid="27"/>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L 0.1 -0.51064 " pathEditMode="relative" ptsTypes="AA">
                                      <p:cBhvr>
                                        <p:cTn id="8" dur="2000" fill="hold"/>
                                        <p:tgtEl>
                                          <p:spTgt spid="28"/>
                                        </p:tgtEl>
                                        <p:attrNameLst>
                                          <p:attrName>ppt_x</p:attrName>
                                          <p:attrName>ppt_y</p:attrName>
                                        </p:attrNameLst>
                                      </p:cBhvr>
                                    </p:animMotion>
                                  </p:childTnLst>
                                </p:cTn>
                              </p:par>
                              <p:par>
                                <p:cTn id="9" presetID="0" presetClass="path" presetSubtype="0" accel="50000" decel="50000" fill="hold" grpId="0" nodeType="withEffect">
                                  <p:stCondLst>
                                    <p:cond delay="0"/>
                                  </p:stCondLst>
                                  <p:childTnLst>
                                    <p:animMotion origin="layout" path="M 0 0 L 0.1 -0.51064 " pathEditMode="relative" ptsTypes="AA">
                                      <p:cBhvr>
                                        <p:cTn id="10" dur="2000" fill="hold"/>
                                        <p:tgtEl>
                                          <p:spTgt spid="29"/>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0 0 L 0.1 -0.51064 " pathEditMode="relative" ptsTypes="AA">
                                      <p:cBhvr>
                                        <p:cTn id="12" dur="2000" fill="hold"/>
                                        <p:tgtEl>
                                          <p:spTgt spid="30"/>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L 0.1 -0.51064 " pathEditMode="relative" ptsTypes="AA">
                                      <p:cBhvr>
                                        <p:cTn id="14" dur="2000" fill="hold"/>
                                        <p:tgtEl>
                                          <p:spTgt spid="31"/>
                                        </p:tgtEl>
                                        <p:attrNameLst>
                                          <p:attrName>ppt_x</p:attrName>
                                          <p:attrName>ppt_y</p:attrName>
                                        </p:attrNameLst>
                                      </p:cBhvr>
                                    </p:animMotion>
                                  </p:childTnLst>
                                </p:cTn>
                              </p:par>
                              <p:par>
                                <p:cTn id="15" presetID="0" presetClass="path" presetSubtype="0" accel="50000" decel="50000" fill="hold" grpId="0" nodeType="withEffect">
                                  <p:stCondLst>
                                    <p:cond delay="0"/>
                                  </p:stCondLst>
                                  <p:childTnLst>
                                    <p:animMotion origin="layout" path="M 0 0 L 0.1 -0.51064 " pathEditMode="relative" ptsTypes="AA">
                                      <p:cBhvr>
                                        <p:cTn id="16" dur="2000" fill="hold"/>
                                        <p:tgtEl>
                                          <p:spTgt spid="32"/>
                                        </p:tgtEl>
                                        <p:attrNameLst>
                                          <p:attrName>ppt_x</p:attrName>
                                          <p:attrName>ppt_y</p:attrName>
                                        </p:attrNameLst>
                                      </p:cBhvr>
                                    </p:animMotion>
                                  </p:childTnLst>
                                </p:cTn>
                              </p:par>
                              <p:par>
                                <p:cTn id="17" presetID="0" presetClass="path" presetSubtype="0" accel="50000" decel="50000" fill="hold" grpId="0" nodeType="withEffect">
                                  <p:stCondLst>
                                    <p:cond delay="0"/>
                                  </p:stCondLst>
                                  <p:childTnLst>
                                    <p:animMotion origin="layout" path="M 0 0 L 0.1 -0.51064 " pathEditMode="relative" ptsTypes="AA">
                                      <p:cBhvr>
                                        <p:cTn id="18" dur="2000" fill="hold"/>
                                        <p:tgtEl>
                                          <p:spTgt spid="33"/>
                                        </p:tgtEl>
                                        <p:attrNameLst>
                                          <p:attrName>ppt_x</p:attrName>
                                          <p:attrName>ppt_y</p:attrName>
                                        </p:attrNameLst>
                                      </p:cBhvr>
                                    </p:animMotion>
                                  </p:childTnLst>
                                </p:cTn>
                              </p:par>
                              <p:par>
                                <p:cTn id="19" presetID="0" presetClass="path" presetSubtype="0" accel="50000" decel="50000" fill="hold" grpId="0" nodeType="withEffect">
                                  <p:stCondLst>
                                    <p:cond delay="0"/>
                                  </p:stCondLst>
                                  <p:childTnLst>
                                    <p:animMotion origin="layout" path="M 0 0 L 0.1 -0.51064 " pathEditMode="relative" ptsTypes="AA">
                                      <p:cBhvr>
                                        <p:cTn id="20" dur="2000" fill="hold"/>
                                        <p:tgtEl>
                                          <p:spTgt spid="34"/>
                                        </p:tgtEl>
                                        <p:attrNameLst>
                                          <p:attrName>ppt_x</p:attrName>
                                          <p:attrName>ppt_y</p:attrName>
                                        </p:attrNameLst>
                                      </p:cBhvr>
                                    </p:animMotion>
                                  </p:childTnLst>
                                </p:cTn>
                              </p:par>
                              <p:par>
                                <p:cTn id="21" presetID="0" presetClass="path" presetSubtype="0" accel="50000" decel="50000" fill="hold" grpId="0" nodeType="withEffect">
                                  <p:stCondLst>
                                    <p:cond delay="0"/>
                                  </p:stCondLst>
                                  <p:childTnLst>
                                    <p:animMotion origin="layout" path="M 0 0 L 0.1 -0.51064 " pathEditMode="relative" ptsTypes="AA">
                                      <p:cBhvr>
                                        <p:cTn id="22" dur="2000" fill="hold"/>
                                        <p:tgtEl>
                                          <p:spTgt spid="35"/>
                                        </p:tgtEl>
                                        <p:attrNameLst>
                                          <p:attrName>ppt_x</p:attrName>
                                          <p:attrName>ppt_y</p:attrName>
                                        </p:attrNameLst>
                                      </p:cBhvr>
                                    </p:animMotion>
                                  </p:childTnLst>
                                </p:cTn>
                              </p:par>
                              <p:par>
                                <p:cTn id="23" presetID="0" presetClass="path" presetSubtype="0" accel="50000" decel="50000" fill="hold" grpId="0" nodeType="withEffect">
                                  <p:stCondLst>
                                    <p:cond delay="0"/>
                                  </p:stCondLst>
                                  <p:childTnLst>
                                    <p:animMotion origin="layout" path="M 0 0 L 0.1 -0.51064 " pathEditMode="relative" ptsTypes="AA">
                                      <p:cBhvr>
                                        <p:cTn id="24" dur="2000" fill="hold"/>
                                        <p:tgtEl>
                                          <p:spTgt spid="36"/>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L 0.1 -0.51064 " pathEditMode="relative" ptsTypes="AA">
                                      <p:cBhvr>
                                        <p:cTn id="26" dur="2000" fill="hold"/>
                                        <p:tgtEl>
                                          <p:spTgt spid="37"/>
                                        </p:tgtEl>
                                        <p:attrNameLst>
                                          <p:attrName>ppt_x</p:attrName>
                                          <p:attrName>ppt_y</p:attrName>
                                        </p:attrNameLst>
                                      </p:cBhvr>
                                    </p:animMotion>
                                  </p:childTnLst>
                                </p:cTn>
                              </p:par>
                              <p:par>
                                <p:cTn id="27" presetID="0" presetClass="path" presetSubtype="0" accel="50000" decel="50000" fill="hold" grpId="0" nodeType="withEffect">
                                  <p:stCondLst>
                                    <p:cond delay="0"/>
                                  </p:stCondLst>
                                  <p:childTnLst>
                                    <p:animMotion origin="layout" path="M 0 0 L 0.1 -0.51064 " pathEditMode="relative" ptsTypes="AA">
                                      <p:cBhvr>
                                        <p:cTn id="28" dur="2000" fill="hold"/>
                                        <p:tgtEl>
                                          <p:spTgt spid="38"/>
                                        </p:tgtEl>
                                        <p:attrNameLst>
                                          <p:attrName>ppt_x</p:attrName>
                                          <p:attrName>ppt_y</p:attrName>
                                        </p:attrNameLst>
                                      </p:cBhvr>
                                    </p:animMotion>
                                  </p:childTnLst>
                                </p:cTn>
                              </p:par>
                              <p:par>
                                <p:cTn id="29" presetID="0" presetClass="path" presetSubtype="0" accel="50000" decel="50000" fill="hold" grpId="0" nodeType="withEffect">
                                  <p:stCondLst>
                                    <p:cond delay="0"/>
                                  </p:stCondLst>
                                  <p:childTnLst>
                                    <p:animMotion origin="layout" path="M 0 0 L 0.1 -0.51064 " pathEditMode="relative" ptsTypes="AA">
                                      <p:cBhvr>
                                        <p:cTn id="30" dur="2000" fill="hold"/>
                                        <p:tgtEl>
                                          <p:spTgt spid="39"/>
                                        </p:tgtEl>
                                        <p:attrNameLst>
                                          <p:attrName>ppt_x</p:attrName>
                                          <p:attrName>ppt_y</p:attrName>
                                        </p:attrNameLst>
                                      </p:cBhvr>
                                    </p:animMotion>
                                  </p:childTnLst>
                                </p:cTn>
                              </p:par>
                              <p:par>
                                <p:cTn id="31" presetID="0" presetClass="path" presetSubtype="0" accel="50000" decel="50000" fill="hold" grpId="0" nodeType="withEffect">
                                  <p:stCondLst>
                                    <p:cond delay="0"/>
                                  </p:stCondLst>
                                  <p:childTnLst>
                                    <p:animMotion origin="layout" path="M 0 0 L 0.1 -0.51064 " pathEditMode="relative" ptsTypes="AA">
                                      <p:cBhvr>
                                        <p:cTn id="32" dur="2000" fill="hold"/>
                                        <p:tgtEl>
                                          <p:spTgt spid="40"/>
                                        </p:tgtEl>
                                        <p:attrNameLst>
                                          <p:attrName>ppt_x</p:attrName>
                                          <p:attrName>ppt_y</p:attrName>
                                        </p:attrNameLst>
                                      </p:cBhvr>
                                    </p:animMotion>
                                  </p:childTnLst>
                                </p:cTn>
                              </p:par>
                              <p:par>
                                <p:cTn id="33" presetID="0" presetClass="path" presetSubtype="0" accel="50000" decel="50000" fill="hold" grpId="0" nodeType="withEffect">
                                  <p:stCondLst>
                                    <p:cond delay="0"/>
                                  </p:stCondLst>
                                  <p:childTnLst>
                                    <p:animMotion origin="layout" path="M 0 0 L 0.1 -0.51064 " pathEditMode="relative" ptsTypes="AA">
                                      <p:cBhvr>
                                        <p:cTn id="34" dur="2000" fill="hold"/>
                                        <p:tgtEl>
                                          <p:spTgt spid="41"/>
                                        </p:tgtEl>
                                        <p:attrNameLst>
                                          <p:attrName>ppt_x</p:attrName>
                                          <p:attrName>ppt_y</p:attrName>
                                        </p:attrNameLst>
                                      </p:cBhvr>
                                    </p:animMotion>
                                  </p:childTnLst>
                                </p:cTn>
                              </p:par>
                              <p:par>
                                <p:cTn id="35" presetID="0" presetClass="path" presetSubtype="0" accel="50000" decel="50000" fill="hold" grpId="0" nodeType="withEffect">
                                  <p:stCondLst>
                                    <p:cond delay="0"/>
                                  </p:stCondLst>
                                  <p:childTnLst>
                                    <p:animMotion origin="layout" path="M 0 0 L 0.1 -0.51064 " pathEditMode="relative" ptsTypes="AA">
                                      <p:cBhvr>
                                        <p:cTn id="36" dur="2000" fill="hold"/>
                                        <p:tgtEl>
                                          <p:spTgt spid="42"/>
                                        </p:tgtEl>
                                        <p:attrNameLst>
                                          <p:attrName>ppt_x</p:attrName>
                                          <p:attrName>ppt_y</p:attrName>
                                        </p:attrNameLst>
                                      </p:cBhvr>
                                    </p:animMotion>
                                  </p:childTnLst>
                                </p:cTn>
                              </p:par>
                              <p:par>
                                <p:cTn id="37" presetID="0" presetClass="path" presetSubtype="0" accel="50000" decel="50000" fill="hold" grpId="0" nodeType="withEffect">
                                  <p:stCondLst>
                                    <p:cond delay="0"/>
                                  </p:stCondLst>
                                  <p:childTnLst>
                                    <p:animMotion origin="layout" path="M 0 0 L 0.1 -0.51064 " pathEditMode="relative" ptsTypes="AA">
                                      <p:cBhvr>
                                        <p:cTn id="38" dur="2000" fill="hold"/>
                                        <p:tgtEl>
                                          <p:spTgt spid="43"/>
                                        </p:tgtEl>
                                        <p:attrNameLst>
                                          <p:attrName>ppt_x</p:attrName>
                                          <p:attrName>ppt_y</p:attrName>
                                        </p:attrNameLst>
                                      </p:cBhvr>
                                    </p:animMotion>
                                  </p:childTnLst>
                                </p:cTn>
                              </p:par>
                              <p:par>
                                <p:cTn id="39" presetID="0" presetClass="path" presetSubtype="0" accel="50000" decel="50000" fill="hold" grpId="0" nodeType="withEffect">
                                  <p:stCondLst>
                                    <p:cond delay="0"/>
                                  </p:stCondLst>
                                  <p:childTnLst>
                                    <p:animMotion origin="layout" path="M 0 0 L 0.1 -0.51064 " pathEditMode="relative" ptsTypes="AA">
                                      <p:cBhvr>
                                        <p:cTn id="40" dur="2000" fill="hold"/>
                                        <p:tgtEl>
                                          <p:spTgt spid="44"/>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L 0.1 -0.51064 " pathEditMode="relative" ptsTypes="AA">
                                      <p:cBhvr>
                                        <p:cTn id="42" dur="2000" fill="hold"/>
                                        <p:tgtEl>
                                          <p:spTgt spid="45"/>
                                        </p:tgtEl>
                                        <p:attrNameLst>
                                          <p:attrName>ppt_x</p:attrName>
                                          <p:attrName>ppt_y</p:attrName>
                                        </p:attrNameLst>
                                      </p:cBhvr>
                                    </p:animMotion>
                                  </p:childTnLst>
                                </p:cTn>
                              </p:par>
                              <p:par>
                                <p:cTn id="43" presetID="0" presetClass="path" presetSubtype="0" accel="50000" decel="50000" fill="hold" grpId="0" nodeType="withEffect">
                                  <p:stCondLst>
                                    <p:cond delay="0"/>
                                  </p:stCondLst>
                                  <p:childTnLst>
                                    <p:animMotion origin="layout" path="M 0 0 L 0.1 -0.51064 " pathEditMode="relative" ptsTypes="AA">
                                      <p:cBhvr>
                                        <p:cTn id="44" dur="2000" fill="hold"/>
                                        <p:tgtEl>
                                          <p:spTgt spid="46"/>
                                        </p:tgtEl>
                                        <p:attrNameLst>
                                          <p:attrName>ppt_x</p:attrName>
                                          <p:attrName>ppt_y</p:attrName>
                                        </p:attrNameLst>
                                      </p:cBhvr>
                                    </p:animMotion>
                                  </p:childTnLst>
                                </p:cTn>
                              </p:par>
                              <p:par>
                                <p:cTn id="45" presetID="0" presetClass="path" presetSubtype="0" accel="50000" decel="50000" fill="hold" grpId="0" nodeType="withEffect">
                                  <p:stCondLst>
                                    <p:cond delay="0"/>
                                  </p:stCondLst>
                                  <p:childTnLst>
                                    <p:animMotion origin="layout" path="M 0 0 L 0.1 -0.51064 " pathEditMode="relative" ptsTypes="AA">
                                      <p:cBhvr>
                                        <p:cTn id="46" dur="2000" fill="hold"/>
                                        <p:tgtEl>
                                          <p:spTgt spid="47"/>
                                        </p:tgtEl>
                                        <p:attrNameLst>
                                          <p:attrName>ppt_x</p:attrName>
                                          <p:attrName>ppt_y</p:attrName>
                                        </p:attrNameLst>
                                      </p:cBhvr>
                                    </p:animMotion>
                                  </p:childTnLst>
                                </p:cTn>
                              </p:par>
                              <p:par>
                                <p:cTn id="47" presetID="0" presetClass="path" presetSubtype="0" accel="50000" decel="50000" fill="hold" grpId="0" nodeType="withEffect">
                                  <p:stCondLst>
                                    <p:cond delay="0"/>
                                  </p:stCondLst>
                                  <p:childTnLst>
                                    <p:animMotion origin="layout" path="M 0 0 L 0.1 -0.51064 " pathEditMode="relative" ptsTypes="AA">
                                      <p:cBhvr>
                                        <p:cTn id="48" dur="2000" fill="hold"/>
                                        <p:tgtEl>
                                          <p:spTgt spid="48"/>
                                        </p:tgtEl>
                                        <p:attrNameLst>
                                          <p:attrName>ppt_x</p:attrName>
                                          <p:attrName>ppt_y</p:attrName>
                                        </p:attrNameLst>
                                      </p:cBhvr>
                                    </p:animMotion>
                                  </p:childTnLst>
                                </p:cTn>
                              </p:par>
                              <p:par>
                                <p:cTn id="49" presetID="0" presetClass="path" presetSubtype="0" accel="50000" decel="50000" fill="hold" grpId="0" nodeType="withEffect">
                                  <p:stCondLst>
                                    <p:cond delay="0"/>
                                  </p:stCondLst>
                                  <p:childTnLst>
                                    <p:animMotion origin="layout" path="M 0 0 L 0.1 -0.51064 " pathEditMode="relative" ptsTypes="AA">
                                      <p:cBhvr>
                                        <p:cTn id="50" dur="2000" fill="hold"/>
                                        <p:tgtEl>
                                          <p:spTgt spid="49"/>
                                        </p:tgtEl>
                                        <p:attrNameLst>
                                          <p:attrName>ppt_x</p:attrName>
                                          <p:attrName>ppt_y</p:attrName>
                                        </p:attrNameLst>
                                      </p:cBhvr>
                                    </p:animMotion>
                                  </p:childTnLst>
                                </p:cTn>
                              </p:par>
                              <p:par>
                                <p:cTn id="51" presetID="0" presetClass="path" presetSubtype="0" accel="50000" decel="50000" fill="hold" grpId="0" nodeType="withEffect">
                                  <p:stCondLst>
                                    <p:cond delay="0"/>
                                  </p:stCondLst>
                                  <p:childTnLst>
                                    <p:animMotion origin="layout" path="M 0 0 L 0.1 -0.51064 " pathEditMode="relative" ptsTypes="AA">
                                      <p:cBhvr>
                                        <p:cTn id="52" dur="2000" fill="hold"/>
                                        <p:tgtEl>
                                          <p:spTgt spid="50"/>
                                        </p:tgtEl>
                                        <p:attrNameLst>
                                          <p:attrName>ppt_x</p:attrName>
                                          <p:attrName>ppt_y</p:attrName>
                                        </p:attrNameLst>
                                      </p:cBhvr>
                                    </p:animMotion>
                                  </p:childTnLst>
                                </p:cTn>
                              </p:par>
                              <p:par>
                                <p:cTn id="53" presetID="0" presetClass="path" presetSubtype="0" accel="50000" decel="50000" fill="hold" grpId="0" nodeType="withEffect">
                                  <p:stCondLst>
                                    <p:cond delay="0"/>
                                  </p:stCondLst>
                                  <p:childTnLst>
                                    <p:animMotion origin="layout" path="M 0 0 L -0.11667 -0.52174 " pathEditMode="relative" ptsTypes="AA">
                                      <p:cBhvr>
                                        <p:cTn id="54" dur="2000" fill="hold"/>
                                        <p:tgtEl>
                                          <p:spTgt spid="2"/>
                                        </p:tgtEl>
                                        <p:attrNameLst>
                                          <p:attrName>ppt_x</p:attrName>
                                          <p:attrName>ppt_y</p:attrName>
                                        </p:attrNameLst>
                                      </p:cBhvr>
                                    </p:animMotion>
                                  </p:childTnLst>
                                </p:cTn>
                              </p:par>
                              <p:par>
                                <p:cTn id="55" presetID="0" presetClass="path" presetSubtype="0" accel="50000" decel="50000" fill="hold" grpId="0" nodeType="withEffect">
                                  <p:stCondLst>
                                    <p:cond delay="0"/>
                                  </p:stCondLst>
                                  <p:childTnLst>
                                    <p:animMotion origin="layout" path="M 0 0 L -0.11667 -0.52174 " pathEditMode="relative" ptsTypes="AA">
                                      <p:cBhvr>
                                        <p:cTn id="56" dur="2000" fill="hold"/>
                                        <p:tgtEl>
                                          <p:spTgt spid="3"/>
                                        </p:tgtEl>
                                        <p:attrNameLst>
                                          <p:attrName>ppt_x</p:attrName>
                                          <p:attrName>ppt_y</p:attrName>
                                        </p:attrNameLst>
                                      </p:cBhvr>
                                    </p:animMotion>
                                  </p:childTnLst>
                                </p:cTn>
                              </p:par>
                              <p:par>
                                <p:cTn id="57" presetID="0" presetClass="path" presetSubtype="0" accel="50000" decel="50000" fill="hold" grpId="0" nodeType="withEffect">
                                  <p:stCondLst>
                                    <p:cond delay="0"/>
                                  </p:stCondLst>
                                  <p:childTnLst>
                                    <p:animMotion origin="layout" path="M 0 0 L -0.11667 -0.52174 " pathEditMode="relative" ptsTypes="AA">
                                      <p:cBhvr>
                                        <p:cTn id="58" dur="2000" fill="hold"/>
                                        <p:tgtEl>
                                          <p:spTgt spid="4"/>
                                        </p:tgtEl>
                                        <p:attrNameLst>
                                          <p:attrName>ppt_x</p:attrName>
                                          <p:attrName>ppt_y</p:attrName>
                                        </p:attrNameLst>
                                      </p:cBhvr>
                                    </p:animMotion>
                                  </p:childTnLst>
                                </p:cTn>
                              </p:par>
                              <p:par>
                                <p:cTn id="59" presetID="0" presetClass="path" presetSubtype="0" accel="50000" decel="50000" fill="hold" grpId="0" nodeType="withEffect">
                                  <p:stCondLst>
                                    <p:cond delay="0"/>
                                  </p:stCondLst>
                                  <p:childTnLst>
                                    <p:animMotion origin="layout" path="M 0 0 L -0.11667 -0.52174 " pathEditMode="relative" ptsTypes="AA">
                                      <p:cBhvr>
                                        <p:cTn id="60" dur="2000" fill="hold"/>
                                        <p:tgtEl>
                                          <p:spTgt spid="5"/>
                                        </p:tgtEl>
                                        <p:attrNameLst>
                                          <p:attrName>ppt_x</p:attrName>
                                          <p:attrName>ppt_y</p:attrName>
                                        </p:attrNameLst>
                                      </p:cBhvr>
                                    </p:animMotion>
                                  </p:childTnLst>
                                </p:cTn>
                              </p:par>
                              <p:par>
                                <p:cTn id="61" presetID="0" presetClass="path" presetSubtype="0" accel="50000" decel="50000" fill="hold" grpId="0" nodeType="withEffect">
                                  <p:stCondLst>
                                    <p:cond delay="0"/>
                                  </p:stCondLst>
                                  <p:childTnLst>
                                    <p:animMotion origin="layout" path="M 0 0 L -0.11667 -0.52174 " pathEditMode="relative" ptsTypes="AA">
                                      <p:cBhvr>
                                        <p:cTn id="62" dur="2000" fill="hold"/>
                                        <p:tgtEl>
                                          <p:spTgt spid="6"/>
                                        </p:tgtEl>
                                        <p:attrNameLst>
                                          <p:attrName>ppt_x</p:attrName>
                                          <p:attrName>ppt_y</p:attrName>
                                        </p:attrNameLst>
                                      </p:cBhvr>
                                    </p:animMotion>
                                  </p:childTnLst>
                                </p:cTn>
                              </p:par>
                              <p:par>
                                <p:cTn id="63" presetID="0" presetClass="path" presetSubtype="0" accel="50000" decel="50000" fill="hold" grpId="0" nodeType="withEffect">
                                  <p:stCondLst>
                                    <p:cond delay="0"/>
                                  </p:stCondLst>
                                  <p:childTnLst>
                                    <p:animMotion origin="layout" path="M 0 0 L -0.11667 -0.52174 " pathEditMode="relative" ptsTypes="AA">
                                      <p:cBhvr>
                                        <p:cTn id="64" dur="2000" fill="hold"/>
                                        <p:tgtEl>
                                          <p:spTgt spid="7"/>
                                        </p:tgtEl>
                                        <p:attrNameLst>
                                          <p:attrName>ppt_x</p:attrName>
                                          <p:attrName>ppt_y</p:attrName>
                                        </p:attrNameLst>
                                      </p:cBhvr>
                                    </p:animMotion>
                                  </p:childTnLst>
                                </p:cTn>
                              </p:par>
                              <p:par>
                                <p:cTn id="65" presetID="0" presetClass="path" presetSubtype="0" accel="50000" decel="50000" fill="hold" grpId="0" nodeType="withEffect">
                                  <p:stCondLst>
                                    <p:cond delay="0"/>
                                  </p:stCondLst>
                                  <p:childTnLst>
                                    <p:animMotion origin="layout" path="M 0 0 L -0.11667 -0.52174 " pathEditMode="relative" ptsTypes="AA">
                                      <p:cBhvr>
                                        <p:cTn id="66" dur="2000" fill="hold"/>
                                        <p:tgtEl>
                                          <p:spTgt spid="8"/>
                                        </p:tgtEl>
                                        <p:attrNameLst>
                                          <p:attrName>ppt_x</p:attrName>
                                          <p:attrName>ppt_y</p:attrName>
                                        </p:attrNameLst>
                                      </p:cBhvr>
                                    </p:animMotion>
                                  </p:childTnLst>
                                </p:cTn>
                              </p:par>
                              <p:par>
                                <p:cTn id="67" presetID="0" presetClass="path" presetSubtype="0" accel="50000" decel="50000" fill="hold" grpId="0" nodeType="withEffect">
                                  <p:stCondLst>
                                    <p:cond delay="0"/>
                                  </p:stCondLst>
                                  <p:childTnLst>
                                    <p:animMotion origin="layout" path="M 0 0 L -0.11667 -0.52174 " pathEditMode="relative" ptsTypes="AA">
                                      <p:cBhvr>
                                        <p:cTn id="68" dur="2000" fill="hold"/>
                                        <p:tgtEl>
                                          <p:spTgt spid="9"/>
                                        </p:tgtEl>
                                        <p:attrNameLst>
                                          <p:attrName>ppt_x</p:attrName>
                                          <p:attrName>ppt_y</p:attrName>
                                        </p:attrNameLst>
                                      </p:cBhvr>
                                    </p:animMotion>
                                  </p:childTnLst>
                                </p:cTn>
                              </p:par>
                              <p:par>
                                <p:cTn id="69" presetID="0" presetClass="path" presetSubtype="0" accel="50000" decel="50000" fill="hold" grpId="0" nodeType="withEffect">
                                  <p:stCondLst>
                                    <p:cond delay="0"/>
                                  </p:stCondLst>
                                  <p:childTnLst>
                                    <p:animMotion origin="layout" path="M 0 0 L -0.11667 -0.52174 " pathEditMode="relative" ptsTypes="AA">
                                      <p:cBhvr>
                                        <p:cTn id="70" dur="2000" fill="hold"/>
                                        <p:tgtEl>
                                          <p:spTgt spid="10"/>
                                        </p:tgtEl>
                                        <p:attrNameLst>
                                          <p:attrName>ppt_x</p:attrName>
                                          <p:attrName>ppt_y</p:attrName>
                                        </p:attrNameLst>
                                      </p:cBhvr>
                                    </p:animMotion>
                                  </p:childTnLst>
                                </p:cTn>
                              </p:par>
                              <p:par>
                                <p:cTn id="71" presetID="0" presetClass="path" presetSubtype="0" accel="50000" decel="50000" fill="hold" grpId="0" nodeType="withEffect">
                                  <p:stCondLst>
                                    <p:cond delay="0"/>
                                  </p:stCondLst>
                                  <p:childTnLst>
                                    <p:animMotion origin="layout" path="M 0 0 L -0.11667 -0.52174 " pathEditMode="relative" ptsTypes="AA">
                                      <p:cBhvr>
                                        <p:cTn id="72" dur="2000" fill="hold"/>
                                        <p:tgtEl>
                                          <p:spTgt spid="11"/>
                                        </p:tgtEl>
                                        <p:attrNameLst>
                                          <p:attrName>ppt_x</p:attrName>
                                          <p:attrName>ppt_y</p:attrName>
                                        </p:attrNameLst>
                                      </p:cBhvr>
                                    </p:animMotion>
                                  </p:childTnLst>
                                </p:cTn>
                              </p:par>
                              <p:par>
                                <p:cTn id="73" presetID="0" presetClass="path" presetSubtype="0" accel="50000" decel="50000" fill="hold" grpId="0" nodeType="withEffect">
                                  <p:stCondLst>
                                    <p:cond delay="0"/>
                                  </p:stCondLst>
                                  <p:childTnLst>
                                    <p:animMotion origin="layout" path="M 0 0 L -0.11667 -0.52174 " pathEditMode="relative" ptsTypes="AA">
                                      <p:cBhvr>
                                        <p:cTn id="74" dur="2000" fill="hold"/>
                                        <p:tgtEl>
                                          <p:spTgt spid="12"/>
                                        </p:tgtEl>
                                        <p:attrNameLst>
                                          <p:attrName>ppt_x</p:attrName>
                                          <p:attrName>ppt_y</p:attrName>
                                        </p:attrNameLst>
                                      </p:cBhvr>
                                    </p:animMotion>
                                  </p:childTnLst>
                                </p:cTn>
                              </p:par>
                              <p:par>
                                <p:cTn id="75" presetID="0" presetClass="path" presetSubtype="0" accel="50000" decel="50000" fill="hold" grpId="0" nodeType="withEffect">
                                  <p:stCondLst>
                                    <p:cond delay="0"/>
                                  </p:stCondLst>
                                  <p:childTnLst>
                                    <p:animMotion origin="layout" path="M 0 0 L -0.11667 -0.52174 " pathEditMode="relative" ptsTypes="AA">
                                      <p:cBhvr>
                                        <p:cTn id="76" dur="2000" fill="hold"/>
                                        <p:tgtEl>
                                          <p:spTgt spid="13"/>
                                        </p:tgtEl>
                                        <p:attrNameLst>
                                          <p:attrName>ppt_x</p:attrName>
                                          <p:attrName>ppt_y</p:attrName>
                                        </p:attrNameLst>
                                      </p:cBhvr>
                                    </p:animMotion>
                                  </p:childTnLst>
                                </p:cTn>
                              </p:par>
                              <p:par>
                                <p:cTn id="77" presetID="0" presetClass="path" presetSubtype="0" accel="50000" decel="50000" fill="hold" grpId="0" nodeType="withEffect">
                                  <p:stCondLst>
                                    <p:cond delay="0"/>
                                  </p:stCondLst>
                                  <p:childTnLst>
                                    <p:animMotion origin="layout" path="M 0 0 L -0.11667 -0.52174 " pathEditMode="relative" ptsTypes="AA">
                                      <p:cBhvr>
                                        <p:cTn id="78" dur="2000" fill="hold"/>
                                        <p:tgtEl>
                                          <p:spTgt spid="14"/>
                                        </p:tgtEl>
                                        <p:attrNameLst>
                                          <p:attrName>ppt_x</p:attrName>
                                          <p:attrName>ppt_y</p:attrName>
                                        </p:attrNameLst>
                                      </p:cBhvr>
                                    </p:animMotion>
                                  </p:childTnLst>
                                </p:cTn>
                              </p:par>
                              <p:par>
                                <p:cTn id="79" presetID="0" presetClass="path" presetSubtype="0" accel="50000" decel="50000" fill="hold" grpId="0" nodeType="withEffect">
                                  <p:stCondLst>
                                    <p:cond delay="0"/>
                                  </p:stCondLst>
                                  <p:childTnLst>
                                    <p:animMotion origin="layout" path="M 0 0 L -0.11667 -0.52174 " pathEditMode="relative" ptsTypes="AA">
                                      <p:cBhvr>
                                        <p:cTn id="80" dur="2000" fill="hold"/>
                                        <p:tgtEl>
                                          <p:spTgt spid="15"/>
                                        </p:tgtEl>
                                        <p:attrNameLst>
                                          <p:attrName>ppt_x</p:attrName>
                                          <p:attrName>ppt_y</p:attrName>
                                        </p:attrNameLst>
                                      </p:cBhvr>
                                    </p:animMotion>
                                  </p:childTnLst>
                                </p:cTn>
                              </p:par>
                              <p:par>
                                <p:cTn id="81" presetID="0" presetClass="path" presetSubtype="0" accel="50000" decel="50000" fill="hold" grpId="0" nodeType="withEffect">
                                  <p:stCondLst>
                                    <p:cond delay="0"/>
                                  </p:stCondLst>
                                  <p:childTnLst>
                                    <p:animMotion origin="layout" path="M 0 0 L -0.11667 -0.52174 " pathEditMode="relative" ptsTypes="AA">
                                      <p:cBhvr>
                                        <p:cTn id="82" dur="2000" fill="hold"/>
                                        <p:tgtEl>
                                          <p:spTgt spid="16"/>
                                        </p:tgtEl>
                                        <p:attrNameLst>
                                          <p:attrName>ppt_x</p:attrName>
                                          <p:attrName>ppt_y</p:attrName>
                                        </p:attrNameLst>
                                      </p:cBhvr>
                                    </p:animMotion>
                                  </p:childTnLst>
                                </p:cTn>
                              </p:par>
                              <p:par>
                                <p:cTn id="83" presetID="0" presetClass="path" presetSubtype="0" accel="50000" decel="50000" fill="hold" grpId="0" nodeType="withEffect">
                                  <p:stCondLst>
                                    <p:cond delay="0"/>
                                  </p:stCondLst>
                                  <p:childTnLst>
                                    <p:animMotion origin="layout" path="M 0 0 L -0.11667 -0.52174 " pathEditMode="relative" ptsTypes="AA">
                                      <p:cBhvr>
                                        <p:cTn id="84" dur="2000" fill="hold"/>
                                        <p:tgtEl>
                                          <p:spTgt spid="17"/>
                                        </p:tgtEl>
                                        <p:attrNameLst>
                                          <p:attrName>ppt_x</p:attrName>
                                          <p:attrName>ppt_y</p:attrName>
                                        </p:attrNameLst>
                                      </p:cBhvr>
                                    </p:animMotion>
                                  </p:childTnLst>
                                </p:cTn>
                              </p:par>
                              <p:par>
                                <p:cTn id="85" presetID="0" presetClass="path" presetSubtype="0" accel="50000" decel="50000" fill="hold" grpId="0" nodeType="withEffect">
                                  <p:stCondLst>
                                    <p:cond delay="0"/>
                                  </p:stCondLst>
                                  <p:childTnLst>
                                    <p:animMotion origin="layout" path="M 0 0 L -0.11667 -0.52174 " pathEditMode="relative" ptsTypes="AA">
                                      <p:cBhvr>
                                        <p:cTn id="86" dur="2000" fill="hold"/>
                                        <p:tgtEl>
                                          <p:spTgt spid="18"/>
                                        </p:tgtEl>
                                        <p:attrNameLst>
                                          <p:attrName>ppt_x</p:attrName>
                                          <p:attrName>ppt_y</p:attrName>
                                        </p:attrNameLst>
                                      </p:cBhvr>
                                    </p:animMotion>
                                  </p:childTnLst>
                                </p:cTn>
                              </p:par>
                              <p:par>
                                <p:cTn id="87" presetID="0" presetClass="path" presetSubtype="0" accel="50000" decel="50000" fill="hold" grpId="0" nodeType="withEffect">
                                  <p:stCondLst>
                                    <p:cond delay="0"/>
                                  </p:stCondLst>
                                  <p:childTnLst>
                                    <p:animMotion origin="layout" path="M 0 0 L -0.11667 -0.52174 " pathEditMode="relative" ptsTypes="AA">
                                      <p:cBhvr>
                                        <p:cTn id="88" dur="2000" fill="hold"/>
                                        <p:tgtEl>
                                          <p:spTgt spid="19"/>
                                        </p:tgtEl>
                                        <p:attrNameLst>
                                          <p:attrName>ppt_x</p:attrName>
                                          <p:attrName>ppt_y</p:attrName>
                                        </p:attrNameLst>
                                      </p:cBhvr>
                                    </p:animMotion>
                                  </p:childTnLst>
                                </p:cTn>
                              </p:par>
                              <p:par>
                                <p:cTn id="89" presetID="0" presetClass="path" presetSubtype="0" accel="50000" decel="50000" fill="hold" grpId="0" nodeType="withEffect">
                                  <p:stCondLst>
                                    <p:cond delay="0"/>
                                  </p:stCondLst>
                                  <p:childTnLst>
                                    <p:animMotion origin="layout" path="M 0 0 L -0.11667 -0.52174 " pathEditMode="relative" ptsTypes="AA">
                                      <p:cBhvr>
                                        <p:cTn id="90" dur="2000" fill="hold"/>
                                        <p:tgtEl>
                                          <p:spTgt spid="20"/>
                                        </p:tgtEl>
                                        <p:attrNameLst>
                                          <p:attrName>ppt_x</p:attrName>
                                          <p:attrName>ppt_y</p:attrName>
                                        </p:attrNameLst>
                                      </p:cBhvr>
                                    </p:animMotion>
                                  </p:childTnLst>
                                </p:cTn>
                              </p:par>
                              <p:par>
                                <p:cTn id="91" presetID="0" presetClass="path" presetSubtype="0" accel="50000" decel="50000" fill="hold" grpId="0" nodeType="withEffect">
                                  <p:stCondLst>
                                    <p:cond delay="0"/>
                                  </p:stCondLst>
                                  <p:childTnLst>
                                    <p:animMotion origin="layout" path="M 0 0 L -0.11667 -0.52174 " pathEditMode="relative" ptsTypes="AA">
                                      <p:cBhvr>
                                        <p:cTn id="92" dur="2000" fill="hold"/>
                                        <p:tgtEl>
                                          <p:spTgt spid="21"/>
                                        </p:tgtEl>
                                        <p:attrNameLst>
                                          <p:attrName>ppt_x</p:attrName>
                                          <p:attrName>ppt_y</p:attrName>
                                        </p:attrNameLst>
                                      </p:cBhvr>
                                    </p:animMotion>
                                  </p:childTnLst>
                                </p:cTn>
                              </p:par>
                              <p:par>
                                <p:cTn id="93" presetID="0" presetClass="path" presetSubtype="0" accel="50000" decel="50000" fill="hold" grpId="0" nodeType="withEffect">
                                  <p:stCondLst>
                                    <p:cond delay="0"/>
                                  </p:stCondLst>
                                  <p:childTnLst>
                                    <p:animMotion origin="layout" path="M 0 0 L -0.11667 -0.52174 " pathEditMode="relative" ptsTypes="AA">
                                      <p:cBhvr>
                                        <p:cTn id="94" dur="2000" fill="hold"/>
                                        <p:tgtEl>
                                          <p:spTgt spid="22"/>
                                        </p:tgtEl>
                                        <p:attrNameLst>
                                          <p:attrName>ppt_x</p:attrName>
                                          <p:attrName>ppt_y</p:attrName>
                                        </p:attrNameLst>
                                      </p:cBhvr>
                                    </p:animMotion>
                                  </p:childTnLst>
                                </p:cTn>
                              </p:par>
                              <p:par>
                                <p:cTn id="95" presetID="0" presetClass="path" presetSubtype="0" accel="50000" decel="50000" fill="hold" grpId="0" nodeType="withEffect">
                                  <p:stCondLst>
                                    <p:cond delay="0"/>
                                  </p:stCondLst>
                                  <p:childTnLst>
                                    <p:animMotion origin="layout" path="M 0 0 L -0.11667 -0.52174 " pathEditMode="relative" ptsTypes="AA">
                                      <p:cBhvr>
                                        <p:cTn id="96" dur="2000" fill="hold"/>
                                        <p:tgtEl>
                                          <p:spTgt spid="23"/>
                                        </p:tgtEl>
                                        <p:attrNameLst>
                                          <p:attrName>ppt_x</p:attrName>
                                          <p:attrName>ppt_y</p:attrName>
                                        </p:attrNameLst>
                                      </p:cBhvr>
                                    </p:animMotion>
                                  </p:childTnLst>
                                </p:cTn>
                              </p:par>
                              <p:par>
                                <p:cTn id="97" presetID="0" presetClass="path" presetSubtype="0" accel="50000" decel="50000" fill="hold" grpId="0" nodeType="withEffect">
                                  <p:stCondLst>
                                    <p:cond delay="0"/>
                                  </p:stCondLst>
                                  <p:childTnLst>
                                    <p:animMotion origin="layout" path="M 0 0 L -0.11667 -0.52174 " pathEditMode="relative" ptsTypes="AA">
                                      <p:cBhvr>
                                        <p:cTn id="98" dur="2000" fill="hold"/>
                                        <p:tgtEl>
                                          <p:spTgt spid="24"/>
                                        </p:tgtEl>
                                        <p:attrNameLst>
                                          <p:attrName>ppt_x</p:attrName>
                                          <p:attrName>ppt_y</p:attrName>
                                        </p:attrNameLst>
                                      </p:cBhvr>
                                    </p:animMotion>
                                  </p:childTnLst>
                                </p:cTn>
                              </p:par>
                              <p:par>
                                <p:cTn id="99" presetID="0" presetClass="path" presetSubtype="0" accel="50000" decel="50000" fill="hold" grpId="0" nodeType="withEffect">
                                  <p:stCondLst>
                                    <p:cond delay="0"/>
                                  </p:stCondLst>
                                  <p:childTnLst>
                                    <p:animMotion origin="layout" path="M 0 0 L -0.11667 -0.52174 " pathEditMode="relative" ptsTypes="AA">
                                      <p:cBhvr>
                                        <p:cTn id="100" dur="2000" fill="hold"/>
                                        <p:tgtEl>
                                          <p:spTgt spid="25"/>
                                        </p:tgtEl>
                                        <p:attrNameLst>
                                          <p:attrName>ppt_x</p:attrName>
                                          <p:attrName>ppt_y</p:attrName>
                                        </p:attrNameLst>
                                      </p:cBhvr>
                                    </p:animMotion>
                                  </p:childTnLst>
                                </p:cTn>
                              </p:par>
                              <p:par>
                                <p:cTn id="101" presetID="53" presetClass="exit" presetSubtype="0" fill="hold" grpId="0" nodeType="withEffect">
                                  <p:stCondLst>
                                    <p:cond delay="0"/>
                                  </p:stCondLst>
                                  <p:childTnLst>
                                    <p:anim calcmode="lin" valueType="num">
                                      <p:cBhvr>
                                        <p:cTn id="102" dur="500"/>
                                        <p:tgtEl>
                                          <p:spTgt spid="52"/>
                                        </p:tgtEl>
                                        <p:attrNameLst>
                                          <p:attrName>ppt_w</p:attrName>
                                        </p:attrNameLst>
                                      </p:cBhvr>
                                      <p:tavLst>
                                        <p:tav tm="0">
                                          <p:val>
                                            <p:strVal val="ppt_w"/>
                                          </p:val>
                                        </p:tav>
                                        <p:tav tm="100000">
                                          <p:val>
                                            <p:fltVal val="0"/>
                                          </p:val>
                                        </p:tav>
                                      </p:tavLst>
                                    </p:anim>
                                    <p:anim calcmode="lin" valueType="num">
                                      <p:cBhvr>
                                        <p:cTn id="103" dur="500"/>
                                        <p:tgtEl>
                                          <p:spTgt spid="52"/>
                                        </p:tgtEl>
                                        <p:attrNameLst>
                                          <p:attrName>ppt_h</p:attrName>
                                        </p:attrNameLst>
                                      </p:cBhvr>
                                      <p:tavLst>
                                        <p:tav tm="0">
                                          <p:val>
                                            <p:strVal val="ppt_h"/>
                                          </p:val>
                                        </p:tav>
                                        <p:tav tm="100000">
                                          <p:val>
                                            <p:fltVal val="0"/>
                                          </p:val>
                                        </p:tav>
                                      </p:tavLst>
                                    </p:anim>
                                    <p:animEffect transition="out" filter="fade">
                                      <p:cBhvr>
                                        <p:cTn id="104" dur="500"/>
                                        <p:tgtEl>
                                          <p:spTgt spid="52"/>
                                        </p:tgtEl>
                                      </p:cBhvr>
                                    </p:animEffect>
                                    <p:set>
                                      <p:cBhvr>
                                        <p:cTn id="105" dur="1" fill="hold">
                                          <p:stCondLst>
                                            <p:cond delay="499"/>
                                          </p:stCondLst>
                                        </p:cTn>
                                        <p:tgtEl>
                                          <p:spTgt spid="52"/>
                                        </p:tgtEl>
                                        <p:attrNameLst>
                                          <p:attrName>style.visibility</p:attrName>
                                        </p:attrNameLst>
                                      </p:cBhvr>
                                      <p:to>
                                        <p:strVal val="hidden"/>
                                      </p:to>
                                    </p:set>
                                  </p:childTnLst>
                                </p:cTn>
                              </p:par>
                              <p:par>
                                <p:cTn id="106" presetID="53" presetClass="exit" presetSubtype="0" fill="hold" grpId="0" nodeType="withEffect">
                                  <p:stCondLst>
                                    <p:cond delay="0"/>
                                  </p:stCondLst>
                                  <p:childTnLst>
                                    <p:anim calcmode="lin" valueType="num">
                                      <p:cBhvr>
                                        <p:cTn id="107" dur="500"/>
                                        <p:tgtEl>
                                          <p:spTgt spid="53"/>
                                        </p:tgtEl>
                                        <p:attrNameLst>
                                          <p:attrName>ppt_w</p:attrName>
                                        </p:attrNameLst>
                                      </p:cBhvr>
                                      <p:tavLst>
                                        <p:tav tm="0">
                                          <p:val>
                                            <p:strVal val="ppt_w"/>
                                          </p:val>
                                        </p:tav>
                                        <p:tav tm="100000">
                                          <p:val>
                                            <p:fltVal val="0"/>
                                          </p:val>
                                        </p:tav>
                                      </p:tavLst>
                                    </p:anim>
                                    <p:anim calcmode="lin" valueType="num">
                                      <p:cBhvr>
                                        <p:cTn id="108" dur="500"/>
                                        <p:tgtEl>
                                          <p:spTgt spid="53"/>
                                        </p:tgtEl>
                                        <p:attrNameLst>
                                          <p:attrName>ppt_h</p:attrName>
                                        </p:attrNameLst>
                                      </p:cBhvr>
                                      <p:tavLst>
                                        <p:tav tm="0">
                                          <p:val>
                                            <p:strVal val="ppt_h"/>
                                          </p:val>
                                        </p:tav>
                                        <p:tav tm="100000">
                                          <p:val>
                                            <p:fltVal val="0"/>
                                          </p:val>
                                        </p:tav>
                                      </p:tavLst>
                                    </p:anim>
                                    <p:animEffect transition="out" filter="fade">
                                      <p:cBhvr>
                                        <p:cTn id="109" dur="500"/>
                                        <p:tgtEl>
                                          <p:spTgt spid="53"/>
                                        </p:tgtEl>
                                      </p:cBhvr>
                                    </p:animEffect>
                                    <p:set>
                                      <p:cBhvr>
                                        <p:cTn id="110" dur="1" fill="hold">
                                          <p:stCondLst>
                                            <p:cond delay="499"/>
                                          </p:stCondLst>
                                        </p:cTn>
                                        <p:tgtEl>
                                          <p:spTgt spid="53"/>
                                        </p:tgtEl>
                                        <p:attrNameLst>
                                          <p:attrName>style.visibility</p:attrName>
                                        </p:attrNameLst>
                                      </p:cBhvr>
                                      <p:to>
                                        <p:strVal val="hidden"/>
                                      </p:to>
                                    </p:set>
                                  </p:childTnLst>
                                </p:cTn>
                              </p:par>
                              <p:par>
                                <p:cTn id="111" presetID="53" presetClass="exit" presetSubtype="0" fill="hold" nodeType="withEffect">
                                  <p:stCondLst>
                                    <p:cond delay="0"/>
                                  </p:stCondLst>
                                  <p:childTnLst>
                                    <p:anim calcmode="lin" valueType="num">
                                      <p:cBhvr>
                                        <p:cTn id="112" dur="500"/>
                                        <p:tgtEl>
                                          <p:spTgt spid="54"/>
                                        </p:tgtEl>
                                        <p:attrNameLst>
                                          <p:attrName>ppt_w</p:attrName>
                                        </p:attrNameLst>
                                      </p:cBhvr>
                                      <p:tavLst>
                                        <p:tav tm="0">
                                          <p:val>
                                            <p:strVal val="ppt_w"/>
                                          </p:val>
                                        </p:tav>
                                        <p:tav tm="100000">
                                          <p:val>
                                            <p:fltVal val="0"/>
                                          </p:val>
                                        </p:tav>
                                      </p:tavLst>
                                    </p:anim>
                                    <p:anim calcmode="lin" valueType="num">
                                      <p:cBhvr>
                                        <p:cTn id="113" dur="500"/>
                                        <p:tgtEl>
                                          <p:spTgt spid="54"/>
                                        </p:tgtEl>
                                        <p:attrNameLst>
                                          <p:attrName>ppt_h</p:attrName>
                                        </p:attrNameLst>
                                      </p:cBhvr>
                                      <p:tavLst>
                                        <p:tav tm="0">
                                          <p:val>
                                            <p:strVal val="ppt_h"/>
                                          </p:val>
                                        </p:tav>
                                        <p:tav tm="100000">
                                          <p:val>
                                            <p:fltVal val="0"/>
                                          </p:val>
                                        </p:tav>
                                      </p:tavLst>
                                    </p:anim>
                                    <p:animEffect transition="out" filter="fade">
                                      <p:cBhvr>
                                        <p:cTn id="114" dur="500"/>
                                        <p:tgtEl>
                                          <p:spTgt spid="54"/>
                                        </p:tgtEl>
                                      </p:cBhvr>
                                    </p:animEffect>
                                    <p:set>
                                      <p:cBhvr>
                                        <p:cTn id="115" dur="1" fill="hold">
                                          <p:stCondLst>
                                            <p:cond delay="499"/>
                                          </p:stCondLst>
                                        </p:cTn>
                                        <p:tgtEl>
                                          <p:spTgt spid="5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2" grpId="0"/>
      <p:bldP spid="53" grpId="0"/>
    </p:bld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0"/>
  <p:tag name="PARTLISTDEFAULT" val="0"/>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2830136"/>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00"/>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Custom 1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00349E"/>
      </a:hlink>
      <a:folHlink>
        <a:srgbClr val="00349E"/>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7360</TotalTime>
  <Words>1281</Words>
  <Application>Microsoft Office PowerPoint</Application>
  <PresentationFormat>On-screen Show (4:3)</PresentationFormat>
  <Paragraphs>491</Paragraphs>
  <Slides>19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Aspect</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Re-randomization</dc:title>
  <dc:creator>Kari</dc:creator>
  <cp:lastModifiedBy>Kari</cp:lastModifiedBy>
  <cp:revision>58</cp:revision>
  <dcterms:created xsi:type="dcterms:W3CDTF">2009-11-13T19:43:56Z</dcterms:created>
  <dcterms:modified xsi:type="dcterms:W3CDTF">2011-01-07T18:23:31Z</dcterms:modified>
</cp:coreProperties>
</file>