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4"/>
  </p:notesMasterIdLst>
  <p:handoutMasterIdLst>
    <p:handoutMasterId r:id="rId35"/>
  </p:handoutMasterIdLst>
  <p:sldIdLst>
    <p:sldId id="256" r:id="rId3"/>
    <p:sldId id="365" r:id="rId4"/>
    <p:sldId id="367" r:id="rId5"/>
    <p:sldId id="369" r:id="rId6"/>
    <p:sldId id="397" r:id="rId7"/>
    <p:sldId id="387" r:id="rId8"/>
    <p:sldId id="392" r:id="rId9"/>
    <p:sldId id="394" r:id="rId10"/>
    <p:sldId id="395" r:id="rId11"/>
    <p:sldId id="389" r:id="rId12"/>
    <p:sldId id="384" r:id="rId13"/>
    <p:sldId id="399" r:id="rId14"/>
    <p:sldId id="380" r:id="rId15"/>
    <p:sldId id="388" r:id="rId16"/>
    <p:sldId id="330" r:id="rId17"/>
    <p:sldId id="332" r:id="rId18"/>
    <p:sldId id="333" r:id="rId19"/>
    <p:sldId id="334" r:id="rId20"/>
    <p:sldId id="382" r:id="rId21"/>
    <p:sldId id="362" r:id="rId22"/>
    <p:sldId id="335" r:id="rId23"/>
    <p:sldId id="323" r:id="rId24"/>
    <p:sldId id="336" r:id="rId25"/>
    <p:sldId id="385" r:id="rId26"/>
    <p:sldId id="390" r:id="rId27"/>
    <p:sldId id="329" r:id="rId28"/>
    <p:sldId id="366" r:id="rId29"/>
    <p:sldId id="356" r:id="rId30"/>
    <p:sldId id="386" r:id="rId31"/>
    <p:sldId id="401" r:id="rId32"/>
    <p:sldId id="360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14" autoAdjust="0"/>
  </p:normalViewPr>
  <p:slideViewPr>
    <p:cSldViewPr snapToGrid="0">
      <p:cViewPr varScale="1">
        <p:scale>
          <a:sx n="66" d="100"/>
          <a:sy n="66" d="100"/>
        </p:scale>
        <p:origin x="-8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682825-CB27-4439-B919-408EBC76C2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54496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F48E1-058B-4963-8D55-C60E043110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9986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858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767DD-3043-43C0-8F7B-926248449BD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Patti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 size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767DD-3043-43C0-8F7B-926248449BD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767DD-3043-43C0-8F7B-926248449BD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Patti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>
                <a:solidFill>
                  <a:srgbClr val="D2D2D2">
                    <a:shade val="50000"/>
                  </a:srgbClr>
                </a:solidFill>
              </a:rPr>
              <a:pPr/>
              <a:t>1/10/2013</a:t>
            </a:fld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>
                <a:solidFill>
                  <a:srgbClr val="D2D2D2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892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>
                <a:solidFill>
                  <a:srgbClr val="D2D2D2">
                    <a:shade val="50000"/>
                  </a:srgbClr>
                </a:solidFill>
              </a:rPr>
              <a:pPr/>
              <a:t>1/10/2013</a:t>
            </a:fld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>
                <a:solidFill>
                  <a:srgbClr val="D2D2D2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759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>
                <a:solidFill>
                  <a:srgbClr val="D2D2D2">
                    <a:shade val="50000"/>
                  </a:srgbClr>
                </a:solidFill>
              </a:rPr>
              <a:pPr/>
              <a:t>1/10/2013</a:t>
            </a:fld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>
                <a:solidFill>
                  <a:srgbClr val="D2D2D2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9763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>
                <a:solidFill>
                  <a:srgbClr val="D2D2D2">
                    <a:shade val="50000"/>
                  </a:srgbClr>
                </a:solidFill>
              </a:rPr>
              <a:pPr/>
              <a:t>1/10/2013</a:t>
            </a:fld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>
                <a:solidFill>
                  <a:srgbClr val="D2D2D2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2676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>
                <a:solidFill>
                  <a:srgbClr val="D2D2D2">
                    <a:shade val="50000"/>
                  </a:srgbClr>
                </a:solidFill>
              </a:rPr>
              <a:pPr/>
              <a:t>1/10/2013</a:t>
            </a:fld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>
                <a:solidFill>
                  <a:srgbClr val="D2D2D2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362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>
                <a:solidFill>
                  <a:srgbClr val="D2D2D2">
                    <a:shade val="50000"/>
                  </a:srgbClr>
                </a:solidFill>
              </a:rPr>
              <a:pPr/>
              <a:t>1/10/2013</a:t>
            </a:fld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>
                <a:solidFill>
                  <a:srgbClr val="D2D2D2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7059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>
                <a:solidFill>
                  <a:srgbClr val="D2D2D2">
                    <a:shade val="50000"/>
                  </a:srgbClr>
                </a:solidFill>
              </a:rPr>
              <a:pPr/>
              <a:t>1/10/2013</a:t>
            </a:fld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>
                <a:solidFill>
                  <a:srgbClr val="D2D2D2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6059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>
                <a:solidFill>
                  <a:srgbClr val="D2D2D2">
                    <a:shade val="50000"/>
                  </a:srgbClr>
                </a:solidFill>
              </a:rPr>
              <a:pPr/>
              <a:t>1/10/2013</a:t>
            </a:fld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>
                <a:solidFill>
                  <a:srgbClr val="D2D2D2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74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>
                <a:solidFill>
                  <a:srgbClr val="D2D2D2">
                    <a:shade val="50000"/>
                  </a:srgbClr>
                </a:solidFill>
              </a:rPr>
              <a:pPr/>
              <a:t>1/10/2013</a:t>
            </a:fld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>
                <a:solidFill>
                  <a:srgbClr val="D2D2D2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864533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>
                <a:solidFill>
                  <a:srgbClr val="D2D2D2">
                    <a:shade val="50000"/>
                  </a:srgbClr>
                </a:solidFill>
              </a:rPr>
              <a:pPr/>
              <a:t>1/10/2013</a:t>
            </a:fld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>
                <a:solidFill>
                  <a:srgbClr val="D2D2D2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6153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D8E57A-21E3-4D09-AF4A-A65DF18883C1}" type="datetimeFigureOut">
              <a:rPr lang="en-US" smtClean="0">
                <a:solidFill>
                  <a:srgbClr val="D2D2D2">
                    <a:shade val="50000"/>
                  </a:srgbClr>
                </a:solidFill>
              </a:rPr>
              <a:pPr/>
              <a:t>1/10/2013</a:t>
            </a:fld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1C43B7-169A-4621-88D8-89B0600D35F3}" type="slidenum">
              <a:rPr lang="en-US" smtClean="0">
                <a:solidFill>
                  <a:srgbClr val="D2D2D2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520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648FE-2D5A-45AB-95EB-9243473478A6}" type="datetimeFigureOut">
              <a:rPr lang="en-US" smtClean="0"/>
              <a:pPr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BD8E57A-21E3-4D09-AF4A-A65DF18883C1}" type="datetimeFigureOut">
              <a:rPr lang="en-US" smtClean="0">
                <a:solidFill>
                  <a:srgbClr val="D2D2D2">
                    <a:shade val="50000"/>
                  </a:srgbClr>
                </a:solidFill>
              </a:rPr>
              <a:pPr/>
              <a:t>1/10/2013</a:t>
            </a:fld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F1C43B7-169A-4621-88D8-89B0600D35F3}" type="slidenum">
              <a:rPr lang="en-US" smtClean="0">
                <a:solidFill>
                  <a:srgbClr val="D2D2D2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2D2D2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485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5" Type="http://schemas.openxmlformats.org/officeDocument/2006/relationships/hyperlink" Target="http://www.lock5stat.com/" TargetMode="Externa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20.jpeg"/><Relationship Id="rId18" Type="http://schemas.openxmlformats.org/officeDocument/2006/relationships/image" Target="../media/image25.jpeg"/><Relationship Id="rId26" Type="http://schemas.openxmlformats.org/officeDocument/2006/relationships/image" Target="../media/image33.jpeg"/><Relationship Id="rId3" Type="http://schemas.openxmlformats.org/officeDocument/2006/relationships/image" Target="../media/image10.jpeg"/><Relationship Id="rId21" Type="http://schemas.openxmlformats.org/officeDocument/2006/relationships/image" Target="../media/image28.jpeg"/><Relationship Id="rId7" Type="http://schemas.openxmlformats.org/officeDocument/2006/relationships/image" Target="../media/image14.jpeg"/><Relationship Id="rId12" Type="http://schemas.openxmlformats.org/officeDocument/2006/relationships/image" Target="../media/image19.jpeg"/><Relationship Id="rId17" Type="http://schemas.openxmlformats.org/officeDocument/2006/relationships/image" Target="../media/image24.jpeg"/><Relationship Id="rId25" Type="http://schemas.openxmlformats.org/officeDocument/2006/relationships/image" Target="../media/image32.jpeg"/><Relationship Id="rId2" Type="http://schemas.openxmlformats.org/officeDocument/2006/relationships/image" Target="../media/image9.jpeg"/><Relationship Id="rId16" Type="http://schemas.openxmlformats.org/officeDocument/2006/relationships/image" Target="../media/image23.jpeg"/><Relationship Id="rId20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11" Type="http://schemas.openxmlformats.org/officeDocument/2006/relationships/image" Target="../media/image18.jpeg"/><Relationship Id="rId24" Type="http://schemas.openxmlformats.org/officeDocument/2006/relationships/image" Target="../media/image31.jpeg"/><Relationship Id="rId5" Type="http://schemas.openxmlformats.org/officeDocument/2006/relationships/image" Target="../media/image12.jpeg"/><Relationship Id="rId15" Type="http://schemas.openxmlformats.org/officeDocument/2006/relationships/image" Target="../media/image22.jpeg"/><Relationship Id="rId23" Type="http://schemas.openxmlformats.org/officeDocument/2006/relationships/image" Target="../media/image30.jpeg"/><Relationship Id="rId28" Type="http://schemas.openxmlformats.org/officeDocument/2006/relationships/image" Target="../media/image29.png"/><Relationship Id="rId10" Type="http://schemas.openxmlformats.org/officeDocument/2006/relationships/image" Target="../media/image17.jpeg"/><Relationship Id="rId19" Type="http://schemas.openxmlformats.org/officeDocument/2006/relationships/image" Target="../media/image26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Relationship Id="rId14" Type="http://schemas.openxmlformats.org/officeDocument/2006/relationships/image" Target="../media/image21.jpeg"/><Relationship Id="rId22" Type="http://schemas.openxmlformats.org/officeDocument/2006/relationships/image" Target="../media/image29.jpeg"/><Relationship Id="rId27" Type="http://schemas.openxmlformats.org/officeDocument/2006/relationships/image" Target="../media/image34.e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6" Type="http://schemas.openxmlformats.org/officeDocument/2006/relationships/image" Target="../media/image32.png"/><Relationship Id="rId11" Type="http://schemas.openxmlformats.org/officeDocument/2006/relationships/image" Target="../media/image39.png"/><Relationship Id="rId5" Type="http://schemas.openxmlformats.org/officeDocument/2006/relationships/image" Target="../media/image31.png"/><Relationship Id="rId10" Type="http://schemas.openxmlformats.org/officeDocument/2006/relationships/image" Target="../media/image38.png"/><Relationship Id="rId4" Type="http://schemas.openxmlformats.org/officeDocument/2006/relationships/image" Target="../media/image6.png"/><Relationship Id="rId9" Type="http://schemas.openxmlformats.org/officeDocument/2006/relationships/image" Target="../media/image3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20.jpeg"/><Relationship Id="rId18" Type="http://schemas.openxmlformats.org/officeDocument/2006/relationships/image" Target="../media/image25.jpeg"/><Relationship Id="rId26" Type="http://schemas.openxmlformats.org/officeDocument/2006/relationships/image" Target="../media/image33.jpeg"/><Relationship Id="rId3" Type="http://schemas.openxmlformats.org/officeDocument/2006/relationships/image" Target="../media/image10.jpeg"/><Relationship Id="rId21" Type="http://schemas.openxmlformats.org/officeDocument/2006/relationships/image" Target="../media/image28.jpeg"/><Relationship Id="rId7" Type="http://schemas.openxmlformats.org/officeDocument/2006/relationships/image" Target="../media/image14.jpeg"/><Relationship Id="rId12" Type="http://schemas.openxmlformats.org/officeDocument/2006/relationships/image" Target="../media/image19.jpeg"/><Relationship Id="rId17" Type="http://schemas.openxmlformats.org/officeDocument/2006/relationships/image" Target="../media/image24.jpeg"/><Relationship Id="rId25" Type="http://schemas.openxmlformats.org/officeDocument/2006/relationships/image" Target="../media/image32.jpeg"/><Relationship Id="rId2" Type="http://schemas.openxmlformats.org/officeDocument/2006/relationships/image" Target="../media/image9.jpeg"/><Relationship Id="rId16" Type="http://schemas.openxmlformats.org/officeDocument/2006/relationships/image" Target="../media/image23.jpeg"/><Relationship Id="rId20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11" Type="http://schemas.openxmlformats.org/officeDocument/2006/relationships/image" Target="../media/image18.jpeg"/><Relationship Id="rId24" Type="http://schemas.openxmlformats.org/officeDocument/2006/relationships/image" Target="../media/image31.jpeg"/><Relationship Id="rId5" Type="http://schemas.openxmlformats.org/officeDocument/2006/relationships/image" Target="../media/image12.jpeg"/><Relationship Id="rId15" Type="http://schemas.openxmlformats.org/officeDocument/2006/relationships/image" Target="../media/image22.jpeg"/><Relationship Id="rId23" Type="http://schemas.openxmlformats.org/officeDocument/2006/relationships/image" Target="../media/image30.jpeg"/><Relationship Id="rId10" Type="http://schemas.openxmlformats.org/officeDocument/2006/relationships/image" Target="../media/image17.jpeg"/><Relationship Id="rId19" Type="http://schemas.openxmlformats.org/officeDocument/2006/relationships/image" Target="../media/image26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Relationship Id="rId14" Type="http://schemas.openxmlformats.org/officeDocument/2006/relationships/image" Target="../media/image21.jpeg"/><Relationship Id="rId22" Type="http://schemas.openxmlformats.org/officeDocument/2006/relationships/image" Target="../media/image2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13" Type="http://schemas.openxmlformats.org/officeDocument/2006/relationships/image" Target="../media/image30.jpeg"/><Relationship Id="rId18" Type="http://schemas.openxmlformats.org/officeDocument/2006/relationships/image" Target="../media/image25.jpeg"/><Relationship Id="rId26" Type="http://schemas.openxmlformats.org/officeDocument/2006/relationships/image" Target="../media/image31.jpeg"/><Relationship Id="rId3" Type="http://schemas.openxmlformats.org/officeDocument/2006/relationships/image" Target="../media/image40.jpeg"/><Relationship Id="rId21" Type="http://schemas.openxmlformats.org/officeDocument/2006/relationships/image" Target="../media/image14.jpeg"/><Relationship Id="rId7" Type="http://schemas.openxmlformats.org/officeDocument/2006/relationships/image" Target="../media/image28.jpeg"/><Relationship Id="rId12" Type="http://schemas.openxmlformats.org/officeDocument/2006/relationships/image" Target="../media/image9.jpeg"/><Relationship Id="rId17" Type="http://schemas.openxmlformats.org/officeDocument/2006/relationships/image" Target="../media/image18.jpeg"/><Relationship Id="rId25" Type="http://schemas.openxmlformats.org/officeDocument/2006/relationships/image" Target="../media/image22.jpeg"/><Relationship Id="rId2" Type="http://schemas.openxmlformats.org/officeDocument/2006/relationships/image" Target="../media/image32.jpeg"/><Relationship Id="rId16" Type="http://schemas.openxmlformats.org/officeDocument/2006/relationships/image" Target="../media/image19.jpeg"/><Relationship Id="rId20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11" Type="http://schemas.openxmlformats.org/officeDocument/2006/relationships/image" Target="../media/image10.jpeg"/><Relationship Id="rId24" Type="http://schemas.openxmlformats.org/officeDocument/2006/relationships/image" Target="../media/image21.jpeg"/><Relationship Id="rId5" Type="http://schemas.openxmlformats.org/officeDocument/2006/relationships/image" Target="../media/image27.jpeg"/><Relationship Id="rId15" Type="http://schemas.openxmlformats.org/officeDocument/2006/relationships/image" Target="../media/image24.jpeg"/><Relationship Id="rId23" Type="http://schemas.openxmlformats.org/officeDocument/2006/relationships/image" Target="../media/image20.jpeg"/><Relationship Id="rId10" Type="http://schemas.openxmlformats.org/officeDocument/2006/relationships/image" Target="../media/image16.jpeg"/><Relationship Id="rId19" Type="http://schemas.openxmlformats.org/officeDocument/2006/relationships/image" Target="../media/image15.jpeg"/><Relationship Id="rId4" Type="http://schemas.openxmlformats.org/officeDocument/2006/relationships/image" Target="../media/image13.jpeg"/><Relationship Id="rId9" Type="http://schemas.openxmlformats.org/officeDocument/2006/relationships/image" Target="../media/image11.jpeg"/><Relationship Id="rId14" Type="http://schemas.openxmlformats.org/officeDocument/2006/relationships/image" Target="../media/image26.jpeg"/><Relationship Id="rId22" Type="http://schemas.openxmlformats.org/officeDocument/2006/relationships/image" Target="../media/image17.jpeg"/><Relationship Id="rId27" Type="http://schemas.openxmlformats.org/officeDocument/2006/relationships/image" Target="../media/image33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rlock@stlawu.edu" TargetMode="External"/><Relationship Id="rId2" Type="http://schemas.openxmlformats.org/officeDocument/2006/relationships/hyperlink" Target="mailto:plock@stlawu.edu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lock5stat.com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.png"/><Relationship Id="rId2" Type="http://schemas.openxmlformats.org/officeDocument/2006/relationships/tags" Target="../tags/tag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10" Type="http://schemas.openxmlformats.org/officeDocument/2006/relationships/oleObject" Target="../embeddings/oleObject3.bin"/><Relationship Id="rId4" Type="http://schemas.openxmlformats.org/officeDocument/2006/relationships/notesSlide" Target="../notesSlides/notesSlide2.xml"/><Relationship Id="rId9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1693" y="514349"/>
            <a:ext cx="8398412" cy="2914651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A Fiddler on the Roof:</a:t>
            </a:r>
            <a:br>
              <a:rPr lang="en-US" sz="4800" b="1" dirty="0" smtClean="0"/>
            </a:br>
            <a:r>
              <a:rPr lang="en-US" sz="4800" b="1" dirty="0" smtClean="0"/>
              <a:t>Tradition </a:t>
            </a:r>
            <a:r>
              <a:rPr lang="en-US" sz="4800" b="1" dirty="0" smtClean="0"/>
              <a:t>vs. </a:t>
            </a:r>
            <a:r>
              <a:rPr lang="en-US" sz="4800" b="1" dirty="0" smtClean="0"/>
              <a:t>Modern Methods</a:t>
            </a:r>
            <a:br>
              <a:rPr lang="en-US" sz="4800" b="1" dirty="0" smtClean="0"/>
            </a:br>
            <a:r>
              <a:rPr lang="en-US" sz="4800" b="1" dirty="0" smtClean="0"/>
              <a:t>in Teaching Inference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218" y="3733800"/>
            <a:ext cx="8890782" cy="27432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Patti Frazer Lock</a:t>
            </a:r>
          </a:p>
          <a:p>
            <a:pPr>
              <a:spcBef>
                <a:spcPts val="0"/>
              </a:spcBef>
            </a:pPr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Robin H. Lock</a:t>
            </a:r>
          </a:p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St. Lawrence University</a:t>
            </a:r>
          </a:p>
          <a:p>
            <a:pPr>
              <a:spcBef>
                <a:spcPts val="0"/>
              </a:spcBef>
            </a:pP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Joint Mathematics Meetings</a:t>
            </a:r>
          </a:p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January 2013</a:t>
            </a:r>
          </a:p>
          <a:p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			        	</a:t>
            </a:r>
          </a:p>
        </p:txBody>
      </p:sp>
      <p:sp>
        <p:nvSpPr>
          <p:cNvPr id="4" name="Rectangle 3"/>
          <p:cNvSpPr/>
          <p:nvPr/>
        </p:nvSpPr>
        <p:spPr>
          <a:xfrm>
            <a:off x="267285" y="457200"/>
            <a:ext cx="8637563" cy="30480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4456" y="1291772"/>
            <a:ext cx="80118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This is an intro Statistics course,  we can’t spend a lot of time teaching Computer Programming techniques. </a:t>
            </a:r>
            <a:endParaRPr lang="en-US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62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762000"/>
            <a:ext cx="8458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We need technology!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00200" y="1870437"/>
            <a:ext cx="5486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err="1">
                <a:solidFill>
                  <a:schemeClr val="tx2">
                    <a:lumMod val="75000"/>
                  </a:schemeClr>
                </a:solidFill>
              </a:rPr>
              <a:t>StatKey</a:t>
            </a:r>
            <a:endParaRPr lang="en-US" sz="9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7204" y="37338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 smtClean="0">
                <a:solidFill>
                  <a:schemeClr val="accent1">
                    <a:lumMod val="50000"/>
                  </a:schemeClr>
                </a:solidFill>
              </a:rPr>
              <a:t>www.lock5stat.com</a:t>
            </a:r>
            <a:endParaRPr lang="en-US" sz="4800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937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006" y="1875517"/>
            <a:ext cx="9175248" cy="4515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57200" y="141160"/>
            <a:ext cx="8153400" cy="74326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err="1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StatKey</a:t>
            </a: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!</a:t>
            </a:r>
            <a:endParaRPr lang="en-US" sz="36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85410" y="843200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ambria" pitchFamily="18" charset="0"/>
                <a:hlinkClick r:id="rId5"/>
              </a:rPr>
              <a:t>www.lock5stat.com</a:t>
            </a:r>
            <a:endParaRPr lang="en-US" sz="3200" dirty="0">
              <a:latin typeface="Cambria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5851073" y="4039145"/>
            <a:ext cx="1159329" cy="518341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8100">
                <a:solidFill>
                  <a:srgbClr val="C00000"/>
                </a:solidFill>
              </a:ln>
              <a:noFill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95899" y="3503803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P-value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125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9607" y="764498"/>
            <a:ext cx="7899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/>
              <a:t>P-value</a:t>
            </a:r>
            <a:r>
              <a:rPr lang="en-US" sz="3600" dirty="0" smtClean="0"/>
              <a:t>:  The probability of seeing results as extreme as, or more extreme than, the sample results, if the null hypothesis is true.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434715" y="689548"/>
            <a:ext cx="8214610" cy="245838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98426" y="4002374"/>
            <a:ext cx="5066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i="1" dirty="0" smtClean="0"/>
              <a:t>That makes sense!!</a:t>
            </a:r>
            <a:endParaRPr lang="en-US" sz="4800" i="1" dirty="0"/>
          </a:p>
        </p:txBody>
      </p:sp>
    </p:spTree>
    <p:extLst>
      <p:ext uri="{BB962C8B-B14F-4D97-AF65-F5344CB8AC3E}">
        <p14:creationId xmlns:p14="http://schemas.microsoft.com/office/powerpoint/2010/main" val="3797113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314" y="1045029"/>
            <a:ext cx="76780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</a:rPr>
              <a:t>All I need to do a test are the summary statistics.</a:t>
            </a:r>
            <a:endParaRPr lang="en-US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64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8302" y="1208705"/>
            <a:ext cx="80415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</a:rPr>
              <a:t>But, what about Confidence Intervals</a:t>
            </a:r>
            <a:r>
              <a:rPr lang="en-US" sz="5400" b="1" dirty="0">
                <a:solidFill>
                  <a:srgbClr val="C00000"/>
                </a:solidFill>
              </a:rPr>
              <a:t>?</a:t>
            </a:r>
            <a:endParaRPr lang="en-US" sz="54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69430" y="704538"/>
            <a:ext cx="75100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u="sng" dirty="0" smtClean="0"/>
              <a:t>Example</a:t>
            </a:r>
            <a:r>
              <a:rPr lang="en-US" sz="5400" dirty="0" smtClean="0"/>
              <a:t>:  What is the average price of a used Mustang car?</a:t>
            </a:r>
            <a:endParaRPr lang="en-US" sz="5400" dirty="0"/>
          </a:p>
        </p:txBody>
      </p:sp>
      <p:sp>
        <p:nvSpPr>
          <p:cNvPr id="3" name="Rectangle 2"/>
          <p:cNvSpPr/>
          <p:nvPr/>
        </p:nvSpPr>
        <p:spPr>
          <a:xfrm>
            <a:off x="464695" y="674556"/>
            <a:ext cx="7869836" cy="2803161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19091" y="4048217"/>
            <a:ext cx="74927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Select a random sample of n=25 Mustangs from a website (autotrader.com)  and record the price (in $1,000’s) for each car.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777" y="404047"/>
            <a:ext cx="38909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Sample of Mustangs:</a:t>
            </a:r>
            <a:endParaRPr lang="en-US" sz="3200" dirty="0"/>
          </a:p>
        </p:txBody>
      </p:sp>
      <p:grpSp>
        <p:nvGrpSpPr>
          <p:cNvPr id="2" name="Group 5"/>
          <p:cNvGrpSpPr/>
          <p:nvPr/>
        </p:nvGrpSpPr>
        <p:grpSpPr>
          <a:xfrm>
            <a:off x="660137" y="914400"/>
            <a:ext cx="2881367" cy="5885737"/>
            <a:chOff x="660137" y="914400"/>
            <a:chExt cx="2881367" cy="5885737"/>
          </a:xfrm>
        </p:grpSpPr>
        <p:pic>
          <p:nvPicPr>
            <p:cNvPr id="7170" name="Picture 2" descr="http://2.bp.blogspot.com/_lTURvvdsOj8/TNAwTsWk-eI/AAAAAAAAAXg/UTXdEsuWf2U/s1600/1999+Ford+Mustang+GT+Metallic+Red_1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9102" y="1538231"/>
              <a:ext cx="914400" cy="685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72" name="Picture 4" descr="http://4.bp.blogspot.com/_lTURvvdsOj8/TNAxDTZeGNI/AAAAAAAAAXo/u3uZB4y8QkI/s1600/1999+Ford+Mustang+GT+Metallic+Red_3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4702" y="1538231"/>
              <a:ext cx="914400" cy="685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74" name="Picture 6" descr="http://site.diecastblast.com/diecastblast/products/dc2007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4537" y="2248657"/>
              <a:ext cx="914400" cy="685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76" name="Picture 8" descr="http://cars.minimodelshop.co.uk/8025701F0054F3AD/ls/FranklinMint-B11F857/$File/ford-mustang-california-special-1968-diecast-model-car-franklin-mint-b11f857-p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668" y="2588094"/>
              <a:ext cx="914400" cy="6927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78" name="Picture 10" descr="http://1.bp.blogspot.com/_lM6ADTK51GM/SyV1y_V6-XI/AAAAAAAAB4Y/6-muJS9ZQcE/s400/Shelby-Collectibles-Diecast-7AE01-2008-Ford-Mustang-Shelby-GT500-Convertible-40th-Anniversary-1-18-Scale-Black-Silver-001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668" y="3260900"/>
              <a:ext cx="914400" cy="685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80" name="Picture 12" descr="http://cars.minimodelshop.co.uk/8025701F0054F3AD/ls/Maisto-31329BL/$File/ford-mustang-boss-302-diecast-model-car-maisto-31329bl-p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2704" y="917162"/>
              <a:ext cx="914400" cy="6927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82" name="Picture 14" descr="http://www.alldiecast.us/images_miniatures/147195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4702" y="2134168"/>
              <a:ext cx="914400" cy="548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84" name="Picture 16" descr="http://www.fallingpixel.com/products/9482/mains/000-3d-model-65Mustang08.jp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4702" y="3946700"/>
              <a:ext cx="914400" cy="685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86" name="Picture 18" descr="http://site.diecastblast.com/diecastblast/products/dc2008.jp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974" y="4656148"/>
              <a:ext cx="914400" cy="685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88" name="Picture 20" descr="http://t3.gstatic.com/images?q=tbn:ANd9GcTVGq6Ttf8DiwB_IKGRABzbn1uQU55PcCNzefeylR4SJwy84X_Nb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0137" y="5341948"/>
              <a:ext cx="914400" cy="6849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90" name="Picture 22" descr="http://www.alldiecast.us/images_miniatures/138998.jp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8304" y="988822"/>
              <a:ext cx="914400" cy="5494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92" name="Picture 24" descr="http://t3.gstatic.com/images?q=tbn:ANd9GcS9VI_ANNR5mr_mlad3MT-6FxJZ5TaPjbe_sfHEZsDR9HLaHcg8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4537" y="2934457"/>
              <a:ext cx="914400" cy="6911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94" name="Picture 26" descr="http://cars.minimodelshop.co.uk/8025701F0054F3AD/ls/FranklinMint-B11F681/$File/shelby-mustang-gt350-1966-diecast-model-car-franklin-mint-b11f681-p.jp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9102" y="3687014"/>
              <a:ext cx="914400" cy="6927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96" name="Picture 28" descr="http://cdn102.iofferphoto.com/img3/item/517/266/955/l_zZCQ2011-ford-mustang-gt-5-0-grey-diecast-model-car-1-24-sc.jpg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9102" y="4272775"/>
              <a:ext cx="914400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98" name="Picture 30" descr="http://t1.gstatic.com/images?q=tbn:ANd9GcRuifSjmjV38x6VOUmShqtLYfKry_ve9oSE_SNXpMg4WXhqNqG0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9102" y="4971337"/>
              <a:ext cx="914400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00" name="Picture 32" descr="http://cdn102.iofferphoto.com/img/item/517/266/641/l_XEQV1970-ford-mustang-boss-429-blue-diecast-model-car-1-24.jpg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7104" y="914400"/>
              <a:ext cx="914400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02" name="Picture 34" descr="http://dyn-images2.hsni.com/is/image/HomeShoppingNetwork/pd300/revell-1-24-64-1-2-mustang-convertible-model-car-kit%7E6163901w.jpg"/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8937" y="1685301"/>
              <a:ext cx="914400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04" name="Picture 36" descr="http://t0.gstatic.com/images?q=tbn:ANd9GcSwbW6H4BQjr2B5QU1G22iyuvcl1b-3cUKPFO-UYZFzITg6nf0MuQ"/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8425" y="2366421"/>
              <a:ext cx="914400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06" name="Picture 38" descr="http://www.cartuningparts.co.uk/img/autoart-parnelli-jones-saleen-mustang-orange-15-118-scale-diecast-model-car_577632_250.jpg"/>
            <p:cNvPicPr>
              <a:picLocks noChangeAspect="1" noChangeArrowheads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8937" y="3032300"/>
              <a:ext cx="914400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08" name="Picture 40" descr="http://t3.gstatic.com/images?q=tbn:ANd9GcTIJudnj3-QOH6Je9ic9YrCn8v9EnOTyvwdwiljWMmB3eo9m-S6"/>
            <p:cNvPicPr>
              <a:picLocks noChangeAspect="1" noChangeArrowheads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8453" y="3747751"/>
              <a:ext cx="914400" cy="6849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12" name="Picture 44" descr="http://t2.gstatic.com/images?q=tbn:ANd9GcTAC-vgwaoOMI9l4uNB8OrruzTAFVQdA8pvNa-U0ciDfwffI688"/>
            <p:cNvPicPr>
              <a:picLocks noChangeAspect="1" noChangeArrowheads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24452" y="4999048"/>
              <a:ext cx="914400" cy="6911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14" name="Picture 46" descr="http://t1.gstatic.com/images?q=tbn:ANd9GcRYWsmVaFPn96zwSbUsDeCGRpIT6YCruwkZrk8H7FKPCuxVCiM"/>
            <p:cNvPicPr>
              <a:picLocks noChangeAspect="1" noChangeArrowheads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668" y="5885737"/>
              <a:ext cx="914400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18" name="Picture 50" descr="http://t3.gstatic.com/images?q=tbn:ANd9GcS1FU6huTZVWf8nnwNyGbXTpu6AyYrvGK2UnDlLtugPl-zfUbp_ig"/>
            <p:cNvPicPr>
              <a:picLocks noChangeAspect="1" noChangeArrowheads="1"/>
            </p:cNvPicPr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8937" y="5658019"/>
              <a:ext cx="914400" cy="9098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42" descr="http://t2.gstatic.com/images?q=tbn:ANd9GcSqEKMFBuEMqbZs54DN-kk17Ir8EqP6MsqC8v4nTUJcYVRbKOp8"/>
            <p:cNvPicPr>
              <a:picLocks noChangeAspect="1" noChangeArrowheads="1"/>
            </p:cNvPicPr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8425" y="4381828"/>
              <a:ext cx="914400" cy="548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20" name="Picture 52" descr="http://t2.gstatic.com/images?q=tbn:ANd9GcS_-j4gzFfnezy7FARomzB1eRF905JKWsh2LValrgLcQzF21U3L"/>
            <p:cNvPicPr>
              <a:picLocks noChangeAspect="1" noChangeArrowheads="1"/>
            </p:cNvPicPr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1945" y="5759468"/>
              <a:ext cx="914400" cy="548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9" name="TextBox 58"/>
          <p:cNvSpPr txBox="1"/>
          <p:nvPr/>
        </p:nvSpPr>
        <p:spPr>
          <a:xfrm>
            <a:off x="3764132" y="3507698"/>
            <a:ext cx="5193437" cy="138499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Our best estimate for the average price of used Mustangs is $15,980, but how accurate is that estimate?</a:t>
            </a:r>
            <a:endParaRPr lang="en-US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4132" y="696434"/>
            <a:ext cx="5098033" cy="1274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879542" y="2134168"/>
                <a:ext cx="489159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𝑛</m:t>
                      </m:r>
                      <m:r>
                        <a:rPr lang="en-US" sz="2800" b="0" i="1" smtClean="0">
                          <a:latin typeface="Cambria Math"/>
                        </a:rPr>
                        <m:t>=25   </m:t>
                      </m:r>
                      <m:acc>
                        <m:accPr>
                          <m:chr m:val="̅"/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2800" b="0" i="1" smtClean="0">
                          <a:latin typeface="Cambria Math"/>
                        </a:rPr>
                        <m:t>=15.98    </m:t>
                      </m:r>
                      <m:r>
                        <a:rPr lang="en-US" sz="2800" b="0" i="1" smtClean="0">
                          <a:latin typeface="Cambria Math"/>
                        </a:rPr>
                        <m:t>𝑠</m:t>
                      </m:r>
                      <m:r>
                        <a:rPr lang="en-US" sz="2800" b="0" i="1" smtClean="0">
                          <a:latin typeface="Cambria Math"/>
                        </a:rPr>
                        <m:t>=11.11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542" y="2134168"/>
                <a:ext cx="4891596" cy="523220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236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33400" y="381000"/>
            <a:ext cx="8153400" cy="9144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Traditional Inference</a:t>
            </a:r>
            <a:endParaRPr lang="en-US" sz="40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29100" y="1389850"/>
            <a:ext cx="4495800" cy="523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57200" y="10668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1. Which formula?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2358182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3. </a:t>
            </a:r>
            <a:r>
              <a:rPr lang="en-US" dirty="0" smtClean="0">
                <a:solidFill>
                  <a:srgbClr val="C00000"/>
                </a:solidFill>
              </a:rPr>
              <a:t>Calculate summary stats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5577" y="455748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5. Plug and chug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4211814" y="4560332"/>
            <a:ext cx="2286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 Arrow 16"/>
          <p:cNvSpPr/>
          <p:nvPr/>
        </p:nvSpPr>
        <p:spPr>
          <a:xfrm rot="10800000">
            <a:off x="6400800" y="1478280"/>
            <a:ext cx="76200" cy="27432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667000" y="1389850"/>
                <a:ext cx="1717929" cy="5345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2000" i="1" smtClean="0">
                          <a:latin typeface="Cambria Math"/>
                          <a:ea typeface="Cambria Math"/>
                        </a:rPr>
                        <m:t>±</m:t>
                      </m:r>
                      <m:sSup>
                        <m:sSupPr>
                          <m:ctrlPr>
                            <a:rPr lang="en-US" sz="20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</m:sup>
                      </m:sSup>
                      <m:r>
                        <a:rPr lang="en-US" sz="200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type m:val="skw"/>
                          <m:ctrlPr>
                            <a:rPr lang="en-US" sz="20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1389850"/>
                <a:ext cx="1717929" cy="534570"/>
              </a:xfrm>
              <a:prstGeom prst="rect">
                <a:avLst/>
              </a:prstGeom>
              <a:blipFill rotWithShape="1">
                <a:blip r:embed="rId5"/>
                <a:stretch>
                  <a:fillRect t="-114773" r="-24199" b="-16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57200" y="1434281"/>
                <a:ext cx="1981200" cy="5345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2000" i="1" smtClean="0">
                          <a:latin typeface="Cambria Math"/>
                          <a:ea typeface="Cambria Math"/>
                        </a:rPr>
                        <m:t>±</m:t>
                      </m:r>
                      <m:sSup>
                        <m:sSupPr>
                          <m:ctrlPr>
                            <a:rPr lang="en-US" sz="20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</m:sup>
                      </m:sSup>
                      <m:r>
                        <a:rPr lang="en-US" sz="200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type m:val="skw"/>
                          <m:ctrlPr>
                            <a:rPr lang="en-US" sz="20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34281"/>
                <a:ext cx="1981200" cy="534570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t="-113636" r="-10462" b="-1693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457200" y="2707582"/>
                <a:ext cx="3581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</a:rPr>
                      <m:t>𝑛</m:t>
                    </m:r>
                    <m:r>
                      <a:rPr lang="en-US" sz="2000" b="0" i="1" smtClean="0">
                        <a:latin typeface="Cambria Math"/>
                      </a:rPr>
                      <m:t>=25,  </m:t>
                    </m:r>
                    <m:acc>
                      <m:accPr>
                        <m:chr m:val="̅"/>
                        <m:ctrlPr>
                          <a:rPr lang="en-US" sz="20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en-US" sz="2000" b="0" i="1" smtClean="0">
                        <a:latin typeface="Cambria Math"/>
                      </a:rPr>
                      <m:t>=15.98</m:t>
                    </m:r>
                  </m:oMath>
                </a14:m>
                <a:r>
                  <a:rPr lang="en-US" sz="2000" dirty="0" smtClean="0"/>
                  <a:t>,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𝑠</m:t>
                    </m:r>
                    <m:r>
                      <a:rPr lang="en-US" sz="2000" b="0" i="1" smtClean="0">
                        <a:latin typeface="Cambria Math"/>
                      </a:rPr>
                      <m:t>=11.11</m:t>
                    </m:r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707582"/>
                <a:ext cx="3581400" cy="400110"/>
              </a:xfrm>
              <a:prstGeom prst="rect">
                <a:avLst/>
              </a:prstGeom>
              <a:blipFill rotWithShape="1">
                <a:blip r:embed="rId7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02336" y="3167177"/>
            <a:ext cx="3619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4. </a:t>
            </a:r>
            <a:r>
              <a:rPr lang="en-US" dirty="0" smtClean="0">
                <a:solidFill>
                  <a:srgbClr val="C00000"/>
                </a:solidFill>
              </a:rPr>
              <a:t>Find t</a:t>
            </a:r>
            <a:r>
              <a:rPr lang="en-US" baseline="30000" dirty="0" smtClean="0">
                <a:solidFill>
                  <a:srgbClr val="C00000"/>
                </a:solidFill>
              </a:rPr>
              <a:t>*</a:t>
            </a:r>
            <a:endParaRPr lang="en-US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429768" y="3566880"/>
                <a:ext cx="3636264" cy="4879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Cambria" pitchFamily="18" charset="0"/>
                  </a:rPr>
                  <a:t>95% CI  </a:t>
                </a:r>
                <a:r>
                  <a:rPr lang="en-US" dirty="0" smtClean="0">
                    <a:latin typeface="Cambria" pitchFamily="18" charset="0"/>
                    <a:sym typeface="Symbol"/>
                  </a:rPr>
                  <a:t>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i="1" smtClean="0">
                            <a:latin typeface="Cambria Math"/>
                            <a:sym typeface="Symbol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/>
                            <a:ea typeface="Cambria Math"/>
                            <a:sym typeface="Symbol"/>
                          </a:rPr>
                          <m:t>𝛼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  <a:sym typeface="Symbol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sym typeface="Symbol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1−0.95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  <a:sym typeface="Symbol"/>
                      </a:rPr>
                      <m:t>=0.025</m:t>
                    </m:r>
                  </m:oMath>
                </a14:m>
                <a:r>
                  <a:rPr lang="en-US" dirty="0" smtClean="0">
                    <a:latin typeface="Cambria" pitchFamily="18" charset="0"/>
                  </a:rPr>
                  <a:t> </a:t>
                </a:r>
                <a:endParaRPr lang="en-US" dirty="0">
                  <a:latin typeface="Cambria" pitchFamily="18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68" y="3566880"/>
                <a:ext cx="3636264" cy="487954"/>
              </a:xfrm>
              <a:prstGeom prst="rect">
                <a:avLst/>
              </a:prstGeom>
              <a:blipFill rotWithShape="1">
                <a:blip r:embed="rId8"/>
                <a:stretch>
                  <a:fillRect l="-1510" t="-73750" b="-1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1970627" y="3167177"/>
            <a:ext cx="1392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</a:rPr>
              <a:t>df</a:t>
            </a:r>
            <a:r>
              <a:rPr lang="en-US" dirty="0" smtClean="0">
                <a:solidFill>
                  <a:srgbClr val="C00000"/>
                </a:solidFill>
              </a:rPr>
              <a:t>?</a:t>
            </a:r>
            <a:endParaRPr lang="en-US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514445" y="4115239"/>
                <a:ext cx="14561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>
                    <a:latin typeface="Cambria" pitchFamily="18" charset="0"/>
                  </a:rPr>
                  <a:t>df</a:t>
                </a:r>
                <a:r>
                  <a:rPr lang="en-US" dirty="0" smtClean="0">
                    <a:latin typeface="Cambria" pitchFamily="18" charset="0"/>
                  </a:rPr>
                  <a:t>=25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−</m:t>
                    </m:r>
                  </m:oMath>
                </a14:m>
                <a:r>
                  <a:rPr lang="en-US" dirty="0" smtClean="0">
                    <a:latin typeface="Cambria" pitchFamily="18" charset="0"/>
                  </a:rPr>
                  <a:t>1=24</a:t>
                </a:r>
                <a:endParaRPr lang="en-US" dirty="0">
                  <a:latin typeface="Cambria" pitchFamily="18" charset="0"/>
                </a:endParaRPr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445" y="4115239"/>
                <a:ext cx="1456182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3347" t="-9836" r="-3347" b="-22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6172200" y="4508687"/>
            <a:ext cx="457200" cy="1846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171700" y="1436132"/>
            <a:ext cx="64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mbria" pitchFamily="18" charset="0"/>
              </a:rPr>
              <a:t>OR</a:t>
            </a:r>
            <a:endParaRPr lang="en-US" sz="1600" dirty="0">
              <a:latin typeface="Cambria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92477" y="4115239"/>
            <a:ext cx="1456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t</a:t>
            </a:r>
            <a:r>
              <a:rPr lang="en-US" baseline="30000" dirty="0" smtClean="0">
                <a:latin typeface="Cambria" pitchFamily="18" charset="0"/>
              </a:rPr>
              <a:t>*</a:t>
            </a:r>
            <a:r>
              <a:rPr lang="en-US" dirty="0" smtClean="0">
                <a:latin typeface="Cambria" pitchFamily="18" charset="0"/>
              </a:rPr>
              <a:t>=2.064</a:t>
            </a:r>
            <a:endParaRPr lang="en-US" dirty="0">
              <a:latin typeface="Cambria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651700" y="4945032"/>
                <a:ext cx="3281553" cy="5913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15.98</m:t>
                      </m:r>
                      <m:r>
                        <a:rPr lang="en-US" sz="2000" i="1" smtClean="0">
                          <a:latin typeface="Cambria Math"/>
                          <a:ea typeface="Cambria Math"/>
                        </a:rPr>
                        <m:t>±2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.064</m:t>
                      </m:r>
                      <m:r>
                        <a:rPr lang="en-US" sz="200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type m:val="skw"/>
                          <m:ctrlPr>
                            <a:rPr lang="en-US" sz="20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11.11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25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700" y="4945032"/>
                <a:ext cx="3281553" cy="591380"/>
              </a:xfrm>
              <a:prstGeom prst="rect">
                <a:avLst/>
              </a:prstGeom>
              <a:blipFill rotWithShape="1">
                <a:blip r:embed="rId10"/>
                <a:stretch>
                  <a:fillRect t="-100000" r="-6691" b="-1474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340498" y="5605170"/>
                <a:ext cx="350767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15.98</m:t>
                      </m:r>
                      <m:r>
                        <a:rPr lang="en-US" sz="2000" i="1" smtClean="0">
                          <a:latin typeface="Cambria Math"/>
                          <a:ea typeface="Cambria Math"/>
                        </a:rPr>
                        <m:t>±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4.59=(11.39, 20.57)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498" y="5605170"/>
                <a:ext cx="3507677" cy="400110"/>
              </a:xfrm>
              <a:prstGeom prst="rect">
                <a:avLst/>
              </a:prstGeom>
              <a:blipFill rotWithShape="1">
                <a:blip r:embed="rId11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349964" y="6054180"/>
            <a:ext cx="3524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6.  Interpret in context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2667000" y="1219200"/>
            <a:ext cx="1676400" cy="76475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3272409" y="926068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mbria" pitchFamily="18" charset="0"/>
              </a:rPr>
              <a:t>CI for a mean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54606" y="1950576"/>
            <a:ext cx="2807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2.  </a:t>
            </a:r>
            <a:r>
              <a:rPr lang="en-US" dirty="0" smtClean="0">
                <a:solidFill>
                  <a:srgbClr val="C00000"/>
                </a:solidFill>
              </a:rPr>
              <a:t>Check conditions</a:t>
            </a:r>
            <a:endParaRPr lang="en-US" dirty="0">
              <a:solidFill>
                <a:srgbClr val="C0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6" grpId="0" animBg="1"/>
      <p:bldP spid="17" grpId="0" animBg="1"/>
      <p:bldP spid="2" grpId="0" animBg="1"/>
      <p:bldP spid="21" grpId="0" animBg="1"/>
      <p:bldP spid="22" grpId="0" animBg="1"/>
      <p:bldP spid="23" grpId="0"/>
      <p:bldP spid="4" grpId="0" animBg="1"/>
      <p:bldP spid="24" grpId="0"/>
      <p:bldP spid="25" grpId="0"/>
      <p:bldP spid="5" grpId="0" animBg="1"/>
      <p:bldP spid="9" grpId="0"/>
      <p:bldP spid="26" grpId="0"/>
      <p:bldP spid="27" grpId="0" animBg="1"/>
      <p:bldP spid="28" grpId="0" animBg="1"/>
      <p:bldP spid="29" grpId="0"/>
      <p:bldP spid="30" grpId="0" animBg="1"/>
      <p:bldP spid="3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660137" y="914400"/>
            <a:ext cx="2881367" cy="5885737"/>
            <a:chOff x="660137" y="914400"/>
            <a:chExt cx="2881367" cy="5885737"/>
          </a:xfrm>
        </p:grpSpPr>
        <p:pic>
          <p:nvPicPr>
            <p:cNvPr id="7170" name="Picture 2" descr="http://2.bp.blogspot.com/_lTURvvdsOj8/TNAwTsWk-eI/AAAAAAAAAXg/UTXdEsuWf2U/s1600/1999+Ford+Mustang+GT+Metallic+Red_1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9102" y="1538231"/>
              <a:ext cx="914400" cy="685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72" name="Picture 4" descr="http://4.bp.blogspot.com/_lTURvvdsOj8/TNAxDTZeGNI/AAAAAAAAAXo/u3uZB4y8QkI/s1600/1999+Ford+Mustang+GT+Metallic+Red_3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4702" y="1538231"/>
              <a:ext cx="914400" cy="685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74" name="Picture 6" descr="http://site.diecastblast.com/diecastblast/products/dc2007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4537" y="2248657"/>
              <a:ext cx="914400" cy="685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76" name="Picture 8" descr="http://cars.minimodelshop.co.uk/8025701F0054F3AD/ls/FranklinMint-B11F857/$File/ford-mustang-california-special-1968-diecast-model-car-franklin-mint-b11f857-p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668" y="2588094"/>
              <a:ext cx="914400" cy="6927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78" name="Picture 10" descr="http://1.bp.blogspot.com/_lM6ADTK51GM/SyV1y_V6-XI/AAAAAAAAB4Y/6-muJS9ZQcE/s400/Shelby-Collectibles-Diecast-7AE01-2008-Ford-Mustang-Shelby-GT500-Convertible-40th-Anniversary-1-18-Scale-Black-Silver-001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668" y="3260900"/>
              <a:ext cx="914400" cy="685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80" name="Picture 12" descr="http://cars.minimodelshop.co.uk/8025701F0054F3AD/ls/Maisto-31329BL/$File/ford-mustang-boss-302-diecast-model-car-maisto-31329bl-p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2704" y="917162"/>
              <a:ext cx="914400" cy="6927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82" name="Picture 14" descr="http://www.alldiecast.us/images_miniatures/147195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4702" y="2134168"/>
              <a:ext cx="914400" cy="548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84" name="Picture 16" descr="http://www.fallingpixel.com/products/9482/mains/000-3d-model-65Mustang08.jp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4702" y="3946700"/>
              <a:ext cx="914400" cy="685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86" name="Picture 18" descr="http://site.diecastblast.com/diecastblast/products/dc2008.jp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974" y="4656148"/>
              <a:ext cx="914400" cy="685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88" name="Picture 20" descr="http://t3.gstatic.com/images?q=tbn:ANd9GcTVGq6Ttf8DiwB_IKGRABzbn1uQU55PcCNzefeylR4SJwy84X_Nb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0137" y="5341948"/>
              <a:ext cx="914400" cy="6849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90" name="Picture 22" descr="http://www.alldiecast.us/images_miniatures/138998.jp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8304" y="988822"/>
              <a:ext cx="914400" cy="5494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92" name="Picture 24" descr="http://t3.gstatic.com/images?q=tbn:ANd9GcS9VI_ANNR5mr_mlad3MT-6FxJZ5TaPjbe_sfHEZsDR9HLaHcg8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4537" y="2934457"/>
              <a:ext cx="914400" cy="6911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94" name="Picture 26" descr="http://cars.minimodelshop.co.uk/8025701F0054F3AD/ls/FranklinMint-B11F681/$File/shelby-mustang-gt350-1966-diecast-model-car-franklin-mint-b11f681-p.jp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9102" y="3687014"/>
              <a:ext cx="914400" cy="6927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96" name="Picture 28" descr="http://cdn102.iofferphoto.com/img3/item/517/266/955/l_zZCQ2011-ford-mustang-gt-5-0-grey-diecast-model-car-1-24-sc.jpg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9102" y="4272775"/>
              <a:ext cx="914400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98" name="Picture 30" descr="http://t1.gstatic.com/images?q=tbn:ANd9GcRuifSjmjV38x6VOUmShqtLYfKry_ve9oSE_SNXpMg4WXhqNqG0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9102" y="4971337"/>
              <a:ext cx="914400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00" name="Picture 32" descr="http://cdn102.iofferphoto.com/img/item/517/266/641/l_XEQV1970-ford-mustang-boss-429-blue-diecast-model-car-1-24.jpg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7104" y="914400"/>
              <a:ext cx="914400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02" name="Picture 34" descr="http://dyn-images2.hsni.com/is/image/HomeShoppingNetwork/pd300/revell-1-24-64-1-2-mustang-convertible-model-car-kit%7E6163901w.jpg"/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8937" y="1685301"/>
              <a:ext cx="914400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04" name="Picture 36" descr="http://t0.gstatic.com/images?q=tbn:ANd9GcSwbW6H4BQjr2B5QU1G22iyuvcl1b-3cUKPFO-UYZFzITg6nf0MuQ"/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8425" y="2366421"/>
              <a:ext cx="914400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06" name="Picture 38" descr="http://www.cartuningparts.co.uk/img/autoart-parnelli-jones-saleen-mustang-orange-15-118-scale-diecast-model-car_577632_250.jpg"/>
            <p:cNvPicPr>
              <a:picLocks noChangeAspect="1" noChangeArrowheads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8937" y="3032300"/>
              <a:ext cx="914400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08" name="Picture 40" descr="http://t3.gstatic.com/images?q=tbn:ANd9GcTIJudnj3-QOH6Je9ic9YrCn8v9EnOTyvwdwiljWMmB3eo9m-S6"/>
            <p:cNvPicPr>
              <a:picLocks noChangeAspect="1" noChangeArrowheads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8453" y="3747751"/>
              <a:ext cx="914400" cy="6849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12" name="Picture 44" descr="http://t2.gstatic.com/images?q=tbn:ANd9GcTAC-vgwaoOMI9l4uNB8OrruzTAFVQdA8pvNa-U0ciDfwffI688"/>
            <p:cNvPicPr>
              <a:picLocks noChangeAspect="1" noChangeArrowheads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24452" y="4999048"/>
              <a:ext cx="914400" cy="6911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14" name="Picture 46" descr="http://t1.gstatic.com/images?q=tbn:ANd9GcRYWsmVaFPn96zwSbUsDeCGRpIT6YCruwkZrk8H7FKPCuxVCiM"/>
            <p:cNvPicPr>
              <a:picLocks noChangeAspect="1" noChangeArrowheads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668" y="5885737"/>
              <a:ext cx="914400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18" name="Picture 50" descr="http://t3.gstatic.com/images?q=tbn:ANd9GcS1FU6huTZVWf8nnwNyGbXTpu6AyYrvGK2UnDlLtugPl-zfUbp_ig"/>
            <p:cNvPicPr>
              <a:picLocks noChangeAspect="1" noChangeArrowheads="1"/>
            </p:cNvPicPr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8937" y="5658019"/>
              <a:ext cx="914400" cy="9098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42" descr="http://t2.gstatic.com/images?q=tbn:ANd9GcSqEKMFBuEMqbZs54DN-kk17Ir8EqP6MsqC8v4nTUJcYVRbKOp8"/>
            <p:cNvPicPr>
              <a:picLocks noChangeAspect="1" noChangeArrowheads="1"/>
            </p:cNvPicPr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8425" y="4381828"/>
              <a:ext cx="914400" cy="548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20" name="Picture 52" descr="http://t2.gstatic.com/images?q=tbn:ANd9GcS_-j4gzFfnezy7FARomzB1eRF905JKWsh2LValrgLcQzF21U3L"/>
            <p:cNvPicPr>
              <a:picLocks noChangeAspect="1" noChangeArrowheads="1"/>
            </p:cNvPicPr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1945" y="5759468"/>
              <a:ext cx="914400" cy="548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9" name="TextBox 58"/>
          <p:cNvSpPr txBox="1"/>
          <p:nvPr/>
        </p:nvSpPr>
        <p:spPr>
          <a:xfrm>
            <a:off x="3764132" y="1010114"/>
            <a:ext cx="5193437" cy="138499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Our best estimate for the average price of used Mustangs is $15,980, but how accurate is that estimate?</a:t>
            </a:r>
            <a:endParaRPr lang="en-US" sz="2800" dirty="0"/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457200" y="121688"/>
            <a:ext cx="8153400" cy="12192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Simulation Approach</a:t>
            </a:r>
            <a:endParaRPr lang="en-US" sz="36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64132" y="3546965"/>
            <a:ext cx="48464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We simulate a sampling distribution using bootstrap statistics!</a:t>
            </a:r>
          </a:p>
        </p:txBody>
      </p:sp>
    </p:spTree>
    <p:extLst>
      <p:ext uri="{BB962C8B-B14F-4D97-AF65-F5344CB8AC3E}">
        <p14:creationId xmlns:p14="http://schemas.microsoft.com/office/powerpoint/2010/main" val="185511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1305" y="1023582"/>
            <a:ext cx="77224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Simulation methods provide an exciting new method for teaching statistical inference!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89690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7772400" cy="1470025"/>
          </a:xfrm>
        </p:spPr>
        <p:txBody>
          <a:bodyPr>
            <a:normAutofit/>
          </a:bodyPr>
          <a:lstStyle/>
          <a:p>
            <a:r>
              <a:rPr lang="en-US" sz="7300" b="1" dirty="0" smtClean="0"/>
              <a:t>Bootstrapping</a:t>
            </a:r>
            <a:endParaRPr lang="en-US" sz="7300" b="1" dirty="0"/>
          </a:p>
        </p:txBody>
      </p:sp>
      <p:sp>
        <p:nvSpPr>
          <p:cNvPr id="5" name="Rectangle 4"/>
          <p:cNvSpPr/>
          <p:nvPr/>
        </p:nvSpPr>
        <p:spPr>
          <a:xfrm>
            <a:off x="457200" y="2794277"/>
            <a:ext cx="7924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Assume </a:t>
            </a:r>
            <a:r>
              <a:rPr lang="en-US" sz="3200" dirty="0">
                <a:solidFill>
                  <a:schemeClr val="tx1"/>
                </a:solidFill>
              </a:rPr>
              <a:t>the “population” is many, many copies of the original sample.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76400" y="1847295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/>
              <a:t>“Let your data be your guide.”</a:t>
            </a:r>
            <a:endParaRPr lang="en-US" sz="3600" i="1" dirty="0"/>
          </a:p>
        </p:txBody>
      </p:sp>
      <p:sp>
        <p:nvSpPr>
          <p:cNvPr id="6" name="Rectangle 5"/>
          <p:cNvSpPr/>
          <p:nvPr/>
        </p:nvSpPr>
        <p:spPr>
          <a:xfrm>
            <a:off x="609600" y="4035227"/>
            <a:ext cx="7924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A bootstrap sample is found by sampling </a:t>
            </a:r>
            <a:r>
              <a:rPr lang="en-US" sz="3200" u="sng" dirty="0"/>
              <a:t>with replacement </a:t>
            </a:r>
            <a:r>
              <a:rPr lang="en-US" sz="3200" dirty="0"/>
              <a:t>from the original sample, using the same sample size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55776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10" name="Picture 42" descr="http://t2.gstatic.com/images?q=tbn:ANd9GcSqEKMFBuEMqbZs54DN-kk17Ir8EqP6MsqC8v4nTUJcYVRbKOp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212" y="1613122"/>
            <a:ext cx="91440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0109" y="404047"/>
            <a:ext cx="36195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Original Sample</a:t>
            </a:r>
            <a:endParaRPr lang="en-US" sz="3200" dirty="0"/>
          </a:p>
        </p:txBody>
      </p:sp>
      <p:sp>
        <p:nvSpPr>
          <p:cNvPr id="31" name="TextBox 30"/>
          <p:cNvSpPr txBox="1"/>
          <p:nvPr/>
        </p:nvSpPr>
        <p:spPr>
          <a:xfrm>
            <a:off x="4495800" y="434374"/>
            <a:ext cx="36195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Bootstrap Sample</a:t>
            </a:r>
            <a:endParaRPr lang="en-US" sz="3200" dirty="0"/>
          </a:p>
        </p:txBody>
      </p:sp>
      <p:pic>
        <p:nvPicPr>
          <p:cNvPr id="32" name="Picture 48" descr="http://t2.gstatic.com/images?q=tbn:ANd9GcSSQKpgGNEOCmV82t22Xu24dqpQgKcME4SlwN7-S2NTyz20aZC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212" y="988822"/>
            <a:ext cx="914400" cy="6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0" descr="http://1.bp.blogspot.com/_lM6ADTK51GM/SyV1y_V6-XI/AAAAAAAAB4Y/6-muJS9ZQcE/s400/Shelby-Collectibles-Diecast-7AE01-2008-Ford-Mustang-Shelby-GT500-Convertible-40th-Anniversary-1-18-Scale-Black-Silver-00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212" y="2209859"/>
            <a:ext cx="9144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8" descr="http://www.cartuningparts.co.uk/img/autoart-parnelli-jones-saleen-mustang-orange-15-118-scale-diecast-model-car_577632_25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212" y="2772614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8" descr="http://cars.minimodelshop.co.uk/8025701F0054F3AD/ls/FranklinMint-B11F857/$File/ford-mustang-california-special-1968-diecast-model-car-franklin-mint-b11f857-p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3475" y="3392287"/>
            <a:ext cx="914400" cy="692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0" descr="http://t3.gstatic.com/images?q=tbn:ANd9GcTIJudnj3-QOH6Je9ic9YrCn8v9EnOTyvwdwiljWMmB3eo9m-S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679" y="3930316"/>
            <a:ext cx="914400" cy="68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44" descr="http://t2.gstatic.com/images?q=tbn:ANd9GcTAC-vgwaoOMI9l4uNB8OrruzTAFVQdA8pvNa-U0ciDfwffI68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212" y="4440828"/>
            <a:ext cx="914400" cy="691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6" descr="http://site.diecastblast.com/diecastblast/products/dc2007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212" y="5041095"/>
            <a:ext cx="9144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16" descr="http://www.fallingpixel.com/products/9482/mains/000-3d-model-65Mustang08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212" y="5662456"/>
            <a:ext cx="9144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0" descr="http://1.bp.blogspot.com/_lM6ADTK51GM/SyV1y_V6-XI/AAAAAAAAB4Y/6-muJS9ZQcE/s400/Shelby-Collectibles-Diecast-7AE01-2008-Ford-Mustang-Shelby-GT500-Convertible-40th-Anniversary-1-18-Scale-Black-Silver-00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3612" y="929544"/>
            <a:ext cx="9144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" descr="http://4.bp.blogspot.com/_lTURvvdsOj8/TNAxDTZeGNI/AAAAAAAAAXo/u3uZB4y8QkI/s1600/1999+Ford+Mustang+GT+Metallic+Red_3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3612" y="1606258"/>
            <a:ext cx="9144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http://2.bp.blogspot.com/_lTURvvdsOj8/TNAwTsWk-eI/AAAAAAAAAXg/UTXdEsuWf2U/s1600/1999+Ford+Mustang+GT+Metallic+Red_1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4079" y="2245194"/>
            <a:ext cx="9144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6" descr="http://t1.gstatic.com/images?q=tbn:ANd9GcRYWsmVaFPn96zwSbUsDeCGRpIT6YCruwkZrk8H7FKPCuxVCiM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4079" y="2793579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36" descr="http://t0.gstatic.com/images?q=tbn:ANd9GcSwbW6H4BQjr2B5QU1G22iyuvcl1b-3cUKPFO-UYZFzITg6nf0MuQ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158034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32" descr="http://cdn102.iofferphoto.com/img/item/517/266/641/l_XEQV1970-ford-mustang-boss-429-blue-diecast-model-car-1-24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812495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32" descr="http://cdn102.iofferphoto.com/img/item/517/266/641/l_XEQV1970-ford-mustang-boss-429-blue-diecast-model-car-1-24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727" y="3473116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4" descr="http://t2.gstatic.com/images?q=tbn:ANd9GcTAC-vgwaoOMI9l4uNB8OrruzTAFVQdA8pvNa-U0ciDfwffI68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540178"/>
            <a:ext cx="914400" cy="691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2" descr="http://www.alldiecast.us/images_miniatures/138998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929544"/>
            <a:ext cx="914400" cy="549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0" descr="http://t3.gstatic.com/images?q=tbn:ANd9GcTVGq6Ttf8DiwB_IKGRABzbn1uQU55PcCNzefeylR4SJwy84X_Nb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851" y="1495384"/>
            <a:ext cx="914400" cy="684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32" descr="http://cdn102.iofferphoto.com/img/item/517/266/641/l_XEQV1970-ford-mustang-boss-429-blue-diecast-model-car-1-24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79" y="2020057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34" descr="http://dyn-images2.hsni.com/is/image/HomeShoppingNetwork/pd300/revell-1-24-64-1-2-mustang-convertible-model-car-kit%7E6163901w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8012" y="2752101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42" descr="http://t2.gstatic.com/images?q=tbn:ANd9GcSqEKMFBuEMqbZs54DN-kk17Ir8EqP6MsqC8v4nTUJcYVRbKOp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652552"/>
            <a:ext cx="91440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4" descr="http://www.alldiecast.us/images_miniatures/147195.jp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898" y="4181335"/>
            <a:ext cx="914400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30" descr="http://t1.gstatic.com/images?q=tbn:ANd9GcRuifSjmjV38x6VOUmShqtLYfKry_ve9oSE_SNXpMg4WXhqNqG0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29975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16" descr="http://www.fallingpixel.com/products/9482/mains/000-3d-model-65Mustang08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589719"/>
            <a:ext cx="9144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5"/>
          <p:cNvGrpSpPr/>
          <p:nvPr/>
        </p:nvGrpSpPr>
        <p:grpSpPr>
          <a:xfrm>
            <a:off x="660137" y="914400"/>
            <a:ext cx="2881367" cy="5885737"/>
            <a:chOff x="660137" y="914400"/>
            <a:chExt cx="2881367" cy="5885737"/>
          </a:xfrm>
        </p:grpSpPr>
        <p:pic>
          <p:nvPicPr>
            <p:cNvPr id="7170" name="Picture 2" descr="http://2.bp.blogspot.com/_lTURvvdsOj8/TNAwTsWk-eI/AAAAAAAAAXg/UTXdEsuWf2U/s1600/1999+Ford+Mustang+GT+Metallic+Red_1.jp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9102" y="1538231"/>
              <a:ext cx="914400" cy="685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72" name="Picture 4" descr="http://4.bp.blogspot.com/_lTURvvdsOj8/TNAxDTZeGNI/AAAAAAAAAXo/u3uZB4y8QkI/s1600/1999+Ford+Mustang+GT+Metallic+Red_3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4702" y="1538231"/>
              <a:ext cx="914400" cy="685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74" name="Picture 6" descr="http://site.diecastblast.com/diecastblast/products/dc2007.jp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4537" y="2248657"/>
              <a:ext cx="914400" cy="685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76" name="Picture 8" descr="http://cars.minimodelshop.co.uk/8025701F0054F3AD/ls/FranklinMint-B11F857/$File/ford-mustang-california-special-1968-diecast-model-car-franklin-mint-b11f857-p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668" y="2588094"/>
              <a:ext cx="914400" cy="6927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78" name="Picture 10" descr="http://1.bp.blogspot.com/_lM6ADTK51GM/SyV1y_V6-XI/AAAAAAAAB4Y/6-muJS9ZQcE/s400/Shelby-Collectibles-Diecast-7AE01-2008-Ford-Mustang-Shelby-GT500-Convertible-40th-Anniversary-1-18-Scale-Black-Silver-001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668" y="3260900"/>
              <a:ext cx="914400" cy="685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80" name="Picture 12" descr="http://cars.minimodelshop.co.uk/8025701F0054F3AD/ls/Maisto-31329BL/$File/ford-mustang-boss-302-diecast-model-car-maisto-31329bl-p.jpg"/>
            <p:cNvPicPr>
              <a:picLocks noChangeAspect="1" noChangeArrowheads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2704" y="917162"/>
              <a:ext cx="914400" cy="6927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82" name="Picture 14" descr="http://www.alldiecast.us/images_miniatures/147195.jpg"/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4702" y="2134168"/>
              <a:ext cx="914400" cy="548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84" name="Picture 16" descr="http://www.fallingpixel.com/products/9482/mains/000-3d-model-65Mustang08.jp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4702" y="3946700"/>
              <a:ext cx="914400" cy="685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86" name="Picture 18" descr="http://site.diecastblast.com/diecastblast/products/dc2008.jpg"/>
            <p:cNvPicPr>
              <a:picLocks noChangeAspect="1" noChangeArrowheads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974" y="4656148"/>
              <a:ext cx="914400" cy="685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88" name="Picture 20" descr="http://t3.gstatic.com/images?q=tbn:ANd9GcTVGq6Ttf8DiwB_IKGRABzbn1uQU55PcCNzefeylR4SJwy84X_Nbg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0137" y="5341948"/>
              <a:ext cx="914400" cy="6849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90" name="Picture 22" descr="http://www.alldiecast.us/images_miniatures/138998.jpg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8304" y="988822"/>
              <a:ext cx="914400" cy="5494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92" name="Picture 24" descr="http://t3.gstatic.com/images?q=tbn:ANd9GcS9VI_ANNR5mr_mlad3MT-6FxJZ5TaPjbe_sfHEZsDR9HLaHcg8"/>
            <p:cNvPicPr>
              <a:picLocks noChangeAspect="1" noChangeArrowheads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4537" y="2934457"/>
              <a:ext cx="914400" cy="6911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94" name="Picture 26" descr="http://cars.minimodelshop.co.uk/8025701F0054F3AD/ls/FranklinMint-B11F681/$File/shelby-mustang-gt350-1966-diecast-model-car-franklin-mint-b11f681-p.jpg"/>
            <p:cNvPicPr>
              <a:picLocks noChangeAspect="1" noChangeArrowheads="1"/>
            </p:cNvPicPr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9102" y="3687014"/>
              <a:ext cx="914400" cy="6927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96" name="Picture 28" descr="http://cdn102.iofferphoto.com/img3/item/517/266/955/l_zZCQ2011-ford-mustang-gt-5-0-grey-diecast-model-car-1-24-sc.jpg"/>
            <p:cNvPicPr>
              <a:picLocks noChangeAspect="1" noChangeArrowheads="1"/>
            </p:cNvPicPr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9102" y="4272775"/>
              <a:ext cx="914400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98" name="Picture 30" descr="http://t1.gstatic.com/images?q=tbn:ANd9GcRuifSjmjV38x6VOUmShqtLYfKry_ve9oSE_SNXpMg4WXhqNqG0"/>
            <p:cNvPicPr>
              <a:picLocks noChangeAspect="1" noChangeArrowheads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9102" y="4971337"/>
              <a:ext cx="914400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00" name="Picture 32" descr="http://cdn102.iofferphoto.com/img/item/517/266/641/l_XEQV1970-ford-mustang-boss-429-blue-diecast-model-car-1-24.jpg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7104" y="914400"/>
              <a:ext cx="914400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02" name="Picture 34" descr="http://dyn-images2.hsni.com/is/image/HomeShoppingNetwork/pd300/revell-1-24-64-1-2-mustang-convertible-model-car-kit%7E6163901w.jpg"/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8937" y="1685301"/>
              <a:ext cx="914400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04" name="Picture 36" descr="http://t0.gstatic.com/images?q=tbn:ANd9GcSwbW6H4BQjr2B5QU1G22iyuvcl1b-3cUKPFO-UYZFzITg6nf0MuQ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8425" y="2366421"/>
              <a:ext cx="914400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06" name="Picture 38" descr="http://www.cartuningparts.co.uk/img/autoart-parnelli-jones-saleen-mustang-orange-15-118-scale-diecast-model-car_577632_250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8937" y="3032300"/>
              <a:ext cx="914400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08" name="Picture 40" descr="http://t3.gstatic.com/images?q=tbn:ANd9GcTIJudnj3-QOH6Je9ic9YrCn8v9EnOTyvwdwiljWMmB3eo9m-S6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8453" y="3747751"/>
              <a:ext cx="914400" cy="6849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12" name="Picture 44" descr="http://t2.gstatic.com/images?q=tbn:ANd9GcTAC-vgwaoOMI9l4uNB8OrruzTAFVQdA8pvNa-U0ciDfwffI688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24452" y="4999048"/>
              <a:ext cx="914400" cy="6911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14" name="Picture 46" descr="http://t1.gstatic.com/images?q=tbn:ANd9GcRYWsmVaFPn96zwSbUsDeCGRpIT6YCruwkZrk8H7FKPCuxVCiM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668" y="5885737"/>
              <a:ext cx="914400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18" name="Picture 50" descr="http://t3.gstatic.com/images?q=tbn:ANd9GcS1FU6huTZVWf8nnwNyGbXTpu6AyYrvGK2UnDlLtugPl-zfUbp_ig"/>
            <p:cNvPicPr>
              <a:picLocks noChangeAspect="1" noChangeArrowheads="1"/>
            </p:cNvPicPr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8937" y="5658019"/>
              <a:ext cx="914400" cy="9098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42" descr="http://t2.gstatic.com/images?q=tbn:ANd9GcSqEKMFBuEMqbZs54DN-kk17Ir8EqP6MsqC8v4nTUJcYVRbKOp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8425" y="4381828"/>
              <a:ext cx="914400" cy="548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20" name="Picture 52" descr="http://t2.gstatic.com/images?q=tbn:ANd9GcS_-j4gzFfnezy7FARomzB1eRF905JKWsh2LValrgLcQzF21U3L"/>
            <p:cNvPicPr>
              <a:picLocks noChangeAspect="1" noChangeArrowheads="1"/>
            </p:cNvPicPr>
            <p:nvPr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1945" y="5759468"/>
              <a:ext cx="914400" cy="548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5236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75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25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750"/>
                            </p:stCondLst>
                            <p:childTnLst>
                              <p:par>
                                <p:cTn id="5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250"/>
                            </p:stCondLst>
                            <p:childTnLst>
                              <p:par>
                                <p:cTn id="6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500"/>
                            </p:stCondLst>
                            <p:childTnLst>
                              <p:par>
                                <p:cTn id="7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750"/>
                            </p:stCondLst>
                            <p:childTnLst>
                              <p:par>
                                <p:cTn id="7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000"/>
                            </p:stCondLst>
                            <p:childTnLst>
                              <p:par>
                                <p:cTn id="8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250"/>
                            </p:stCondLst>
                            <p:childTnLst>
                              <p:par>
                                <p:cTn id="8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500"/>
                            </p:stCondLst>
                            <p:childTnLst>
                              <p:par>
                                <p:cTn id="9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750"/>
                            </p:stCondLst>
                            <p:childTnLst>
                              <p:par>
                                <p:cTn id="9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2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2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250"/>
                            </p:stCondLst>
                            <p:childTnLst>
                              <p:par>
                                <p:cTn id="10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500"/>
                            </p:stCondLst>
                            <p:childTnLst>
                              <p:par>
                                <p:cTn id="1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750"/>
                            </p:stCondLst>
                            <p:childTnLst>
                              <p:par>
                                <p:cTn id="1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2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2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6000"/>
                            </p:stCondLst>
                            <p:childTnLst>
                              <p:par>
                                <p:cTn id="1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6250"/>
                            </p:stCondLst>
                            <p:childTnLst>
                              <p:par>
                                <p:cTn id="1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2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2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00200" y="1870437"/>
            <a:ext cx="5486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err="1"/>
              <a:t>StatKey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5136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388" y="1509713"/>
            <a:ext cx="6753225" cy="383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9221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Using the Bootstrap Distribution to </a:t>
            </a:r>
            <a:r>
              <a:rPr lang="en-US" dirty="0" smtClean="0"/>
              <a:t>Find </a:t>
            </a:r>
            <a:r>
              <a:rPr lang="en-US" dirty="0"/>
              <a:t>a Confidence </a:t>
            </a:r>
            <a:r>
              <a:rPr lang="en-US" dirty="0" smtClean="0"/>
              <a:t>Interval</a:t>
            </a:r>
            <a:endParaRPr lang="en-US" dirty="0">
              <a:solidFill>
                <a:srgbClr val="FFFF66"/>
              </a:solidFill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315697" y="3760611"/>
            <a:ext cx="1700187" cy="995422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002060"/>
                </a:solidFill>
              </a:rPr>
              <a:t>Keep 95% in middle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65425" y="3824057"/>
            <a:ext cx="136705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Chop 2.5% in each tail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42171" y="3753033"/>
            <a:ext cx="134354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Chop 2.5% in each tail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60630" y="5608418"/>
            <a:ext cx="66879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We are 95% sure that the mean price for Mustangs is between $11,930 and $20,238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958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2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7797" y="1037230"/>
            <a:ext cx="790205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</a:rPr>
              <a:t>Sampling </a:t>
            </a:r>
            <a:r>
              <a:rPr lang="en-US" sz="5400" b="1" dirty="0" smtClean="0">
                <a:solidFill>
                  <a:srgbClr val="C00000"/>
                </a:solidFill>
              </a:rPr>
              <a:t>distributions are a critical concept.  Are you replacing them with this newfangled idea?</a:t>
            </a:r>
            <a:endParaRPr lang="en-US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15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4743" y="1233714"/>
            <a:ext cx="776514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</a:rPr>
              <a:t>But we need a theoretical basis to make valid statistical conclusions. </a:t>
            </a:r>
            <a:endParaRPr lang="en-US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71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9151" y="457200"/>
            <a:ext cx="89048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accent4">
                    <a:lumMod val="50000"/>
                  </a:schemeClr>
                </a:solidFill>
              </a:rPr>
              <a:t>An “old” justification</a:t>
            </a:r>
            <a:endParaRPr lang="en-US" sz="4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0012" y="2114836"/>
            <a:ext cx="7772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"Actually, the statistician does not carry out this very simple and </a:t>
            </a:r>
            <a:r>
              <a:rPr lang="en-US" sz="3200" dirty="0" smtClean="0"/>
              <a:t>very tedious </a:t>
            </a:r>
            <a:r>
              <a:rPr lang="en-US" sz="3200" dirty="0"/>
              <a:t>process, but his conclusions have no justification beyond the </a:t>
            </a:r>
            <a:r>
              <a:rPr lang="en-US" sz="3200" dirty="0" smtClean="0"/>
              <a:t>fact that </a:t>
            </a:r>
            <a:r>
              <a:rPr lang="en-US" sz="3200" dirty="0"/>
              <a:t>they agree with those which could have been arrived at by this</a:t>
            </a:r>
          </a:p>
          <a:p>
            <a:r>
              <a:rPr lang="en-US" sz="3200" dirty="0"/>
              <a:t>elementary method."</a:t>
            </a:r>
          </a:p>
          <a:p>
            <a:r>
              <a:rPr lang="en-US" sz="3200" dirty="0" smtClean="0"/>
              <a:t>				-- Sir R. A. Fisher, 1936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535" y="457200"/>
            <a:ext cx="9048466" cy="1219200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 A more recent justification:</a:t>
            </a:r>
            <a:endParaRPr lang="en-US" sz="40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524000"/>
            <a:ext cx="8153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ambria" pitchFamily="18" charset="0"/>
              </a:rPr>
              <a:t>“... </a:t>
            </a:r>
            <a:r>
              <a:rPr lang="en-US" sz="3200" dirty="0" smtClean="0">
                <a:latin typeface="Cambria" pitchFamily="18" charset="0"/>
              </a:rPr>
              <a:t>Randomization-based </a:t>
            </a:r>
            <a:r>
              <a:rPr lang="en-US" sz="3200" dirty="0">
                <a:latin typeface="Cambria" pitchFamily="18" charset="0"/>
              </a:rPr>
              <a:t>inference makes a direct connection between data production and the logic of inference that deserves to be at the core of every introductory course.” </a:t>
            </a:r>
            <a:endParaRPr lang="en-US" sz="3200" dirty="0" smtClean="0">
              <a:latin typeface="Cambria" pitchFamily="18" charset="0"/>
            </a:endParaRPr>
          </a:p>
          <a:p>
            <a:r>
              <a:rPr lang="en-US" sz="3200" dirty="0">
                <a:latin typeface="Cambria" pitchFamily="18" charset="0"/>
              </a:rPr>
              <a:t>	</a:t>
            </a:r>
            <a:r>
              <a:rPr lang="en-US" sz="3200" dirty="0" smtClean="0">
                <a:latin typeface="Cambria" pitchFamily="18" charset="0"/>
              </a:rPr>
              <a:t>	</a:t>
            </a:r>
            <a:r>
              <a:rPr lang="en-US" sz="3200" dirty="0" smtClean="0">
                <a:latin typeface="Cambria" pitchFamily="18" charset="0"/>
              </a:rPr>
              <a:t>-- </a:t>
            </a:r>
            <a:r>
              <a:rPr lang="en-US" sz="3200" dirty="0" smtClean="0">
                <a:latin typeface="Cambria" pitchFamily="18" charset="0"/>
              </a:rPr>
              <a:t>Professor George Cobb, 2007</a:t>
            </a:r>
            <a:endParaRPr lang="en-US" sz="3200" dirty="0">
              <a:latin typeface="Cambria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25531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2229" y="1852964"/>
            <a:ext cx="871689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en-US" sz="5400" b="1" dirty="0" smtClean="0">
                <a:solidFill>
                  <a:srgbClr val="C00000"/>
                </a:solidFill>
              </a:rPr>
              <a:t>But my students are expected to know what a t-test is when they leave my course. </a:t>
            </a:r>
            <a:endParaRPr lang="en-US" sz="5400" b="1" dirty="0">
              <a:solidFill>
                <a:srgbClr val="C0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44774" y="1130066"/>
            <a:ext cx="860435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2400"/>
              </a:spcAft>
            </a:pPr>
            <a:r>
              <a:rPr lang="en-US" sz="5400" dirty="0" smtClean="0"/>
              <a:t>Let’s build conceptual understanding with these new methods and </a:t>
            </a:r>
            <a:r>
              <a:rPr lang="en-US" sz="5400" i="1" dirty="0" smtClean="0"/>
              <a:t>then</a:t>
            </a:r>
            <a:r>
              <a:rPr lang="en-US" sz="5400" dirty="0" smtClean="0"/>
              <a:t> show them the standard formulas</a:t>
            </a:r>
            <a:r>
              <a:rPr lang="en-US" sz="5400" dirty="0" smtClean="0"/>
              <a:t>.</a:t>
            </a:r>
            <a:endParaRPr lang="en-US" sz="5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690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800" y="1756229"/>
            <a:ext cx="8229600" cy="1915887"/>
          </a:xfrm>
        </p:spPr>
        <p:txBody>
          <a:bodyPr>
            <a:noAutofit/>
          </a:bodyPr>
          <a:lstStyle/>
          <a:p>
            <a:r>
              <a:rPr lang="en-US" sz="7200" b="1" dirty="0" smtClean="0"/>
              <a:t>Let’s look at hypothesis tests.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43359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1262738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</a:rPr>
              <a:t>OK – you’ve made </a:t>
            </a:r>
          </a:p>
          <a:p>
            <a:pPr algn="ctr"/>
            <a:r>
              <a:rPr lang="en-US" sz="5400" b="1" dirty="0" smtClean="0">
                <a:solidFill>
                  <a:srgbClr val="C00000"/>
                </a:solidFill>
              </a:rPr>
              <a:t>good points.  </a:t>
            </a:r>
            <a:endParaRPr lang="en-US" sz="5400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1257" y="3652126"/>
            <a:ext cx="85924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</a:rPr>
              <a:t>But what </a:t>
            </a:r>
            <a:r>
              <a:rPr lang="en-US" sz="5400" b="1" dirty="0" smtClean="0">
                <a:solidFill>
                  <a:srgbClr val="C00000"/>
                </a:solidFill>
              </a:rPr>
              <a:t>about </a:t>
            </a:r>
            <a:r>
              <a:rPr lang="en-US" sz="5400" b="1" dirty="0">
                <a:solidFill>
                  <a:srgbClr val="C00000"/>
                </a:solidFill>
              </a:rPr>
              <a:t>a textbook?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56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3937" y="1888759"/>
            <a:ext cx="63258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Thanks for joining us!</a:t>
            </a:r>
            <a:endParaRPr lang="en-US" sz="4800" b="1" dirty="0"/>
          </a:p>
        </p:txBody>
      </p:sp>
      <p:sp>
        <p:nvSpPr>
          <p:cNvPr id="3" name="Rectangle 2"/>
          <p:cNvSpPr/>
          <p:nvPr/>
        </p:nvSpPr>
        <p:spPr>
          <a:xfrm>
            <a:off x="1139254" y="1768840"/>
            <a:ext cx="6820524" cy="1154243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083636" y="3972396"/>
            <a:ext cx="46169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hlinkClick r:id="rId2"/>
              </a:rPr>
              <a:t>plock@stlawu.edu</a:t>
            </a:r>
            <a:endParaRPr lang="en-US" sz="2400" dirty="0" smtClean="0"/>
          </a:p>
          <a:p>
            <a:pPr algn="ctr"/>
            <a:r>
              <a:rPr lang="en-US" sz="2400" dirty="0" smtClean="0">
                <a:hlinkClick r:id="rId3"/>
              </a:rPr>
              <a:t>rlock@stlawu.edu</a:t>
            </a:r>
            <a:r>
              <a:rPr lang="en-US" sz="2400" dirty="0" smtClean="0"/>
              <a:t> 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>
                <a:hlinkClick r:id="rId4"/>
              </a:rPr>
              <a:t>www.lock5stat.com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304800"/>
            <a:ext cx="85344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Example: </a:t>
            </a:r>
            <a:r>
              <a:rPr lang="en-US" sz="3200" b="1" i="1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Beer and Mosquitoes</a:t>
            </a:r>
          </a:p>
          <a:p>
            <a:endParaRPr lang="en-US" sz="2400" b="1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Does consuming beer attract mosquitoes? </a:t>
            </a:r>
          </a:p>
          <a:p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  <a:endParaRPr lang="en-US" sz="1600" baseline="30000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2057400"/>
            <a:ext cx="82296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Experiment</a:t>
            </a: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: </a:t>
            </a:r>
          </a:p>
          <a:p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25 volunteers drank a liter of beer,</a:t>
            </a:r>
          </a:p>
          <a:p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18 volunteers drank a liter of water</a:t>
            </a:r>
          </a:p>
          <a:p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Randomly assigned!</a:t>
            </a:r>
          </a:p>
          <a:p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Mosquitoes were caught in traps as they approached the volunteers.</a:t>
            </a:r>
            <a:r>
              <a:rPr lang="en-US" sz="2400" baseline="300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</a:p>
          <a:p>
            <a:endParaRPr lang="en-US" sz="2800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  <a:p>
            <a:endParaRPr lang="en-US" sz="2800" dirty="0" smtClean="0">
              <a:solidFill>
                <a:prstClr val="black"/>
              </a:solidFill>
              <a:latin typeface="Cambria" pitchFamily="18" charset="0"/>
              <a:cs typeface="Times New Roman" pitchFamily="18" charset="0"/>
            </a:endParaRPr>
          </a:p>
          <a:p>
            <a:r>
              <a:rPr lang="en-US" baseline="30000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1</a:t>
            </a:r>
            <a:r>
              <a:rPr lang="en-US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Lefvre</a:t>
            </a:r>
            <a:r>
              <a:rPr lang="en-US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, T., et. al.,  “Beer Consumption Increases Human Attractiveness to Malaria Mosquitoes, ” </a:t>
            </a:r>
            <a:r>
              <a:rPr lang="en-US" i="1" dirty="0" err="1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PLoS</a:t>
            </a:r>
            <a:r>
              <a:rPr lang="en-US" i="1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 ONE, </a:t>
            </a:r>
            <a:r>
              <a:rPr lang="en-US" dirty="0" smtClean="0">
                <a:solidFill>
                  <a:prstClr val="black"/>
                </a:solidFill>
                <a:latin typeface="Cambria" pitchFamily="18" charset="0"/>
                <a:cs typeface="Times New Roman" pitchFamily="18" charset="0"/>
              </a:rPr>
              <a:t>2010; 5(3): e9546.</a:t>
            </a:r>
            <a:endParaRPr lang="en-US" sz="1600" baseline="30000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2011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Beer and Mosquitoes</a:t>
            </a:r>
            <a:endParaRPr lang="en-US" sz="36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0400" y="4876800"/>
            <a:ext cx="175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ambria" pitchFamily="18" charset="0"/>
              </a:rPr>
              <a:t>Beer mean =  23.6</a:t>
            </a:r>
            <a:endParaRPr lang="en-US" sz="2400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57800" y="48768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ambria" pitchFamily="18" charset="0"/>
              </a:rPr>
              <a:t>Water mean </a:t>
            </a:r>
          </a:p>
          <a:p>
            <a:r>
              <a:rPr lang="en-US" sz="2400" dirty="0" smtClean="0">
                <a:solidFill>
                  <a:prstClr val="black"/>
                </a:solidFill>
                <a:latin typeface="Cambria" pitchFamily="18" charset="0"/>
              </a:rPr>
              <a:t>=  19.22</a:t>
            </a:r>
            <a:endParaRPr lang="en-US" sz="2400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1447800"/>
            <a:ext cx="4038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prstClr val="black"/>
                </a:solidFill>
                <a:latin typeface="Cambria" pitchFamily="18" charset="0"/>
              </a:rPr>
              <a:t>Does drinking beer actually attract mosquitoes, or is the difference just due to random chance? </a:t>
            </a:r>
            <a:endParaRPr lang="en-US" sz="3200" i="1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58674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ambria" pitchFamily="18" charset="0"/>
              </a:rPr>
              <a:t>Beer mean – Water mean = 4.38</a:t>
            </a:r>
            <a:endParaRPr lang="en-US" sz="2400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914400"/>
            <a:ext cx="35814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Number of Mosquitoes</a:t>
            </a:r>
          </a:p>
          <a:p>
            <a:endParaRPr lang="en-US" sz="600" dirty="0" smtClean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   </a:t>
            </a:r>
            <a:r>
              <a:rPr lang="en-US" u="sng" dirty="0" smtClean="0">
                <a:solidFill>
                  <a:prstClr val="black"/>
                </a:solidFill>
              </a:rPr>
              <a:t>Beer</a:t>
            </a:r>
            <a:r>
              <a:rPr lang="en-US" dirty="0" smtClean="0">
                <a:solidFill>
                  <a:prstClr val="black"/>
                </a:solidFill>
              </a:rPr>
              <a:t>		</a:t>
            </a:r>
            <a:r>
              <a:rPr lang="en-US" u="sng" dirty="0" smtClean="0">
                <a:solidFill>
                  <a:prstClr val="black"/>
                </a:solidFill>
              </a:rPr>
              <a:t>Water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      </a:t>
            </a:r>
            <a:r>
              <a:rPr lang="en-US" sz="1200" dirty="0" smtClean="0">
                <a:solidFill>
                  <a:prstClr val="black"/>
                </a:solidFill>
              </a:rPr>
              <a:t>27                           21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20		   22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21                           15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26                           12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27                           21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31                           16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24                           19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19                           15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23                           24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24                           19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28                           23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19		   13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24                           22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29                           20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20                           24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17  		   18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31                           20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20		   22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27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18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20           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0000" y="1447800"/>
            <a:ext cx="3810000" cy="26670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173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33400" y="38088"/>
            <a:ext cx="8153400" cy="9144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Traditional Inference</a:t>
            </a:r>
            <a:endParaRPr lang="en-US" sz="40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5132784"/>
              </p:ext>
            </p:extLst>
          </p:nvPr>
        </p:nvGraphicFramePr>
        <p:xfrm>
          <a:off x="692150" y="1880272"/>
          <a:ext cx="1471613" cy="161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5" name="Equation" r:id="rId5" imgW="634725" imgH="698197" progId="">
                  <p:embed/>
                </p:oleObj>
              </mc:Choice>
              <mc:Fallback>
                <p:oleObj name="Equation" r:id="rId5" imgW="634725" imgH="698197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1880272"/>
                        <a:ext cx="1471613" cy="1617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25684" y="1389850"/>
            <a:ext cx="4495800" cy="523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5-Point Star 7"/>
          <p:cNvSpPr/>
          <p:nvPr/>
        </p:nvSpPr>
        <p:spPr>
          <a:xfrm>
            <a:off x="8077200" y="3810000"/>
            <a:ext cx="76200" cy="76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81000" y="1516734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 Which formula?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3537403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Calculate numbers and plug into formula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5567002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 Plug into calculator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90760" y="1066800"/>
            <a:ext cx="2219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4. Compute p-value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35434" y="190416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     </a:t>
            </a:r>
            <a:r>
              <a:rPr lang="en-US" dirty="0" err="1" smtClean="0">
                <a:solidFill>
                  <a:srgbClr val="C00000"/>
                </a:solidFill>
              </a:rPr>
              <a:t>df</a:t>
            </a:r>
            <a:r>
              <a:rPr lang="en-US" dirty="0" smtClean="0">
                <a:solidFill>
                  <a:srgbClr val="C00000"/>
                </a:solidFill>
              </a:rPr>
              <a:t>?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41414" y="2305701"/>
            <a:ext cx="1120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p-value?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4076700" y="3779157"/>
            <a:ext cx="2286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 Arrow 16"/>
          <p:cNvSpPr/>
          <p:nvPr/>
        </p:nvSpPr>
        <p:spPr>
          <a:xfrm>
            <a:off x="8122558" y="1959429"/>
            <a:ext cx="76200" cy="152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191086" y="2681508"/>
            <a:ext cx="3276600" cy="36933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0.0005 &lt; p-value &lt; 0.001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5520787"/>
              </p:ext>
            </p:extLst>
          </p:nvPr>
        </p:nvGraphicFramePr>
        <p:xfrm>
          <a:off x="685800" y="4107534"/>
          <a:ext cx="2286000" cy="14946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6" name="Equation" r:id="rId8" imgW="990600" imgH="647700" progId="Equation.3">
                  <p:embed/>
                </p:oleObj>
              </mc:Choice>
              <mc:Fallback>
                <p:oleObj name="Equation" r:id="rId8" imgW="990600" imgH="647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107534"/>
                        <a:ext cx="2286000" cy="14946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8814515"/>
              </p:ext>
            </p:extLst>
          </p:nvPr>
        </p:nvGraphicFramePr>
        <p:xfrm>
          <a:off x="609600" y="5936334"/>
          <a:ext cx="1066800" cy="4392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7" name="Equation" r:id="rId10" imgW="431425" imgH="177646" progId="Equation.3">
                  <p:embed/>
                </p:oleObj>
              </mc:Choice>
              <mc:Fallback>
                <p:oleObj name="Equation" r:id="rId10" imgW="431425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936334"/>
                        <a:ext cx="1066800" cy="4392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376232" y="690544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1. State hypotheses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83034" y="697468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2. Check conditions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6232" y="1147402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3. Compute </a:t>
            </a:r>
            <a:r>
              <a:rPr lang="en-US" dirty="0" err="1" smtClean="0">
                <a:solidFill>
                  <a:srgbClr val="C00000"/>
                </a:solidFill>
              </a:rPr>
              <a:t>t.s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604176" y="1440485"/>
            <a:ext cx="1509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  Distribution?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319330" y="3168071"/>
            <a:ext cx="1643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5. Conclusion</a:t>
            </a:r>
            <a:endParaRPr lang="en-US" dirty="0">
              <a:solidFill>
                <a:srgbClr val="C00000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15643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 animBg="1"/>
      <p:bldP spid="18" grpId="0" animBg="1"/>
      <p:bldP spid="21" grpId="0"/>
      <p:bldP spid="22" grpId="0"/>
      <p:bldP spid="23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Simulation Approach</a:t>
            </a:r>
            <a:endParaRPr lang="en-US" sz="36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0400" y="4876800"/>
            <a:ext cx="175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ambria" pitchFamily="18" charset="0"/>
              </a:rPr>
              <a:t>Beer mean =  23.6</a:t>
            </a:r>
            <a:endParaRPr lang="en-US" sz="2400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57800" y="48768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ambria" pitchFamily="18" charset="0"/>
              </a:rPr>
              <a:t>Water mean </a:t>
            </a:r>
          </a:p>
          <a:p>
            <a:r>
              <a:rPr lang="en-US" sz="2400" dirty="0" smtClean="0">
                <a:solidFill>
                  <a:prstClr val="black"/>
                </a:solidFill>
                <a:latin typeface="Cambria" pitchFamily="18" charset="0"/>
              </a:rPr>
              <a:t>=  19.22</a:t>
            </a:r>
            <a:endParaRPr lang="en-US" sz="2400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1447800"/>
            <a:ext cx="4038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prstClr val="black"/>
                </a:solidFill>
                <a:latin typeface="Cambria" pitchFamily="18" charset="0"/>
              </a:rPr>
              <a:t>Does drinking beer actually attract mosquitoes, or is the difference just due to random chance? </a:t>
            </a:r>
            <a:endParaRPr lang="en-US" sz="3200" i="1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58674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Cambria" pitchFamily="18" charset="0"/>
              </a:rPr>
              <a:t>Beer mean – Water mean = 4.38</a:t>
            </a:r>
            <a:endParaRPr lang="en-US" sz="2400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914400"/>
            <a:ext cx="35814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Number of Mosquitoes</a:t>
            </a:r>
          </a:p>
          <a:p>
            <a:endParaRPr lang="en-US" sz="600" dirty="0" smtClean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   </a:t>
            </a:r>
            <a:r>
              <a:rPr lang="en-US" u="sng" dirty="0" smtClean="0">
                <a:solidFill>
                  <a:prstClr val="black"/>
                </a:solidFill>
              </a:rPr>
              <a:t>Beer</a:t>
            </a:r>
            <a:r>
              <a:rPr lang="en-US" dirty="0" smtClean="0">
                <a:solidFill>
                  <a:prstClr val="black"/>
                </a:solidFill>
              </a:rPr>
              <a:t>		</a:t>
            </a:r>
            <a:r>
              <a:rPr lang="en-US" u="sng" dirty="0" smtClean="0">
                <a:solidFill>
                  <a:prstClr val="black"/>
                </a:solidFill>
              </a:rPr>
              <a:t>Water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      </a:t>
            </a:r>
            <a:r>
              <a:rPr lang="en-US" sz="1200" dirty="0" smtClean="0">
                <a:solidFill>
                  <a:prstClr val="black"/>
                </a:solidFill>
              </a:rPr>
              <a:t>27                           21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20		   22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21                           15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26                           12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27                           21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31                           16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24                           19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19                           15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23                           24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24                           19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28                           23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19		   13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24                           22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29                           20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20                           24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17  		   18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31                           20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20		   22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27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18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20           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0000" y="1447800"/>
            <a:ext cx="3810000" cy="26670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532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Simulation Approach</a:t>
            </a:r>
            <a:endParaRPr lang="en-US" sz="36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914400"/>
            <a:ext cx="35814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Number of Mosquitoes</a:t>
            </a:r>
          </a:p>
          <a:p>
            <a:endParaRPr lang="en-US" sz="600" dirty="0" smtClean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   </a:t>
            </a:r>
            <a:r>
              <a:rPr lang="en-US" u="sng" dirty="0" smtClean="0">
                <a:solidFill>
                  <a:prstClr val="black"/>
                </a:solidFill>
              </a:rPr>
              <a:t>Beer</a:t>
            </a:r>
            <a:r>
              <a:rPr lang="en-US" dirty="0" smtClean="0">
                <a:solidFill>
                  <a:prstClr val="black"/>
                </a:solidFill>
              </a:rPr>
              <a:t>		</a:t>
            </a:r>
            <a:r>
              <a:rPr lang="en-US" u="sng" dirty="0" smtClean="0">
                <a:solidFill>
                  <a:prstClr val="black"/>
                </a:solidFill>
              </a:rPr>
              <a:t>Water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      </a:t>
            </a:r>
            <a:r>
              <a:rPr lang="en-US" sz="1200" dirty="0" smtClean="0">
                <a:solidFill>
                  <a:prstClr val="black"/>
                </a:solidFill>
              </a:rPr>
              <a:t>27                           21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20		   22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21                           15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26                           12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27                           21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31                           16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24                           19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19                           15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23                           24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24                           19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28                           23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19		   13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24                           22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29                           20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20                           24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17  		   18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31                           20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20		   22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27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18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20           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67200" y="1143000"/>
            <a:ext cx="4038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i="1" dirty="0" smtClean="0">
                <a:solidFill>
                  <a:prstClr val="black"/>
                </a:solidFill>
                <a:latin typeface="Cambria" pitchFamily="18" charset="0"/>
              </a:rPr>
              <a:t>Find out how extreme these results would be, if there were no difference between beer and water.</a:t>
            </a:r>
          </a:p>
          <a:p>
            <a:endParaRPr lang="en-US" sz="1200" i="1" dirty="0" smtClean="0">
              <a:solidFill>
                <a:prstClr val="black"/>
              </a:solidFill>
              <a:latin typeface="Cambria" pitchFamily="18" charset="0"/>
            </a:endParaRPr>
          </a:p>
          <a:p>
            <a:r>
              <a:rPr lang="en-US" sz="3000" i="1" dirty="0" smtClean="0">
                <a:solidFill>
                  <a:prstClr val="black"/>
                </a:solidFill>
                <a:latin typeface="Cambria" pitchFamily="18" charset="0"/>
              </a:rPr>
              <a:t>What kinds of results would we see, just by random chance?</a:t>
            </a:r>
            <a:endParaRPr lang="en-US" sz="3000" i="1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938510"/>
            <a:ext cx="35814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Number of Mosquitoes</a:t>
            </a:r>
          </a:p>
          <a:p>
            <a:endParaRPr lang="en-US" sz="600" dirty="0" smtClean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          </a:t>
            </a:r>
            <a:r>
              <a:rPr lang="en-US" u="sng" dirty="0" smtClean="0">
                <a:solidFill>
                  <a:prstClr val="black"/>
                </a:solidFill>
              </a:rPr>
              <a:t>Beverage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                  </a:t>
            </a:r>
            <a:r>
              <a:rPr lang="en-US" sz="1200" dirty="0" smtClean="0">
                <a:solidFill>
                  <a:prstClr val="black"/>
                </a:solidFill>
              </a:rPr>
              <a:t>27  21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20  22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21  15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26  12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27  21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31  16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24  19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19  15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23  24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24  19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28  23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	    19  13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24  22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29  20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20  24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17  18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31  20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20  22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27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18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20            </a:t>
            </a:r>
            <a:endParaRPr lang="en-US" sz="12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87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381000"/>
            <a:ext cx="8153400" cy="1219200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rgbClr val="68007F">
                    <a:lumMod val="75000"/>
                  </a:srgbClr>
                </a:solidFill>
                <a:latin typeface="Cambria" pitchFamily="18" charset="0"/>
              </a:rPr>
              <a:t>Simulation Approach</a:t>
            </a:r>
            <a:endParaRPr lang="en-US" sz="3600" b="1" dirty="0">
              <a:solidFill>
                <a:srgbClr val="68007F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200" y="990600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prstClr val="black"/>
              </a:solidFill>
            </a:endParaRPr>
          </a:p>
          <a:p>
            <a:endParaRPr lang="en-US" sz="600" dirty="0" smtClean="0">
              <a:solidFill>
                <a:prstClr val="black"/>
              </a:solidFill>
            </a:endParaRPr>
          </a:p>
          <a:p>
            <a:r>
              <a:rPr lang="en-US" u="sng" dirty="0" smtClean="0">
                <a:solidFill>
                  <a:prstClr val="black"/>
                </a:solidFill>
              </a:rPr>
              <a:t>Beer</a:t>
            </a:r>
            <a:r>
              <a:rPr lang="en-US" dirty="0" smtClean="0">
                <a:solidFill>
                  <a:prstClr val="black"/>
                </a:solidFill>
              </a:rPr>
              <a:t>		        </a:t>
            </a:r>
            <a:r>
              <a:rPr lang="en-US" u="sng" dirty="0" smtClean="0">
                <a:solidFill>
                  <a:prstClr val="black"/>
                </a:solidFill>
              </a:rPr>
              <a:t>Water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     </a:t>
            </a:r>
            <a:r>
              <a:rPr lang="en-US" sz="1200" dirty="0" smtClean="0">
                <a:solidFill>
                  <a:prstClr val="black"/>
                </a:solidFill>
              </a:rPr>
              <a:t>           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67200" y="1143000"/>
            <a:ext cx="4038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i="1" dirty="0" smtClean="0">
                <a:solidFill>
                  <a:prstClr val="black"/>
                </a:solidFill>
                <a:latin typeface="Cambria" pitchFamily="18" charset="0"/>
              </a:rPr>
              <a:t>Find out how extreme these results would be, if there were no difference between beer and water.</a:t>
            </a:r>
          </a:p>
          <a:p>
            <a:endParaRPr lang="en-US" sz="1200" i="1" dirty="0" smtClean="0">
              <a:solidFill>
                <a:prstClr val="black"/>
              </a:solidFill>
              <a:latin typeface="Cambria" pitchFamily="18" charset="0"/>
            </a:endParaRPr>
          </a:p>
          <a:p>
            <a:r>
              <a:rPr lang="en-US" sz="3000" i="1" dirty="0" smtClean="0">
                <a:solidFill>
                  <a:prstClr val="black"/>
                </a:solidFill>
                <a:latin typeface="Cambria" pitchFamily="18" charset="0"/>
              </a:rPr>
              <a:t>What kinds of results would we see, just by random chance?</a:t>
            </a:r>
            <a:endParaRPr lang="en-US" sz="3000" i="1" dirty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1014710"/>
            <a:ext cx="35814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Number of Mosquitoes</a:t>
            </a:r>
          </a:p>
          <a:p>
            <a:endParaRPr lang="en-US" sz="600" dirty="0" smtClean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          </a:t>
            </a:r>
            <a:r>
              <a:rPr lang="en-US" u="sng" dirty="0" smtClean="0">
                <a:solidFill>
                  <a:prstClr val="black"/>
                </a:solidFill>
              </a:rPr>
              <a:t>Beverage 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                  </a:t>
            </a:r>
            <a:endParaRPr lang="en-US" sz="1200" dirty="0" smtClean="0">
              <a:solidFill>
                <a:prstClr val="black"/>
              </a:solidFill>
            </a:endParaRP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20  22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21  15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26  12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27  21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31  16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24  19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19  15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23  24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24  19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28  23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	    19  13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24  22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29  20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20  24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17  18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31  20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20  22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27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18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                     20            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52600" y="1371600"/>
            <a:ext cx="1219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33600" y="1600200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57400" y="16764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</a:rPr>
              <a:t>27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62200" y="16764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</a:rPr>
              <a:t>21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0600" y="1905000"/>
            <a:ext cx="4572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</a:rPr>
              <a:t>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27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24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19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23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24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31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13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18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24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18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12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19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18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28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19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27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23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22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29000" y="1905000"/>
            <a:ext cx="4572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</a:rPr>
              <a:t>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26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31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19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23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15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12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24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27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29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17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25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20</a:t>
            </a:r>
          </a:p>
          <a:p>
            <a:r>
              <a:rPr lang="en-US" sz="1200" dirty="0" smtClean="0">
                <a:solidFill>
                  <a:prstClr val="black"/>
                </a:solidFill>
              </a:rPr>
              <a:t>28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57400" y="1905000"/>
            <a:ext cx="609600" cy="434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309257" y="5312229"/>
                <a:ext cx="49965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240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𝑊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=21.63−23.00=−1.37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9257" y="5312229"/>
                <a:ext cx="4996543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567543" y="5817436"/>
            <a:ext cx="67382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Now repeat this thousands of times!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0963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014E-8 L 0.15 1.85014E-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42461E-6 L -0.15417 0.00208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6" grpId="0" animBg="1"/>
      <p:bldP spid="7" grpId="0" animBg="1"/>
      <p:bldP spid="8" grpId="0"/>
      <p:bldP spid="9" grpId="0"/>
      <p:bldP spid="10" grpId="0"/>
      <p:bldP spid="11" grpId="0"/>
      <p:bldP spid="13" grpId="0" animBg="1"/>
      <p:bldP spid="2" grpId="0"/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spect">
  <a:themeElements>
    <a:clrScheme name="Custom 1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00349E"/>
      </a:hlink>
      <a:folHlink>
        <a:srgbClr val="00349E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2596</TotalTime>
  <Words>1017</Words>
  <Application>Microsoft Office PowerPoint</Application>
  <PresentationFormat>On-screen Show (4:3)</PresentationFormat>
  <Paragraphs>320</Paragraphs>
  <Slides>31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Office Theme</vt:lpstr>
      <vt:lpstr>2_Aspect</vt:lpstr>
      <vt:lpstr>Equation</vt:lpstr>
      <vt:lpstr>A Fiddler on the Roof: Tradition vs. Modern Methods in Teaching Inference</vt:lpstr>
      <vt:lpstr>PowerPoint Presentation</vt:lpstr>
      <vt:lpstr>Let’s look at hypothesis tests.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Bootstrapping</vt:lpstr>
      <vt:lpstr>PowerPoint Presentation</vt:lpstr>
      <vt:lpstr>PowerPoint Presentation</vt:lpstr>
      <vt:lpstr>Using the Bootstrap Distribution to Find a Confidence Interval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Give your data the boot:   What is bootstrapping  and Why does it matter?</dc:title>
  <dc:creator>Patti</dc:creator>
  <cp:lastModifiedBy>Robin</cp:lastModifiedBy>
  <cp:revision>136</cp:revision>
  <cp:lastPrinted>2010-12-29T18:26:13Z</cp:lastPrinted>
  <dcterms:created xsi:type="dcterms:W3CDTF">2010-10-14T16:11:16Z</dcterms:created>
  <dcterms:modified xsi:type="dcterms:W3CDTF">2013-01-11T06:19:01Z</dcterms:modified>
</cp:coreProperties>
</file>