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24" r:id="rId2"/>
    <p:sldId id="344" r:id="rId3"/>
    <p:sldId id="355" r:id="rId4"/>
    <p:sldId id="368" r:id="rId5"/>
    <p:sldId id="357" r:id="rId6"/>
    <p:sldId id="358" r:id="rId7"/>
    <p:sldId id="359" r:id="rId8"/>
    <p:sldId id="360" r:id="rId9"/>
    <p:sldId id="362" r:id="rId10"/>
    <p:sldId id="363" r:id="rId11"/>
    <p:sldId id="361" r:id="rId12"/>
    <p:sldId id="365" r:id="rId13"/>
    <p:sldId id="364" r:id="rId14"/>
    <p:sldId id="366" r:id="rId15"/>
    <p:sldId id="367" r:id="rId16"/>
    <p:sldId id="341" r:id="rId17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66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66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66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66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66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66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66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66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66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FFFFFF"/>
    <a:srgbClr val="FFCCFF"/>
    <a:srgbClr val="000000"/>
    <a:srgbClr val="800000"/>
    <a:srgbClr val="CC00CC"/>
    <a:srgbClr val="00FF99"/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1" autoAdjust="0"/>
    <p:restoredTop sz="94523" autoAdjust="0"/>
  </p:normalViewPr>
  <p:slideViewPr>
    <p:cSldViewPr>
      <p:cViewPr varScale="1">
        <p:scale>
          <a:sx n="53" d="100"/>
          <a:sy n="53" d="100"/>
        </p:scale>
        <p:origin x="-2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228" cy="46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41" tIns="46371" rIns="92741" bIns="46371" numCol="1" anchor="t" anchorCtr="0" compatLnSpc="1">
            <a:prstTxWarp prst="textNoShape">
              <a:avLst/>
            </a:prstTxWarp>
          </a:bodyPr>
          <a:lstStyle>
            <a:lvl1pPr defTabSz="92795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772" y="2"/>
            <a:ext cx="2971228" cy="46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41" tIns="46371" rIns="92741" bIns="46371" numCol="1" anchor="t" anchorCtr="0" compatLnSpc="1">
            <a:prstTxWarp prst="textNoShape">
              <a:avLst/>
            </a:prstTxWarp>
          </a:bodyPr>
          <a:lstStyle>
            <a:lvl1pPr algn="r" defTabSz="92795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8011"/>
            <a:ext cx="2971228" cy="465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41" tIns="46371" rIns="92741" bIns="46371" numCol="1" anchor="b" anchorCtr="0" compatLnSpc="1">
            <a:prstTxWarp prst="textNoShape">
              <a:avLst/>
            </a:prstTxWarp>
          </a:bodyPr>
          <a:lstStyle>
            <a:lvl1pPr defTabSz="92795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772" y="8848011"/>
            <a:ext cx="2971228" cy="465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41" tIns="46371" rIns="92741" bIns="46371" numCol="1" anchor="b" anchorCtr="0" compatLnSpc="1">
            <a:prstTxWarp prst="textNoShape">
              <a:avLst/>
            </a:prstTxWarp>
          </a:bodyPr>
          <a:lstStyle>
            <a:lvl1pPr algn="r" defTabSz="927955">
              <a:defRPr sz="1200"/>
            </a:lvl1pPr>
          </a:lstStyle>
          <a:p>
            <a:pPr>
              <a:defRPr/>
            </a:pPr>
            <a:fld id="{9865216E-5217-4586-9CCD-D89E46C53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30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228" cy="465853"/>
          </a:xfrm>
          <a:prstGeom prst="rect">
            <a:avLst/>
          </a:prstGeom>
        </p:spPr>
        <p:txBody>
          <a:bodyPr vert="horz" lIns="91525" tIns="45762" rIns="91525" bIns="457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214" y="2"/>
            <a:ext cx="2971227" cy="465853"/>
          </a:xfrm>
          <a:prstGeom prst="rect">
            <a:avLst/>
          </a:prstGeom>
        </p:spPr>
        <p:txBody>
          <a:bodyPr vert="horz" lIns="91525" tIns="45762" rIns="91525" bIns="45762" rtlCol="0"/>
          <a:lstStyle>
            <a:lvl1pPr algn="r">
              <a:defRPr sz="1200"/>
            </a:lvl1pPr>
          </a:lstStyle>
          <a:p>
            <a:fld id="{171DF5DF-92F7-432A-AFFC-FB9B348A0FD7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6913"/>
            <a:ext cx="4656138" cy="34940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5" tIns="45762" rIns="91525" bIns="457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268" y="4424806"/>
            <a:ext cx="5485464" cy="4191078"/>
          </a:xfrm>
          <a:prstGeom prst="rect">
            <a:avLst/>
          </a:prstGeom>
        </p:spPr>
        <p:txBody>
          <a:bodyPr vert="horz" lIns="91525" tIns="45762" rIns="91525" bIns="457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411"/>
            <a:ext cx="2971228" cy="465853"/>
          </a:xfrm>
          <a:prstGeom prst="rect">
            <a:avLst/>
          </a:prstGeom>
        </p:spPr>
        <p:txBody>
          <a:bodyPr vert="horz" lIns="91525" tIns="45762" rIns="91525" bIns="457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214" y="8846411"/>
            <a:ext cx="2971227" cy="465853"/>
          </a:xfrm>
          <a:prstGeom prst="rect">
            <a:avLst/>
          </a:prstGeom>
        </p:spPr>
        <p:txBody>
          <a:bodyPr vert="horz" lIns="91525" tIns="45762" rIns="91525" bIns="45762" rtlCol="0" anchor="b"/>
          <a:lstStyle>
            <a:lvl1pPr algn="r">
              <a:defRPr sz="1200"/>
            </a:lvl1pPr>
          </a:lstStyle>
          <a:p>
            <a:fld id="{DE91391D-4B24-47A1-8641-5FCA102F2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1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39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23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2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5DCC1-8F75-4812-A623-F25034D50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A105F-02B0-4A1D-8A79-36B37E929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F164-C381-48DD-B7AB-258451016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51DD4-C7EA-4147-AE34-A02B5922C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45A29-5B54-4AFA-B9C3-2F6058736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15A11-A2B6-4EF0-A79B-439CD2EE8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A7912-4C0E-4D49-8BEE-A85E65163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1A222-CFDE-40F7-B5EE-6D8AE9C05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6878C-3C9A-4419-A917-E27448900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6ECDE-5F0D-4F6B-A98E-9DB9AAA33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B8813-1E83-4E1C-B971-F758CD61B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6BBA0E4-40F3-4DDC-96E3-37F101D04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teofobesity.org/adult-obesity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flowingdata.com/2015/12/15/a-day-in-the-life-of-americans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ck5stat.com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pminder.org/tools/#_chart-type=bubbles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190556"/>
            <a:ext cx="8839199" cy="1628844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Big Data Visualization in Intro Stats (in 15 minutes!)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152400" y="1066800"/>
            <a:ext cx="8839199" cy="19050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133600"/>
          </a:xfrm>
        </p:spPr>
        <p:txBody>
          <a:bodyPr/>
          <a:lstStyle/>
          <a:p>
            <a:r>
              <a:rPr lang="en-US" dirty="0" smtClean="0"/>
              <a:t>Patti Frazer Lock</a:t>
            </a:r>
          </a:p>
          <a:p>
            <a:r>
              <a:rPr lang="en-US" dirty="0" smtClean="0"/>
              <a:t>St. Lawrence University</a:t>
            </a:r>
          </a:p>
          <a:p>
            <a:r>
              <a:rPr lang="en-US" sz="2400" dirty="0" smtClean="0"/>
              <a:t>Joint Mathematics Meetings</a:t>
            </a:r>
          </a:p>
          <a:p>
            <a:r>
              <a:rPr lang="en-US" sz="2400" dirty="0" smtClean="0"/>
              <a:t>January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6201" y="5791200"/>
            <a:ext cx="89915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tx1"/>
                </a:solidFill>
              </a:rPr>
              <a:t>With help from</a:t>
            </a:r>
            <a:r>
              <a:rPr lang="en-US" sz="2200" b="1" dirty="0" smtClean="0">
                <a:solidFill>
                  <a:schemeClr val="tx1"/>
                </a:solidFill>
              </a:rPr>
              <a:t>: Robin Lock, Kari Lock Morgan, Eric Lock, Dennis Lock</a:t>
            </a:r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13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Geographic Data:  Obesity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990600"/>
            <a:ext cx="4833937" cy="285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3733800"/>
            <a:ext cx="7810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1000" y="44196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Geographic Data Over Time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5334000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  <a:hlinkClick r:id="rId4"/>
              </a:rPr>
              <a:t>http://stateofobesity.org/adult-obesity/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03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chemeClr val="tx1"/>
                </a:solidFill>
              </a:rPr>
              <a:t>Let’s Get More Creative!  </a:t>
            </a:r>
            <a:endParaRPr lang="en-US" sz="4800" b="1" u="sng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153180"/>
            <a:ext cx="8305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A Day in the Life:  1000 American adults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flowingdata.com</a:t>
            </a:r>
          </a:p>
        </p:txBody>
      </p:sp>
    </p:spTree>
    <p:extLst>
      <p:ext uri="{BB962C8B-B14F-4D97-AF65-F5344CB8AC3E}">
        <p14:creationId xmlns:p14="http://schemas.microsoft.com/office/powerpoint/2010/main" val="101556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450" y="152400"/>
            <a:ext cx="7194550" cy="6431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" y="3048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5:45 am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65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chemeClr val="tx1"/>
                </a:solidFill>
              </a:rPr>
              <a:t>Let’s Get Creative!  </a:t>
            </a:r>
            <a:endParaRPr lang="en-US" sz="4800" b="1" u="sng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153180"/>
            <a:ext cx="8305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A Day in the Life:  1000 American adults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flowingdata.com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04353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en-US" i="1" dirty="0" smtClean="0">
                <a:solidFill>
                  <a:schemeClr val="tx1"/>
                </a:solidFill>
                <a:hlinkClick r:id="rId2"/>
              </a:rPr>
              <a:t>flowingdata.com/2015/12/15/a-day-in-the-life-of-americans</a:t>
            </a:r>
            <a:r>
              <a:rPr lang="en-US" i="1" dirty="0">
                <a:solidFill>
                  <a:schemeClr val="tx1"/>
                </a:solidFill>
              </a:rPr>
              <a:t>/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50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1219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OKCupid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What age do users find most attractive?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954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X-axis:  age of OK Cupid heterosexual females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Y-axis:  average age of males they rated most attractive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7467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1676400" y="2157334"/>
            <a:ext cx="5715000" cy="3581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501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1219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OKCupid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What age do users find most attractive?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954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X-axis:  age of OK Cupid heterosexual males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Y-axis:  average age of females they rated most attractive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84400"/>
            <a:ext cx="7696200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1752600" y="2126397"/>
            <a:ext cx="5715000" cy="3581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627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77200" cy="1143000"/>
          </a:xfrm>
        </p:spPr>
        <p:txBody>
          <a:bodyPr/>
          <a:lstStyle/>
          <a:p>
            <a:r>
              <a:rPr lang="en-US" sz="5400" b="1" dirty="0" smtClean="0"/>
              <a:t>Pretty successful and pretty fun!</a:t>
            </a:r>
            <a:endParaRPr lang="en-US" sz="5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286000"/>
            <a:ext cx="769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These slides available at </a:t>
            </a:r>
            <a:r>
              <a:rPr lang="en-US" sz="4400" u="sng" dirty="0" smtClean="0">
                <a:solidFill>
                  <a:schemeClr val="tx1"/>
                </a:solidFill>
                <a:hlinkClick r:id="rId2"/>
              </a:rPr>
              <a:t>www.lock5stat.com</a:t>
            </a:r>
            <a:endParaRPr lang="en-US" sz="4400" u="sng" dirty="0" smtClean="0">
              <a:solidFill>
                <a:schemeClr val="tx1"/>
              </a:solidFill>
            </a:endParaRPr>
          </a:p>
          <a:p>
            <a:pPr algn="ctr"/>
            <a:endParaRPr lang="en-US" sz="36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Thanks for listening!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38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512" y="4572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My Assumptions</a:t>
            </a:r>
            <a:endParaRPr lang="en-US" sz="3600" b="1" u="sng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258431"/>
            <a:ext cx="8915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Want students to see how creative and effective and fun data visualization can be.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Data visualization and multiple variables are increasingly important.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But:  Hard to fit more material into Intro Stats. 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7912" y="3773269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C00000"/>
                </a:solidFill>
              </a:rPr>
              <a:t>My Solution</a:t>
            </a:r>
            <a:endParaRPr lang="en-US" sz="3600" b="1" u="sng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684693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Give students a sense of what is possible, in just 15 minutes of class time.   </a:t>
            </a:r>
          </a:p>
        </p:txBody>
      </p:sp>
    </p:spTree>
    <p:extLst>
      <p:ext uri="{BB962C8B-B14F-4D97-AF65-F5344CB8AC3E}">
        <p14:creationId xmlns:p14="http://schemas.microsoft.com/office/powerpoint/2010/main" val="173651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512" y="3048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Background</a:t>
            </a:r>
            <a:endParaRPr lang="en-US" sz="3600" b="1" u="sng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19200"/>
            <a:ext cx="80772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This comes early, at the end of the material on Describing Data.  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We introduce Multiple Regression at the end of the course.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We added this material following the ASA Guidelines.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It was very fun to add it!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8674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(Next slide starts the student slides.)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83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Moving beyond </a:t>
            </a:r>
          </a:p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Histograms and Scatterplots</a:t>
            </a:r>
            <a:endParaRPr lang="en-US" sz="3600" b="1" u="sng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4582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In this age of Big Data, we need more ways to visualize data.  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Especially when we have multiple variables!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Guiding Principle:  Facility quick and accurate interpretation of data.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Allows plenty of room for creativity.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Includes elements of statistics, computer graphics, and artistic design. </a:t>
            </a:r>
          </a:p>
        </p:txBody>
      </p:sp>
    </p:spTree>
    <p:extLst>
      <p:ext uri="{BB962C8B-B14F-4D97-AF65-F5344CB8AC3E}">
        <p14:creationId xmlns:p14="http://schemas.microsoft.com/office/powerpoint/2010/main" val="408983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Scatterplot:  Two Quantitative Variables</a:t>
            </a:r>
            <a:endParaRPr lang="en-US" sz="3600" b="1" u="sng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05000"/>
            <a:ext cx="6629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874931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Percent to graduate college.  Median Household Income.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For 50 US States.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88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Scatterplot:  Add a Third Variable</a:t>
            </a:r>
            <a:endParaRPr lang="en-US" sz="3600" b="1" u="sng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7772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874931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Categorical variable:  Region of the country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94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</a:rPr>
              <a:t>Scatterplot:  Add a Fourth Variable!</a:t>
            </a:r>
            <a:endParaRPr lang="en-US" sz="3600" b="1" u="sng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78000"/>
            <a:ext cx="7086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874931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Quantitative variable:  Population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03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chemeClr val="tx1"/>
                </a:solidFill>
              </a:rPr>
              <a:t>But we want more!  </a:t>
            </a:r>
            <a:endParaRPr lang="en-US" sz="4800" b="1" u="sng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425476"/>
            <a:ext cx="830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Make it INTERACTIVE!</a:t>
            </a:r>
          </a:p>
          <a:p>
            <a:pPr algn="ctr"/>
            <a:endParaRPr lang="en-US" sz="3600" dirty="0">
              <a:solidFill>
                <a:schemeClr val="tx1"/>
              </a:solidFill>
            </a:endParaRPr>
          </a:p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Make it DYNAMIC!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4259759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hlinkClick r:id="rId2"/>
              </a:rPr>
              <a:t>www.gapminder.com/tools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76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Data Over Time:  CO</a:t>
            </a:r>
            <a:r>
              <a:rPr lang="en-US" sz="48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4800" b="1" dirty="0" smtClean="0">
                <a:solidFill>
                  <a:schemeClr val="tx1"/>
                </a:solidFill>
              </a:rPr>
              <a:t> Levels</a:t>
            </a:r>
            <a:endParaRPr lang="en-US" sz="4800" b="1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1625"/>
            <a:ext cx="4271963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124200"/>
            <a:ext cx="4953000" cy="3403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417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FF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3200" dirty="0">
            <a:solidFill>
              <a:schemeClr val="tx1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6082</TotalTime>
  <Words>373</Words>
  <Application>Microsoft Office PowerPoint</Application>
  <PresentationFormat>On-screen Show (4:3)</PresentationFormat>
  <Paragraphs>69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Big Data Visualization in Intro Stats (in 15 minutes!)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OKCupid: What age do users find most attractive?</vt:lpstr>
      <vt:lpstr>OKCupid: What age do users find most attractive?</vt:lpstr>
      <vt:lpstr>Pretty successful and pretty fun!</vt:lpstr>
    </vt:vector>
  </TitlesOfParts>
  <Company>St. Lawrence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113 Applied Statistics</dc:title>
  <dc:creator>Information Technology</dc:creator>
  <cp:lastModifiedBy>Patti Frazer Lock</cp:lastModifiedBy>
  <cp:revision>348</cp:revision>
  <cp:lastPrinted>2015-12-30T00:20:23Z</cp:lastPrinted>
  <dcterms:created xsi:type="dcterms:W3CDTF">1999-08-26T21:32:53Z</dcterms:created>
  <dcterms:modified xsi:type="dcterms:W3CDTF">2016-11-29T23:45:49Z</dcterms:modified>
</cp:coreProperties>
</file>