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24" r:id="rId2"/>
    <p:sldId id="344" r:id="rId3"/>
    <p:sldId id="355" r:id="rId4"/>
    <p:sldId id="368" r:id="rId5"/>
    <p:sldId id="357" r:id="rId6"/>
    <p:sldId id="358" r:id="rId7"/>
    <p:sldId id="359" r:id="rId8"/>
    <p:sldId id="360" r:id="rId9"/>
    <p:sldId id="362" r:id="rId10"/>
    <p:sldId id="363" r:id="rId11"/>
    <p:sldId id="361" r:id="rId12"/>
    <p:sldId id="365" r:id="rId13"/>
    <p:sldId id="364" r:id="rId14"/>
    <p:sldId id="366" r:id="rId15"/>
    <p:sldId id="367" r:id="rId16"/>
    <p:sldId id="341" r:id="rId17"/>
  </p:sldIdLst>
  <p:sldSz cx="9144000" cy="6858000" type="screen4x3"/>
  <p:notesSz cx="6858000" cy="93138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66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66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66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66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FFFF66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rgbClr val="FFFF66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rgbClr val="FFFF66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rgbClr val="FFFF66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rgbClr val="FFFF66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CC"/>
    <a:srgbClr val="FFFFFF"/>
    <a:srgbClr val="FFCCFF"/>
    <a:srgbClr val="000000"/>
    <a:srgbClr val="800000"/>
    <a:srgbClr val="CC00CC"/>
    <a:srgbClr val="00FF99"/>
    <a:srgbClr val="FF0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11" autoAdjust="0"/>
    <p:restoredTop sz="94523" autoAdjust="0"/>
  </p:normalViewPr>
  <p:slideViewPr>
    <p:cSldViewPr>
      <p:cViewPr varScale="1">
        <p:scale>
          <a:sx n="53" d="100"/>
          <a:sy n="53" d="100"/>
        </p:scale>
        <p:origin x="-20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2"/>
            <a:ext cx="2971228" cy="465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41" tIns="46371" rIns="92741" bIns="46371" numCol="1" anchor="t" anchorCtr="0" compatLnSpc="1">
            <a:prstTxWarp prst="textNoShape">
              <a:avLst/>
            </a:prstTxWarp>
          </a:bodyPr>
          <a:lstStyle>
            <a:lvl1pPr defTabSz="92795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772" y="2"/>
            <a:ext cx="2971228" cy="465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41" tIns="46371" rIns="92741" bIns="46371" numCol="1" anchor="t" anchorCtr="0" compatLnSpc="1">
            <a:prstTxWarp prst="textNoShape">
              <a:avLst/>
            </a:prstTxWarp>
          </a:bodyPr>
          <a:lstStyle>
            <a:lvl1pPr algn="r" defTabSz="92795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8011"/>
            <a:ext cx="2971228" cy="465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41" tIns="46371" rIns="92741" bIns="46371" numCol="1" anchor="b" anchorCtr="0" compatLnSpc="1">
            <a:prstTxWarp prst="textNoShape">
              <a:avLst/>
            </a:prstTxWarp>
          </a:bodyPr>
          <a:lstStyle>
            <a:lvl1pPr defTabSz="927955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772" y="8848011"/>
            <a:ext cx="2971228" cy="4658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41" tIns="46371" rIns="92741" bIns="46371" numCol="1" anchor="b" anchorCtr="0" compatLnSpc="1">
            <a:prstTxWarp prst="textNoShape">
              <a:avLst/>
            </a:prstTxWarp>
          </a:bodyPr>
          <a:lstStyle>
            <a:lvl1pPr algn="r" defTabSz="927955">
              <a:defRPr sz="1200"/>
            </a:lvl1pPr>
          </a:lstStyle>
          <a:p>
            <a:pPr>
              <a:defRPr/>
            </a:pPr>
            <a:fld id="{9865216E-5217-4586-9CCD-D89E46C533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9307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71228" cy="465853"/>
          </a:xfrm>
          <a:prstGeom prst="rect">
            <a:avLst/>
          </a:prstGeom>
        </p:spPr>
        <p:txBody>
          <a:bodyPr vert="horz" lIns="91525" tIns="45762" rIns="91525" bIns="457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5214" y="2"/>
            <a:ext cx="2971227" cy="465853"/>
          </a:xfrm>
          <a:prstGeom prst="rect">
            <a:avLst/>
          </a:prstGeom>
        </p:spPr>
        <p:txBody>
          <a:bodyPr vert="horz" lIns="91525" tIns="45762" rIns="91525" bIns="45762" rtlCol="0"/>
          <a:lstStyle>
            <a:lvl1pPr algn="r">
              <a:defRPr sz="1200"/>
            </a:lvl1pPr>
          </a:lstStyle>
          <a:p>
            <a:fld id="{171DF5DF-92F7-432A-AFFC-FB9B348A0FD7}" type="datetimeFigureOut">
              <a:rPr lang="en-US" smtClean="0"/>
              <a:pPr/>
              <a:t>11/29/2016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6913"/>
            <a:ext cx="4656138" cy="34940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5" tIns="45762" rIns="91525" bIns="457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268" y="4424806"/>
            <a:ext cx="5485464" cy="4191078"/>
          </a:xfrm>
          <a:prstGeom prst="rect">
            <a:avLst/>
          </a:prstGeom>
        </p:spPr>
        <p:txBody>
          <a:bodyPr vert="horz" lIns="91525" tIns="45762" rIns="91525" bIns="457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6411"/>
            <a:ext cx="2971228" cy="465853"/>
          </a:xfrm>
          <a:prstGeom prst="rect">
            <a:avLst/>
          </a:prstGeom>
        </p:spPr>
        <p:txBody>
          <a:bodyPr vert="horz" lIns="91525" tIns="45762" rIns="91525" bIns="457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5214" y="8846411"/>
            <a:ext cx="2971227" cy="465853"/>
          </a:xfrm>
          <a:prstGeom prst="rect">
            <a:avLst/>
          </a:prstGeom>
        </p:spPr>
        <p:txBody>
          <a:bodyPr vert="horz" lIns="91525" tIns="45762" rIns="91525" bIns="45762" rtlCol="0" anchor="b"/>
          <a:lstStyle>
            <a:lvl1pPr algn="r">
              <a:defRPr sz="1200"/>
            </a:lvl1pPr>
          </a:lstStyle>
          <a:p>
            <a:fld id="{DE91391D-4B24-47A1-8641-5FCA102F20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51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A1F48E1-058B-4963-8D55-C60E043110E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6396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1233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DE167E-73CD-4936-B62B-B3686EEFA64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123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65DCC1-8F75-4812-A623-F25034D50F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A105F-02B0-4A1D-8A79-36B37E929C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F164-C381-48DD-B7AB-258451016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951DD4-C7EA-4147-AE34-A02B5922C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745A29-5B54-4AFA-B9C3-2F60587360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15A11-A2B6-4EF0-A79B-439CD2EE8F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5A7912-4C0E-4D49-8BEE-A85E65163C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1A222-CFDE-40F7-B5EE-6D8AE9C058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16878C-3C9A-4419-A917-E274489003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6ECDE-5F0D-4F6B-A98E-9DB9AAA33D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2B8813-1E83-4E1C-B971-F758CD61B6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B6BBA0E4-40F3-4DDC-96E3-37F101D04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stateofobesity.org/adult-obesity/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flowingdata.com/2015/12/15/a-day-in-the-life-of-americans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ock5stat.com/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apminder.org/tools/#_chart-type=bubbles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190556"/>
            <a:ext cx="8839199" cy="1628844"/>
          </a:xfrm>
        </p:spPr>
        <p:txBody>
          <a:bodyPr>
            <a:noAutofit/>
          </a:bodyPr>
          <a:lstStyle/>
          <a:p>
            <a:r>
              <a:rPr lang="en-US" sz="5400" b="1" dirty="0" smtClean="0"/>
              <a:t>Big Data Visualization in Intro Stats (in 15 minutes!)</a:t>
            </a:r>
            <a:endParaRPr lang="en-US" sz="5400" b="1" dirty="0"/>
          </a:p>
        </p:txBody>
      </p:sp>
      <p:sp>
        <p:nvSpPr>
          <p:cNvPr id="4" name="Rectangle 3"/>
          <p:cNvSpPr/>
          <p:nvPr/>
        </p:nvSpPr>
        <p:spPr>
          <a:xfrm>
            <a:off x="152400" y="1066800"/>
            <a:ext cx="8839199" cy="1905000"/>
          </a:xfrm>
          <a:prstGeom prst="rect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2133600"/>
          </a:xfrm>
        </p:spPr>
        <p:txBody>
          <a:bodyPr/>
          <a:lstStyle/>
          <a:p>
            <a:r>
              <a:rPr lang="en-US" dirty="0" smtClean="0"/>
              <a:t>Patti Frazer Lock</a:t>
            </a:r>
          </a:p>
          <a:p>
            <a:r>
              <a:rPr lang="en-US" dirty="0" smtClean="0"/>
              <a:t>St. Lawrence University</a:t>
            </a:r>
          </a:p>
          <a:p>
            <a:r>
              <a:rPr lang="en-US" sz="2400" dirty="0" smtClean="0"/>
              <a:t>Joint Mathematics Meetings</a:t>
            </a:r>
          </a:p>
          <a:p>
            <a:r>
              <a:rPr lang="en-US" sz="2400" dirty="0" smtClean="0"/>
              <a:t>January </a:t>
            </a:r>
            <a:r>
              <a:rPr lang="en-US" sz="2400" dirty="0" smtClean="0"/>
              <a:t>2017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76201" y="5791200"/>
            <a:ext cx="899159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chemeClr val="tx1"/>
                </a:solidFill>
              </a:rPr>
              <a:t>With help from</a:t>
            </a:r>
            <a:r>
              <a:rPr lang="en-US" sz="2200" b="1" dirty="0" smtClean="0">
                <a:solidFill>
                  <a:schemeClr val="tx1"/>
                </a:solidFill>
              </a:rPr>
              <a:t>: Robin Lock, Kari Lock Morgan, Eric Lock, Dennis Lock</a:t>
            </a:r>
            <a:endParaRPr lang="en-US" sz="2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7139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28600"/>
            <a:ext cx="830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Geographic Data:  Obesity</a:t>
            </a:r>
            <a:endParaRPr lang="en-US" sz="4000" b="1" dirty="0">
              <a:solidFill>
                <a:schemeClr val="tx1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990600"/>
            <a:ext cx="4833937" cy="285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" y="3733800"/>
            <a:ext cx="7810500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81000" y="4419600"/>
            <a:ext cx="8305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Geographic Data Over Time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0200" y="5334000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i="1" dirty="0">
                <a:solidFill>
                  <a:schemeClr val="tx1"/>
                </a:solidFill>
                <a:hlinkClick r:id="rId4"/>
              </a:rPr>
              <a:t>http://stateofobesity.org/adult-obesity/</a:t>
            </a:r>
            <a:endParaRPr 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031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286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chemeClr val="tx1"/>
                </a:solidFill>
              </a:rPr>
              <a:t>Let’s Get More Creative!  </a:t>
            </a:r>
            <a:endParaRPr lang="en-US" sz="4800" b="1" u="sng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153180"/>
            <a:ext cx="83058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A Day in the Life:  1000 American adults</a:t>
            </a:r>
          </a:p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flowingdata.com</a:t>
            </a:r>
          </a:p>
        </p:txBody>
      </p:sp>
    </p:spTree>
    <p:extLst>
      <p:ext uri="{BB962C8B-B14F-4D97-AF65-F5344CB8AC3E}">
        <p14:creationId xmlns:p14="http://schemas.microsoft.com/office/powerpoint/2010/main" val="1015564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8450" y="152400"/>
            <a:ext cx="7194550" cy="64312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2400" y="304800"/>
            <a:ext cx="16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tx1"/>
                </a:solidFill>
              </a:rPr>
              <a:t>5:45 am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65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286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chemeClr val="tx1"/>
                </a:solidFill>
              </a:rPr>
              <a:t>Let’s Get Creative!  </a:t>
            </a:r>
            <a:endParaRPr lang="en-US" sz="4800" b="1" u="sng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04800" y="1153180"/>
            <a:ext cx="83058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A Day in the Life:  1000 American adults</a:t>
            </a:r>
          </a:p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flowingdata.com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3043535"/>
            <a:ext cx="838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>
                <a:solidFill>
                  <a:schemeClr val="tx1"/>
                </a:solidFill>
                <a:hlinkClick r:id="rId2"/>
              </a:rPr>
              <a:t>http://</a:t>
            </a:r>
            <a:r>
              <a:rPr lang="en-US" i="1" dirty="0" smtClean="0">
                <a:solidFill>
                  <a:schemeClr val="tx1"/>
                </a:solidFill>
                <a:hlinkClick r:id="rId2"/>
              </a:rPr>
              <a:t>flowingdata.com/2015/12/15/a-day-in-the-life-of-americans</a:t>
            </a:r>
            <a:r>
              <a:rPr lang="en-US" i="1" dirty="0">
                <a:solidFill>
                  <a:schemeClr val="tx1"/>
                </a:solidFill>
              </a:rPr>
              <a:t>/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502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52400"/>
            <a:ext cx="8534400" cy="12192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OKCupid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What age do users find most attractive?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954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X-axis:  age of OK Cupid heterosexual females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Y-axis:  average age of males they rated most attractive</a:t>
            </a:r>
            <a:endParaRPr lang="en-US" sz="2400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33600"/>
            <a:ext cx="74676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1676400" y="2157334"/>
            <a:ext cx="5715000" cy="3581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5011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52400"/>
            <a:ext cx="8534400" cy="12192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OKCupid</a:t>
            </a:r>
            <a:r>
              <a:rPr lang="en-US" dirty="0" smtClean="0"/>
              <a:t>:</a:t>
            </a:r>
            <a:br>
              <a:rPr lang="en-US" dirty="0" smtClean="0"/>
            </a:br>
            <a:r>
              <a:rPr lang="en-US" dirty="0" smtClean="0"/>
              <a:t>What age do users find most attractive?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2954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X-axis:  age of OK Cupid heterosexual males</a:t>
            </a:r>
          </a:p>
          <a:p>
            <a:r>
              <a:rPr lang="en-US" sz="2400" dirty="0" smtClean="0">
                <a:solidFill>
                  <a:srgbClr val="C00000"/>
                </a:solidFill>
              </a:rPr>
              <a:t>Y-axis:  average age of females they rated most attractive</a:t>
            </a:r>
            <a:endParaRPr lang="en-US" sz="2400" dirty="0">
              <a:solidFill>
                <a:srgbClr val="C0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84400"/>
            <a:ext cx="7696200" cy="414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Straight Connector 4"/>
          <p:cNvCxnSpPr/>
          <p:nvPr/>
        </p:nvCxnSpPr>
        <p:spPr>
          <a:xfrm flipV="1">
            <a:off x="1752600" y="2126397"/>
            <a:ext cx="5715000" cy="3581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6275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8077200" cy="1143000"/>
          </a:xfrm>
        </p:spPr>
        <p:txBody>
          <a:bodyPr/>
          <a:lstStyle/>
          <a:p>
            <a:r>
              <a:rPr lang="en-US" sz="5400" b="1" dirty="0" smtClean="0"/>
              <a:t>Pretty successful and pretty fun!</a:t>
            </a:r>
            <a:endParaRPr lang="en-US" sz="5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85800" y="2286000"/>
            <a:ext cx="7696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tx1"/>
                </a:solidFill>
              </a:rPr>
              <a:t>These slides available at </a:t>
            </a:r>
            <a:r>
              <a:rPr lang="en-US" sz="4400" u="sng" dirty="0" smtClean="0">
                <a:solidFill>
                  <a:schemeClr val="tx1"/>
                </a:solidFill>
                <a:hlinkClick r:id="rId2"/>
              </a:rPr>
              <a:t>www.lock5stat.com</a:t>
            </a:r>
            <a:endParaRPr lang="en-US" sz="4400" u="sng" dirty="0" smtClean="0">
              <a:solidFill>
                <a:schemeClr val="tx1"/>
              </a:solidFill>
            </a:endParaRPr>
          </a:p>
          <a:p>
            <a:pPr algn="ctr"/>
            <a:endParaRPr lang="en-US" sz="3600" b="1" dirty="0" smtClean="0">
              <a:solidFill>
                <a:schemeClr val="tx1"/>
              </a:solidFill>
            </a:endParaRPr>
          </a:p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Thanks for listening!</a:t>
            </a:r>
            <a:endParaRPr lang="en-US" sz="3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9385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512" y="45720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My Assumptions</a:t>
            </a:r>
            <a:endParaRPr lang="en-US" sz="3600" b="1" u="sng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0" y="1258431"/>
            <a:ext cx="8915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Want students to see how creative and effective and fun data visualization can be. 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Data visualization and multiple variables are increasingly important.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tx1"/>
                </a:solidFill>
              </a:rPr>
              <a:t>But:  Hard to fit more material into Intro Stats. 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347912" y="3773269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solidFill>
                  <a:srgbClr val="C00000"/>
                </a:solidFill>
              </a:rPr>
              <a:t>My Solution</a:t>
            </a:r>
            <a:endParaRPr lang="en-US" sz="3600" b="1" u="sng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9600" y="4684693"/>
            <a:ext cx="7848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C00000"/>
                </a:solidFill>
              </a:rPr>
              <a:t>Give students a sense of what is possible, in just 15 minutes of class time.   </a:t>
            </a:r>
          </a:p>
        </p:txBody>
      </p:sp>
    </p:spTree>
    <p:extLst>
      <p:ext uri="{BB962C8B-B14F-4D97-AF65-F5344CB8AC3E}">
        <p14:creationId xmlns:p14="http://schemas.microsoft.com/office/powerpoint/2010/main" val="1736519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95512" y="304800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Background</a:t>
            </a:r>
            <a:endParaRPr lang="en-US" sz="3600" b="1" u="sng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219200"/>
            <a:ext cx="8077200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This comes early, at the end of the material on Describing Data.  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We introduce Multiple Regression at the end of the course.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We added this material following the ASA Guidelines.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It was very fun to add it!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5867400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C00000"/>
                </a:solidFill>
              </a:rPr>
              <a:t>(Next slide starts the student slides.)</a:t>
            </a:r>
            <a:endParaRPr lang="en-US" sz="3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6832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152400"/>
            <a:ext cx="8229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Moving beyond </a:t>
            </a:r>
          </a:p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Histograms and Scatterplots</a:t>
            </a:r>
            <a:endParaRPr lang="en-US" sz="3600" b="1" u="sng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200" y="1371600"/>
            <a:ext cx="845820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In this age of Big Data, we need more ways to visualize data.  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Especially when we have multiple variables!</a:t>
            </a:r>
          </a:p>
          <a:p>
            <a:endParaRPr lang="en-US" sz="2000" dirty="0" smtClean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Guiding Principle:  Facility quick and accurate interpretation of data.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Allows plenty of room for creativity.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chemeClr val="tx1"/>
                </a:solidFill>
              </a:rPr>
              <a:t>Includes elements of statistics, computer graphics, and artistic design. </a:t>
            </a:r>
          </a:p>
        </p:txBody>
      </p:sp>
    </p:spTree>
    <p:extLst>
      <p:ext uri="{BB962C8B-B14F-4D97-AF65-F5344CB8AC3E}">
        <p14:creationId xmlns:p14="http://schemas.microsoft.com/office/powerpoint/2010/main" val="408983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28600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Scatterplot:  Two Quantitative Variables</a:t>
            </a:r>
            <a:endParaRPr lang="en-US" sz="3600" b="1" u="sng" dirty="0">
              <a:solidFill>
                <a:schemeClr val="tx1"/>
              </a:solidFill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905000"/>
            <a:ext cx="662940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04800" y="874931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Percent to graduate college.  Median Household Income.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For 50 US States.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5888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28600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Scatterplot:  Add a Third Variable</a:t>
            </a:r>
            <a:endParaRPr lang="en-US" sz="3600" b="1" u="sng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71600"/>
            <a:ext cx="77724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4800" y="874931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Categorical variable:  Region of the country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946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28600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smtClean="0">
                <a:solidFill>
                  <a:schemeClr val="tx1"/>
                </a:solidFill>
              </a:rPr>
              <a:t>Scatterplot:  Add a Fourth Variable!</a:t>
            </a:r>
            <a:endParaRPr lang="en-US" sz="3600" b="1" u="sng" dirty="0">
              <a:solidFill>
                <a:schemeClr val="tx1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778000"/>
            <a:ext cx="7086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4800" y="874931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Quantitative variable:  Population</a:t>
            </a:r>
            <a:r>
              <a:rPr lang="en-US" sz="2800" dirty="0" smtClean="0">
                <a:solidFill>
                  <a:schemeClr val="tx1"/>
                </a:solidFill>
              </a:rPr>
              <a:t>.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8039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286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 smtClean="0">
                <a:solidFill>
                  <a:schemeClr val="tx1"/>
                </a:solidFill>
              </a:rPr>
              <a:t>But we want more!  </a:t>
            </a:r>
            <a:endParaRPr lang="en-US" sz="4800" b="1" u="sng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1425476"/>
            <a:ext cx="8305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solidFill>
                  <a:schemeClr val="tx1"/>
                </a:solidFill>
              </a:rPr>
              <a:t>Make it INTERACTIVE!</a:t>
            </a:r>
          </a:p>
          <a:p>
            <a:pPr algn="ctr"/>
            <a:endParaRPr lang="en-US" sz="3600" dirty="0">
              <a:solidFill>
                <a:schemeClr val="tx1"/>
              </a:solidFill>
            </a:endParaRPr>
          </a:p>
          <a:p>
            <a:pPr algn="ctr"/>
            <a:r>
              <a:rPr lang="en-US" sz="5400" dirty="0" smtClean="0">
                <a:solidFill>
                  <a:schemeClr val="tx1"/>
                </a:solidFill>
              </a:rPr>
              <a:t>Make it DYNAMIC!</a:t>
            </a:r>
            <a:endParaRPr lang="en-US" sz="5400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4259759"/>
            <a:ext cx="640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0070C0"/>
                </a:solidFill>
                <a:hlinkClick r:id="rId2"/>
              </a:rPr>
              <a:t>www.gapminder.com/tools</a:t>
            </a:r>
            <a:endParaRPr lang="en-US" sz="4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7641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28600"/>
            <a:ext cx="8305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Data Over Time:  CO</a:t>
            </a:r>
            <a:r>
              <a:rPr lang="en-US" sz="4800" b="1" baseline="-25000" dirty="0" smtClean="0">
                <a:solidFill>
                  <a:schemeClr val="tx1"/>
                </a:solidFill>
              </a:rPr>
              <a:t>2</a:t>
            </a:r>
            <a:r>
              <a:rPr lang="en-US" sz="4800" b="1" dirty="0" smtClean="0">
                <a:solidFill>
                  <a:schemeClr val="tx1"/>
                </a:solidFill>
              </a:rPr>
              <a:t> Levels</a:t>
            </a:r>
            <a:endParaRPr lang="en-US" sz="4800" b="1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71625"/>
            <a:ext cx="4271963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124200"/>
            <a:ext cx="4953000" cy="34039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417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FF00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FFFF66"/>
            </a:solidFill>
            <a:effectLst/>
            <a:latin typeface="Times New Roman" pitchFamily="18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3200" dirty="0">
            <a:solidFill>
              <a:schemeClr val="tx1"/>
            </a:solidFill>
          </a:defRPr>
        </a:defPPr>
      </a:lstStyle>
    </a:tx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6082</TotalTime>
  <Words>373</Words>
  <Application>Microsoft Office PowerPoint</Application>
  <PresentationFormat>On-screen Show (4:3)</PresentationFormat>
  <Paragraphs>69</Paragraphs>
  <Slides>16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Big Data Visualization in Intro Stats (in 15 minutes!)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OKCupid: What age do users find most attractive?</vt:lpstr>
      <vt:lpstr>OKCupid: What age do users find most attractive?</vt:lpstr>
      <vt:lpstr>Pretty successful and pretty fun!</vt:lpstr>
    </vt:vector>
  </TitlesOfParts>
  <Company>St. Lawrence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113 Applied Statistics</dc:title>
  <dc:creator>Information Technology</dc:creator>
  <cp:lastModifiedBy>Patti Frazer Lock</cp:lastModifiedBy>
  <cp:revision>348</cp:revision>
  <cp:lastPrinted>2015-12-30T00:20:23Z</cp:lastPrinted>
  <dcterms:created xsi:type="dcterms:W3CDTF">1999-08-26T21:32:53Z</dcterms:created>
  <dcterms:modified xsi:type="dcterms:W3CDTF">2016-11-29T23:45:49Z</dcterms:modified>
</cp:coreProperties>
</file>