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4"/>
  </p:notesMasterIdLst>
  <p:handoutMasterIdLst>
    <p:handoutMasterId r:id="rId35"/>
  </p:handoutMasterIdLst>
  <p:sldIdLst>
    <p:sldId id="296" r:id="rId2"/>
    <p:sldId id="459" r:id="rId3"/>
    <p:sldId id="418" r:id="rId4"/>
    <p:sldId id="460" r:id="rId5"/>
    <p:sldId id="433" r:id="rId6"/>
    <p:sldId id="439" r:id="rId7"/>
    <p:sldId id="436" r:id="rId8"/>
    <p:sldId id="435" r:id="rId9"/>
    <p:sldId id="440" r:id="rId10"/>
    <p:sldId id="424" r:id="rId11"/>
    <p:sldId id="446" r:id="rId12"/>
    <p:sldId id="327" r:id="rId13"/>
    <p:sldId id="442" r:id="rId14"/>
    <p:sldId id="438" r:id="rId15"/>
    <p:sldId id="443" r:id="rId16"/>
    <p:sldId id="447" r:id="rId17"/>
    <p:sldId id="429" r:id="rId18"/>
    <p:sldId id="430" r:id="rId19"/>
    <p:sldId id="448" r:id="rId20"/>
    <p:sldId id="431" r:id="rId21"/>
    <p:sldId id="444" r:id="rId22"/>
    <p:sldId id="449" r:id="rId23"/>
    <p:sldId id="445" r:id="rId24"/>
    <p:sldId id="451" r:id="rId25"/>
    <p:sldId id="450" r:id="rId26"/>
    <p:sldId id="453" r:id="rId27"/>
    <p:sldId id="454" r:id="rId28"/>
    <p:sldId id="452" r:id="rId29"/>
    <p:sldId id="455" r:id="rId30"/>
    <p:sldId id="432" r:id="rId31"/>
    <p:sldId id="456" r:id="rId32"/>
    <p:sldId id="457" r:id="rId33"/>
  </p:sldIdLst>
  <p:sldSz cx="9144000" cy="6858000" type="screen4x3"/>
  <p:notesSz cx="6985000" cy="9271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85"/>
    <a:srgbClr val="220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14" autoAdjust="0"/>
  </p:normalViewPr>
  <p:slideViewPr>
    <p:cSldViewPr>
      <p:cViewPr varScale="1">
        <p:scale>
          <a:sx n="85" d="100"/>
          <a:sy n="85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4E30C326-9202-4DB5-9C83-E4442C564D8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914EE0D6-8ADC-4F8B-874E-1324ACD8C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6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853B58E-B6BA-48F7-B4E0-BA10A055CA3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42767DD-3043-43C0-8F7B-926248449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5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D8E57A-21E3-4D09-AF4A-A65DF18883C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1C43B7-169A-4621-88D8-89B0600D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i@stat.duke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statkey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statkey/ncdhhpnnlcolipdajmnbflchbkhihmjp?utm_source=chrome-ntp-ico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kari@stat.duke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hyperlink" Target="mailto:lock5stat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statkey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24" y="1109008"/>
            <a:ext cx="853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Simulating with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StatKey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224" y="2743200"/>
            <a:ext cx="8610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</a:rPr>
              <a:t>Kari Lock Morgan</a:t>
            </a:r>
          </a:p>
          <a:p>
            <a:pPr algn="ctr"/>
            <a:r>
              <a:rPr lang="en-US" sz="2800" i="1" dirty="0" smtClean="0">
                <a:latin typeface="Cambria" pitchFamily="18" charset="0"/>
              </a:rPr>
              <a:t>Department of Statistical Science</a:t>
            </a:r>
          </a:p>
          <a:p>
            <a:pPr algn="ctr"/>
            <a:r>
              <a:rPr lang="en-US" sz="2800" i="1" dirty="0" smtClean="0">
                <a:latin typeface="Cambria" pitchFamily="18" charset="0"/>
              </a:rPr>
              <a:t>Duke University</a:t>
            </a:r>
          </a:p>
          <a:p>
            <a:pPr algn="ctr"/>
            <a:r>
              <a:rPr lang="en-US" sz="2800" dirty="0" smtClean="0">
                <a:latin typeface="Cambria" pitchFamily="18" charset="0"/>
                <a:hlinkClick r:id="rId3"/>
              </a:rPr>
              <a:t>kari@stat.duke.edu</a:t>
            </a:r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pPr algn="ctr"/>
            <a:endParaRPr lang="en-US" sz="1600" i="1" dirty="0" smtClean="0">
              <a:latin typeface="Cambria" pitchFamily="18" charset="0"/>
            </a:endParaRPr>
          </a:p>
          <a:p>
            <a:pPr algn="ctr"/>
            <a:r>
              <a:rPr lang="en-US" sz="2800" dirty="0" smtClean="0">
                <a:latin typeface="Cambria" pitchFamily="18" charset="0"/>
              </a:rPr>
              <a:t>Joint Mathematical Meetings, San Diego</a:t>
            </a:r>
          </a:p>
          <a:p>
            <a:pPr algn="ctr"/>
            <a:r>
              <a:rPr lang="en-US" sz="2800" dirty="0" smtClean="0">
                <a:latin typeface="Cambria" pitchFamily="18" charset="0"/>
              </a:rPr>
              <a:t>1/11/13</a:t>
            </a:r>
            <a:endParaRPr lang="en-US" sz="3200" dirty="0" smtClean="0"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Test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599837"/>
            <a:ext cx="647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Mednick</a:t>
            </a:r>
            <a:r>
              <a:rPr lang="en-US" sz="17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Cai</a:t>
            </a:r>
            <a:r>
              <a:rPr lang="en-US" sz="17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Kanady</a:t>
            </a:r>
            <a:r>
              <a:rPr lang="en-US" sz="17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, and Drummond (2008). “Comparing the benefits of caffeine, naps and placebo on verbal, motor and perceptual memory,” </a:t>
            </a:r>
            <a:r>
              <a:rPr lang="en-US" sz="1700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Behavioral Brain Research, </a:t>
            </a:r>
            <a:r>
              <a:rPr lang="en-US" sz="17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193, 79-86. </a:t>
            </a:r>
            <a:endParaRPr lang="en-US" sz="1700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81000" y="1142999"/>
                <a:ext cx="8420100" cy="4599444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0"/>
                  </a:spcBef>
                  <a:spcAft>
                    <a:spcPts val="1800"/>
                  </a:spcAft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0"/>
                  </a:spcBef>
                  <a:spcAft>
                    <a:spcPts val="1800"/>
                  </a:spcAft>
                  <a:buClr>
                    <a:schemeClr val="accent2"/>
                  </a:buClr>
                  <a:buSzPct val="70000"/>
                  <a:buFont typeface="Wingdings"/>
                  <a:buChar char=""/>
                  <a:defRPr kumimoji="0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0"/>
                  </a:spcBef>
                  <a:spcAft>
                    <a:spcPts val="1800"/>
                  </a:spcAft>
                  <a:buClr>
                    <a:schemeClr val="accent3"/>
                  </a:buClr>
                  <a:buSzPct val="75000"/>
                  <a:buFont typeface="Wingdings 2"/>
                  <a:buChar char="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0"/>
                  </a:spcBef>
                  <a:spcAft>
                    <a:spcPts val="1800"/>
                  </a:spcAft>
                  <a:buClr>
                    <a:schemeClr val="accent4"/>
                  </a:buClr>
                  <a:buSzPct val="70000"/>
                  <a:buFont typeface="Wingdings"/>
                  <a:buChar char="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0"/>
                  </a:spcBef>
                  <a:spcAft>
                    <a:spcPts val="1800"/>
                  </a:spcAft>
                  <a:buClr>
                    <a:schemeClr val="accent5"/>
                  </a:buClr>
                  <a:buFontTx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90000"/>
                  <a:buChar char="•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rtl="0" eaLnBrk="1" latinLnBrk="0" hangingPunct="1">
                  <a:spcBef>
                    <a:spcPct val="20000"/>
                  </a:spcBef>
                  <a:buClr>
                    <a:schemeClr val="accent4">
                      <a:shade val="75000"/>
                    </a:schemeClr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shade val="75000"/>
                    </a:schemeClr>
                  </a:buClr>
                  <a:buSzPct val="90000"/>
                  <a:buChar char="•"/>
                  <a:defRPr kumimoji="0" sz="14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Tx/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Students were given words to memorize, then randomly assigned to take either a 90 min nap, or a caffeine pill.  2 ½ hours later, they were tested on their recall ability. </a:t>
                </a:r>
              </a:p>
              <a:p>
                <a:pPr>
                  <a:buClrTx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=3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words</a:t>
                </a:r>
              </a:p>
              <a:p>
                <a:pPr>
                  <a:buClrTx/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Is sleep better than caffeine for memory?</a:t>
                </a:r>
              </a:p>
              <a:p>
                <a:pPr>
                  <a:buClrTx/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Key Question:</a:t>
                </a:r>
                <a:r>
                  <a:rPr lang="en-US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</a:t>
                </a:r>
                <a:r>
                  <a:rPr lang="en-US" b="1" i="1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What kinds of sample differences would we observe, just by random chance, if there were no actual difference?</a:t>
                </a:r>
                <a:endParaRPr lang="en-US" b="1" dirty="0" smtClean="0">
                  <a:solidFill>
                    <a:prstClr val="black"/>
                  </a:solidFill>
                  <a:latin typeface="Cambria" pitchFamily="18" charset="0"/>
                  <a:cs typeface="Times New Roman" pitchFamily="18" charset="0"/>
                </a:endParaRPr>
              </a:p>
              <a:p>
                <a:pPr marL="0" indent="0">
                  <a:buClrTx/>
                  <a:buNone/>
                </a:pPr>
                <a:endParaRPr lang="en-US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2999"/>
                <a:ext cx="8420100" cy="4599444"/>
              </a:xfrm>
              <a:prstGeom prst="rect">
                <a:avLst/>
              </a:prstGeom>
              <a:blipFill rotWithShape="1">
                <a:blip r:embed="rId3"/>
                <a:stretch>
                  <a:fillRect l="-1086" t="-3576" r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ttp://healthyjmu.files.wordpress.com/2011/02/sleep-depriv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206216"/>
            <a:ext cx="2151421" cy="124946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0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562600" y="1631795"/>
            <a:ext cx="3124200" cy="297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95400"/>
            <a:ext cx="83343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86106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Test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867400" y="329565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p-value</a:t>
            </a:r>
            <a:endParaRPr lang="en-US" b="1" dirty="0"/>
          </a:p>
        </p:txBody>
      </p:sp>
      <p:sp>
        <p:nvSpPr>
          <p:cNvPr id="14" name="Left Arrow 13"/>
          <p:cNvSpPr/>
          <p:nvPr/>
        </p:nvSpPr>
        <p:spPr>
          <a:xfrm flipH="1">
            <a:off x="2514600" y="3219450"/>
            <a:ext cx="25908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Proportion as extreme as observed statistic</a:t>
            </a:r>
            <a:endParaRPr lang="en-US" sz="1600" dirty="0"/>
          </a:p>
        </p:txBody>
      </p:sp>
      <p:sp>
        <p:nvSpPr>
          <p:cNvPr id="15" name="Left Arrow 14"/>
          <p:cNvSpPr/>
          <p:nvPr/>
        </p:nvSpPr>
        <p:spPr>
          <a:xfrm>
            <a:off x="5715000" y="5257800"/>
            <a:ext cx="22098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observed statistic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85800" y="2018185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Distribution of Statistic Assuming Null is True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2764"/>
          <a:stretch/>
        </p:blipFill>
        <p:spPr bwMode="auto">
          <a:xfrm>
            <a:off x="381000" y="1073426"/>
            <a:ext cx="5943600" cy="555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http://www.dailycomedy.com/images/jokes/b/MiamiDolphins.jpg"/>
          <p:cNvPicPr>
            <a:picLocks noChangeAspect="1" noChangeArrowheads="1"/>
          </p:cNvPicPr>
          <p:nvPr/>
        </p:nvPicPr>
        <p:blipFill>
          <a:blip r:embed="rId3" cstate="print"/>
          <a:srcRect l="19231" r="17308"/>
          <a:stretch>
            <a:fillRect/>
          </a:stretch>
        </p:blipFill>
        <p:spPr bwMode="auto">
          <a:xfrm>
            <a:off x="1524000" y="4572000"/>
            <a:ext cx="762000" cy="900546"/>
          </a:xfrm>
          <a:prstGeom prst="rect">
            <a:avLst/>
          </a:prstGeom>
          <a:noFill/>
        </p:spPr>
      </p:pic>
      <p:pic>
        <p:nvPicPr>
          <p:cNvPr id="4" name="Picture 6" descr="http://www.nflfootballstadiums.com/images/Oakland-Raiders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3000"/>
            <a:ext cx="963615" cy="10237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4495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</a:rPr>
              <a:t> = 0.43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143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NFL Teams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Malevolent Uniforms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144859"/>
            <a:ext cx="2667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Is there a significant association between the malevolence of a team’s uniform and penalty yards?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9757"/>
            <a:ext cx="8300224" cy="875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Ability to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simulate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one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to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many samples </a:t>
            </a:r>
            <a:endParaRPr lang="en-US" sz="32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Helps students distinguish and keep straight the original data, a single simulated data set, and the distribution of simulated statistics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Students have to interact with the bootstrap/randomization distribution – they have to know what to do with it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Consistent interface for bootstrap intervals, randomization tests, theoretical distributions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 Pedagogical Features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6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4859"/>
            <a:ext cx="830022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Sleep versus Caffeine: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t-distribution</a:t>
            </a:r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df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= 11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Theoretical Distributions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966870"/>
              </p:ext>
            </p:extLst>
          </p:nvPr>
        </p:nvGraphicFramePr>
        <p:xfrm>
          <a:off x="990600" y="3352800"/>
          <a:ext cx="61880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1" name="Equation" r:id="rId4" imgW="2361960" imgH="698400" progId="Equation.DSMT4">
                  <p:embed/>
                </p:oleObj>
              </mc:Choice>
              <mc:Fallback>
                <p:oleObj name="Equation" r:id="rId4" imgW="2361960" imgH="69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61880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http://healthyjmu.files.wordpress.com/2011/02/sleep-depriv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206216"/>
            <a:ext cx="2151421" cy="1249469"/>
          </a:xfrm>
          <a:prstGeom prst="rect">
            <a:avLst/>
          </a:prstGeom>
          <a:noFill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39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17890" y="4876800"/>
            <a:ext cx="884991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Theoretical Distributions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43799" cy="523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7"/>
          <p:cNvSpPr/>
          <p:nvPr/>
        </p:nvSpPr>
        <p:spPr>
          <a:xfrm>
            <a:off x="7162800" y="3492681"/>
            <a:ext cx="1544444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p-value</a:t>
            </a:r>
            <a:endParaRPr lang="en-US" b="1" dirty="0"/>
          </a:p>
        </p:txBody>
      </p:sp>
      <p:sp>
        <p:nvSpPr>
          <p:cNvPr id="9" name="Left Arrow 8"/>
          <p:cNvSpPr/>
          <p:nvPr/>
        </p:nvSpPr>
        <p:spPr>
          <a:xfrm>
            <a:off x="6934200" y="5867400"/>
            <a:ext cx="1447799" cy="7620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t-statistic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3436203"/>
            <a:ext cx="3810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MUCH more intuitive and easier to use than tables!!!</a:t>
            </a:r>
            <a:endParaRPr lang="en-US" sz="2400" dirty="0"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5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39071"/>
            <a:ext cx="83058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Chi-square tests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Goodness-of-fit or test for association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Gives 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</a:t>
            </a:r>
            <a:r>
              <a:rPr lang="en-US" sz="3200" baseline="300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statistic, as well as observed and expected counts for each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cell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Randomization test or </a:t>
            </a:r>
            <a:r>
              <a:rPr lang="en-US" sz="3200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distribution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ANOVA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Difference in means or regression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Gives entire ANOVA table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  <a:sym typeface="Symbol"/>
              </a:rPr>
              <a:t>Randomization test or F-distribution</a:t>
            </a: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Chi-Square and ANOVA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0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312" y="5562600"/>
            <a:ext cx="884991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7848600" cy="206210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A set of web-based, interactive, dynamic statistics tools designed for teaching  simulation-based methods at </a:t>
            </a:r>
            <a:r>
              <a:rPr lang="en-US" sz="3200" dirty="0">
                <a:latin typeface="Cambria" pitchFamily="18" charset="0"/>
              </a:rPr>
              <a:t>a</a:t>
            </a:r>
            <a:r>
              <a:rPr lang="en-US" sz="3200" dirty="0" smtClean="0">
                <a:latin typeface="Cambria" pitchFamily="18" charset="0"/>
              </a:rPr>
              <a:t>n introductory level. 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3349083"/>
            <a:ext cx="8534400" cy="2743200"/>
          </a:xfrm>
          <a:prstGeom prst="rect">
            <a:avLst/>
          </a:prstGeom>
        </p:spPr>
        <p:txBody>
          <a:bodyPr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1200"/>
              </a:spcBef>
              <a:buFont typeface="Wingdings 2"/>
              <a:buNone/>
            </a:pPr>
            <a:r>
              <a:rPr lang="en-US" sz="3200" b="1" dirty="0" smtClean="0">
                <a:latin typeface="Cambria" pitchFamily="18" charset="0"/>
              </a:rPr>
              <a:t>Freely available at </a:t>
            </a:r>
            <a:r>
              <a:rPr lang="en-US" sz="3200" b="1" dirty="0" smtClean="0">
                <a:latin typeface="Cambria" pitchFamily="18" charset="0"/>
                <a:hlinkClick r:id="rId3"/>
              </a:rPr>
              <a:t>www.lock5stat.com/statkey</a:t>
            </a:r>
            <a:r>
              <a:rPr lang="en-US" sz="3200" b="1" dirty="0" smtClean="0">
                <a:latin typeface="Cambria" pitchFamily="18" charset="0"/>
              </a:rPr>
              <a:t> </a:t>
            </a:r>
          </a:p>
          <a:p>
            <a:pPr marL="0" indent="0" algn="ctr">
              <a:spcBef>
                <a:spcPts val="1200"/>
              </a:spcBef>
              <a:buFont typeface="Wingdings 2"/>
              <a:buNone/>
            </a:pPr>
            <a:endParaRPr lang="en-US" sz="300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No login required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Runs in (almost) any </a:t>
            </a:r>
            <a:r>
              <a:rPr lang="en-US" dirty="0" smtClean="0">
                <a:latin typeface="Cambria" pitchFamily="18" charset="0"/>
              </a:rPr>
              <a:t>browser (incl. smartphones) </a:t>
            </a:r>
            <a:endParaRPr lang="en-US" dirty="0" smtClean="0"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Google Chrome App available (no internet needed)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mbria" pitchFamily="18" charset="0"/>
              </a:rPr>
              <a:t>Standalone or supplement to existing technology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9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2"/>
          <a:stretch/>
        </p:blipFill>
        <p:spPr bwMode="auto">
          <a:xfrm>
            <a:off x="152400" y="1066800"/>
            <a:ext cx="5412059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Chi-Square Statistic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74" y="2962274"/>
            <a:ext cx="4503026" cy="36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09895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itchFamily="18" charset="0"/>
              </a:rPr>
              <a:t>Randomization Distribution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73379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itchFamily="18" charset="0"/>
              </a:rPr>
              <a:t>Chi-Square Distribution (3 </a:t>
            </a:r>
            <a:r>
              <a:rPr lang="en-US" b="1" i="1" dirty="0" err="1" smtClean="0">
                <a:latin typeface="Cambria" pitchFamily="18" charset="0"/>
              </a:rPr>
              <a:t>df</a:t>
            </a:r>
            <a:r>
              <a:rPr lang="en-US" b="1" i="1" dirty="0" smtClean="0">
                <a:latin typeface="Cambria" pitchFamily="18" charset="0"/>
              </a:rPr>
              <a:t>)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2075056" y="2827557"/>
            <a:ext cx="2344544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p-value = 0.357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6172200" y="6172200"/>
            <a:ext cx="2362200" cy="6858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ym typeface="Symbol"/>
              </a:rPr>
              <a:t></a:t>
            </a:r>
            <a:r>
              <a:rPr lang="en-US" sz="1600" baseline="30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statistic = 3.242</a:t>
            </a:r>
            <a:endParaRPr lang="en-US" sz="1600" dirty="0"/>
          </a:p>
        </p:txBody>
      </p:sp>
      <p:sp>
        <p:nvSpPr>
          <p:cNvPr id="13" name="Left Arrow 12"/>
          <p:cNvSpPr/>
          <p:nvPr/>
        </p:nvSpPr>
        <p:spPr>
          <a:xfrm>
            <a:off x="1752600" y="4678983"/>
            <a:ext cx="2286000" cy="6858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ym typeface="Symbol"/>
              </a:rPr>
              <a:t></a:t>
            </a:r>
            <a:r>
              <a:rPr lang="en-US" sz="1600" baseline="30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statistic = 3.242</a:t>
            </a:r>
            <a:endParaRPr lang="en-US" sz="1600" dirty="0"/>
          </a:p>
        </p:txBody>
      </p:sp>
      <p:sp>
        <p:nvSpPr>
          <p:cNvPr id="14" name="Left Arrow 13"/>
          <p:cNvSpPr/>
          <p:nvPr/>
        </p:nvSpPr>
        <p:spPr>
          <a:xfrm>
            <a:off x="6404517" y="4619624"/>
            <a:ext cx="2344544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p-value = 0.356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32386"/>
            <a:ext cx="8305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Simulate a sampling distribution</a:t>
            </a:r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Generate confidence intervals for each simulated statistic, keep track of coverage rate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Sampling Distributions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8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5490" y="4419600"/>
            <a:ext cx="884991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Sampling Distributions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6660"/>
            <a:ext cx="6858000" cy="416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37" y="3089138"/>
            <a:ext cx="2355987" cy="36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9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32386"/>
            <a:ext cx="8305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StatKey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also does descriptive statistics (summary statistics, visualization) for any one or two variables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Descriptive Statistics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42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0" y="1631795"/>
            <a:ext cx="2895600" cy="297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Descriptive Statistics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1" y="1371600"/>
            <a:ext cx="8322809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0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Descriptive Statistics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429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4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Descriptive Statistics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2" y="1447800"/>
            <a:ext cx="827797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4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Descriptive Statistics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12642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4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84582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Developed by the Lock</a:t>
            </a:r>
            <a:r>
              <a:rPr lang="en-US" sz="3200" baseline="300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5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team to accompany our new book, </a:t>
            </a:r>
            <a:r>
              <a:rPr lang="en-US" sz="3200" u="sng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Statistics: Unlocking the Power of Data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(although can be used with any book)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Programmed by Rich Sharp (Stanford), Ed Harcourt and Kevin </a:t>
            </a:r>
            <a:r>
              <a:rPr lang="en-US" sz="3200" dirty="0" err="1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Angstadt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(St. Lawrence)</a:t>
            </a:r>
            <a:endParaRPr lang="en-US" sz="3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32" y="2932162"/>
            <a:ext cx="5029580" cy="25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505200" y="4776789"/>
            <a:ext cx="1676401" cy="609600"/>
          </a:xfrm>
          <a:prstGeom prst="wedgeRoundRectCallout">
            <a:avLst>
              <a:gd name="adj1" fmla="val -8855"/>
              <a:gd name="adj2" fmla="val -1302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Robin &amp; Patti</a:t>
            </a:r>
          </a:p>
          <a:p>
            <a:pPr algn="ctr"/>
            <a:r>
              <a:rPr lang="en-US" sz="1600" dirty="0" smtClean="0"/>
              <a:t>St. Lawrence</a:t>
            </a:r>
            <a:endParaRPr lang="en-US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15000" y="4471989"/>
            <a:ext cx="809933" cy="609600"/>
          </a:xfrm>
          <a:prstGeom prst="wedgeRoundRectCallout">
            <a:avLst>
              <a:gd name="adj1" fmla="val 44595"/>
              <a:gd name="adj2" fmla="val -115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Eric</a:t>
            </a:r>
          </a:p>
          <a:p>
            <a:pPr algn="ctr"/>
            <a:r>
              <a:rPr lang="en-US" sz="1600" dirty="0" smtClean="0"/>
              <a:t>Duke</a:t>
            </a:r>
            <a:endParaRPr lang="en-US" sz="16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162800" y="2878301"/>
            <a:ext cx="876300" cy="533400"/>
          </a:xfrm>
          <a:prstGeom prst="wedgeRoundRectCallout">
            <a:avLst>
              <a:gd name="adj1" fmla="val 6397"/>
              <a:gd name="adj2" fmla="val 1064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Kari</a:t>
            </a:r>
          </a:p>
          <a:p>
            <a:pPr algn="ctr"/>
            <a:r>
              <a:rPr lang="en-US" sz="1600" dirty="0" smtClean="0"/>
              <a:t>Duke</a:t>
            </a:r>
            <a:endParaRPr lang="en-US" sz="1600" dirty="0"/>
          </a:p>
        </p:txBody>
      </p:sp>
      <p:pic>
        <p:nvPicPr>
          <p:cNvPr id="12" name="Picture 2" descr="http://media.wiley.com/product_data/coverImage300/55/EHEP0024/EHEP0024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9" y="2743200"/>
            <a:ext cx="1752600" cy="23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5509" y="502268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Wiley (2013)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814622" y="2573501"/>
            <a:ext cx="1447800" cy="533400"/>
          </a:xfrm>
          <a:prstGeom prst="wedgeRoundRectCallout">
            <a:avLst>
              <a:gd name="adj1" fmla="val 6397"/>
              <a:gd name="adj2" fmla="val 1064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Dennis</a:t>
            </a:r>
          </a:p>
          <a:p>
            <a:pPr algn="ctr"/>
            <a:r>
              <a:rPr lang="en-US" sz="1600" dirty="0" smtClean="0"/>
              <a:t>Iowa State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88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10" grpId="0" animBg="1"/>
      <p:bldP spid="11" grpId="0" animBg="1"/>
      <p:bldP spid="13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Google Chrome App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23331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No internet?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StatKey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can be downloaded as a </a:t>
            </a:r>
            <a:r>
              <a:rPr lang="en-US" sz="3200" dirty="0" err="1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  <a:hlinkClick r:id="rId3"/>
              </a:rPr>
              <a:t>google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  <a:hlinkClick r:id="rId3"/>
              </a:rPr>
              <a:t> chrome app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which runs without an internet connection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0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Help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/>
          <a:stretch/>
        </p:blipFill>
        <p:spPr bwMode="auto">
          <a:xfrm>
            <a:off x="228600" y="1042987"/>
            <a:ext cx="8750932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2400" y="4975303"/>
            <a:ext cx="609600" cy="4348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7241" y="5562600"/>
            <a:ext cx="823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Help page, including instructional videos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4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Suggestions?  Comments?  Questions?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251" y="1981200"/>
            <a:ext cx="8233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You can email me at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  <a:hlinkClick r:id="rId3"/>
              </a:rPr>
              <a:t>kari@stat.duke.edu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, or the whole Lock</a:t>
            </a:r>
            <a:r>
              <a:rPr lang="en-US" sz="3200" baseline="300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5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team at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  <a:hlinkClick r:id="rId4"/>
              </a:rPr>
              <a:t>lock5stat@gmail.com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8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70156"/>
            <a:ext cx="8458200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WHY?</a:t>
            </a: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>
                <a:latin typeface="Cambria" pitchFamily="18" charset="0"/>
              </a:rPr>
              <a:t>Address instructor concerns about accessibility of simulation-based methods at the intro level</a:t>
            </a: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  <a:tabLst>
                <a:tab pos="58738" algn="l"/>
              </a:tabLst>
            </a:pPr>
            <a:r>
              <a:rPr lang="en-US" sz="2800" dirty="0">
                <a:latin typeface="Cambria" pitchFamily="18" charset="0"/>
              </a:rPr>
              <a:t> Design an easy-to-use set of learning tools </a:t>
            </a:r>
            <a:r>
              <a:rPr lang="en-US" sz="2800" dirty="0" smtClean="0">
                <a:latin typeface="Cambria" pitchFamily="18" charset="0"/>
              </a:rPr>
              <a:t>accessible to everyone</a:t>
            </a:r>
            <a:endParaRPr lang="en-US" sz="2800" dirty="0">
              <a:latin typeface="Cambria" pitchFamily="18" charset="0"/>
            </a:endParaRP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>
                <a:latin typeface="Cambria" pitchFamily="18" charset="0"/>
              </a:rPr>
              <a:t> Provide a no-cost technology option for any environment  OR as a supplement to existing technology</a:t>
            </a:r>
          </a:p>
          <a:p>
            <a:pPr marL="280988" indent="-28098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>
                <a:latin typeface="Cambria" pitchFamily="18" charset="0"/>
              </a:rPr>
              <a:t>Support our new textbook, while also being usable with other texts or on its own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  <a:p>
            <a:pPr>
              <a:spcAft>
                <a:spcPts val="1800"/>
              </a:spcAft>
            </a:pPr>
            <a:endParaRPr lang="en-US" sz="3200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4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1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67000" y="1600200"/>
            <a:ext cx="3124200" cy="297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181517"/>
                <a:ext cx="8153400" cy="8263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What is the average human body temperature?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Create a confidence interval for average human body temperature based on a sample of size 50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=98.26)</m:t>
                    </m:r>
                  </m:oMath>
                </a14:m>
                <a:endParaRPr lang="en-US" sz="3200" dirty="0" smtClean="0">
                  <a:solidFill>
                    <a:prstClr val="black"/>
                  </a:solidFill>
                  <a:latin typeface="Cambria" pitchFamily="18" charset="0"/>
                  <a:cs typeface="Times New Roman" pitchFamily="18" charset="0"/>
                </a:endParaRP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Key Question: </a:t>
                </a:r>
                <a:r>
                  <a:rPr lang="en-US" sz="3200" b="1" i="1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How much can statistics vary from sample to sample?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  <a:hlinkClick r:id="rId3"/>
                  </a:rPr>
                  <a:t>www.lock5stat.com/statkey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 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sz="3200" dirty="0" smtClean="0">
                  <a:solidFill>
                    <a:prstClr val="black"/>
                  </a:solidFill>
                  <a:latin typeface="Cambria" pitchFamily="18" charset="0"/>
                  <a:cs typeface="Times New Roman" pitchFamily="18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US" sz="2800" dirty="0" smtClean="0">
                  <a:solidFill>
                    <a:prstClr val="black"/>
                  </a:solidFill>
                  <a:latin typeface="Cambria" pitchFamily="18" charset="0"/>
                  <a:cs typeface="Times New Roman" pitchFamily="18" charset="0"/>
                </a:endParaRPr>
              </a:p>
              <a:p>
                <a:endParaRPr lang="en-US" sz="2800" dirty="0" smtClean="0">
                  <a:solidFill>
                    <a:prstClr val="black"/>
                  </a:solidFill>
                  <a:latin typeface="Cambria" pitchFamily="18" charset="0"/>
                  <a:cs typeface="Times New Roman" pitchFamily="18" charset="0"/>
                </a:endParaRPr>
              </a:p>
              <a:p>
                <a:endParaRPr lang="en-US" sz="2800" dirty="0" smtClean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US" sz="2800" dirty="0" smtClean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US" sz="2800" dirty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endParaRPr lang="en-US" sz="2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81517"/>
                <a:ext cx="8153400" cy="8263801"/>
              </a:xfrm>
              <a:prstGeom prst="rect">
                <a:avLst/>
              </a:prstGeom>
              <a:blipFill rotWithShape="1">
                <a:blip r:embed="rId4"/>
                <a:stretch>
                  <a:fillRect l="-1945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Bootstrap Confidence Interval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155650" name="Picture 2" descr="http://stat.homeshop18.com/homeshop18/images/productImages/512/Large_ed21289959910ff15cba63431fd77ff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64" y="4572000"/>
            <a:ext cx="164262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45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38275"/>
            <a:ext cx="88487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Bootstrapping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1357197"/>
            <a:ext cx="2514600" cy="20718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77775" y="3429000"/>
            <a:ext cx="2818587" cy="20718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1143001"/>
            <a:ext cx="6030137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7"/>
          <a:stretch/>
        </p:blipFill>
        <p:spPr bwMode="auto">
          <a:xfrm>
            <a:off x="681038" y="914400"/>
            <a:ext cx="7853362" cy="550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86106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Bootstrap Confidence Interval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Left Arrow 13"/>
          <p:cNvSpPr/>
          <p:nvPr/>
        </p:nvSpPr>
        <p:spPr>
          <a:xfrm flipH="1">
            <a:off x="5181600" y="1743632"/>
            <a:ext cx="1676400" cy="6275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 = 0.108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066800" y="18288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Distribution of Bootstrap Statistics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98220" y="248672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98.26 </a:t>
            </a:r>
            <a:r>
              <a:rPr lang="en-US" sz="1600" dirty="0" smtClean="0">
                <a:solidFill>
                  <a:schemeClr val="accent2"/>
                </a:solidFill>
                <a:sym typeface="Symbol"/>
              </a:rPr>
              <a:t> 2  0.108</a:t>
            </a:r>
          </a:p>
          <a:p>
            <a:r>
              <a:rPr lang="en-US" sz="1600" dirty="0" smtClean="0">
                <a:solidFill>
                  <a:schemeClr val="accent2"/>
                </a:solidFill>
                <a:sym typeface="Symbol"/>
              </a:rPr>
              <a:t>(98.044, 98.476)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Left-Right Arrow Callout 7"/>
          <p:cNvSpPr/>
          <p:nvPr/>
        </p:nvSpPr>
        <p:spPr>
          <a:xfrm>
            <a:off x="2819400" y="5961117"/>
            <a:ext cx="3352800" cy="461963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80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Middle 95% of bootstrap statistics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4038600" y="3543300"/>
            <a:ext cx="914400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05000" y="1362632"/>
            <a:ext cx="914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6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7" grpId="0"/>
      <p:bldP spid="8" grpId="0" animBg="1"/>
      <p:bldP spid="5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349E"/>
      </a:hlink>
      <a:folHlink>
        <a:srgbClr val="00349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13121</TotalTime>
  <Words>711</Words>
  <Application>Microsoft Office PowerPoint</Application>
  <PresentationFormat>On-screen Show (4:3)</PresentationFormat>
  <Paragraphs>146</Paragraphs>
  <Slides>32</Slides>
  <Notes>0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Re-randomization</dc:title>
  <dc:creator>Kari</dc:creator>
  <cp:lastModifiedBy>Kari</cp:lastModifiedBy>
  <cp:revision>220</cp:revision>
  <dcterms:created xsi:type="dcterms:W3CDTF">2009-11-13T19:43:56Z</dcterms:created>
  <dcterms:modified xsi:type="dcterms:W3CDTF">2013-01-11T15:05:40Z</dcterms:modified>
</cp:coreProperties>
</file>