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1" r:id="rId3"/>
    <p:sldId id="303" r:id="rId4"/>
    <p:sldId id="302" r:id="rId5"/>
    <p:sldId id="272" r:id="rId6"/>
    <p:sldId id="334" r:id="rId7"/>
    <p:sldId id="335" r:id="rId8"/>
    <p:sldId id="336" r:id="rId9"/>
    <p:sldId id="330" r:id="rId10"/>
    <p:sldId id="331" r:id="rId11"/>
    <p:sldId id="326" r:id="rId12"/>
    <p:sldId id="338" r:id="rId13"/>
    <p:sldId id="332" r:id="rId14"/>
    <p:sldId id="329" r:id="rId15"/>
    <p:sldId id="314" r:id="rId16"/>
    <p:sldId id="324" r:id="rId17"/>
    <p:sldId id="315" r:id="rId18"/>
    <p:sldId id="316" r:id="rId19"/>
    <p:sldId id="317" r:id="rId20"/>
    <p:sldId id="339" r:id="rId21"/>
    <p:sldId id="323" r:id="rId22"/>
    <p:sldId id="319" r:id="rId23"/>
    <p:sldId id="322" r:id="rId24"/>
    <p:sldId id="318" r:id="rId25"/>
    <p:sldId id="321" r:id="rId26"/>
    <p:sldId id="33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82825-CB27-4439-B919-408EBC76C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48E1-058B-4963-8D55-C60E04311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95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05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5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305051"/>
          </a:xfrm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4800" b="1" dirty="0"/>
              <a:t>Randomization and </a:t>
            </a:r>
            <a:r>
              <a:rPr lang="en-US" sz="4800" b="1" dirty="0" smtClean="0"/>
              <a:t>Bootstrap Methods </a:t>
            </a:r>
            <a:r>
              <a:rPr lang="en-US" sz="4800" b="1" dirty="0"/>
              <a:t>in the </a:t>
            </a:r>
            <a:r>
              <a:rPr lang="en-US" sz="4800" b="1" dirty="0" smtClean="0"/>
              <a:t>Introductory </a:t>
            </a:r>
            <a:r>
              <a:rPr lang="en-US" sz="4800" b="1" dirty="0"/>
              <a:t>S</a:t>
            </a:r>
            <a:r>
              <a:rPr lang="en-US" sz="4800" b="1" dirty="0" smtClean="0"/>
              <a:t>tatistics Course 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81400"/>
            <a:ext cx="8382000" cy="1828800"/>
          </a:xfrm>
        </p:spPr>
        <p:txBody>
          <a:bodyPr>
            <a:normAutofit/>
          </a:bodyPr>
          <a:lstStyle/>
          <a:p>
            <a:pPr algn="l">
              <a:tabLst>
                <a:tab pos="633413" algn="l"/>
                <a:tab pos="4748213" algn="l"/>
              </a:tabLst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Kari Lock Morgan	  Robin Lock</a:t>
            </a:r>
          </a:p>
          <a:p>
            <a:pPr algn="l">
              <a:tabLst>
                <a:tab pos="4114800" algn="l"/>
              </a:tabLst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Duke University     	St. Lawrence University</a:t>
            </a:r>
          </a:p>
          <a:p>
            <a:pPr algn="l">
              <a:tabLst>
                <a:tab pos="4114800" algn="l"/>
              </a:tabLst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kari@stat.duke.edu	   rlock@stlawu.edu</a:t>
            </a:r>
          </a:p>
          <a:p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5714999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Panel at 2013 Joint Mathematics Meetings</a:t>
            </a:r>
          </a:p>
          <a:p>
            <a:pPr algn="ctr"/>
            <a:r>
              <a:rPr lang="en-US" sz="2400" dirty="0" smtClean="0"/>
              <a:t>San Diego, CA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Desirable Technology Features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371599"/>
            <a:ext cx="80772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lvl="0" indent="-280988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cs typeface="Times New Roman" pitchFamily="18" charset="0"/>
              </a:rPr>
              <a:t>Ability to simulate one to many samples </a:t>
            </a:r>
            <a:endParaRPr lang="en-US" sz="32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marL="280988" lvl="0" indent="-280988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cs typeface="Times New Roman" pitchFamily="18" charset="0"/>
              </a:rPr>
              <a:t>Visual display of results</a:t>
            </a:r>
            <a:endParaRPr lang="en-US" sz="3200" dirty="0">
              <a:solidFill>
                <a:prstClr val="black"/>
              </a:solidFill>
              <a:cs typeface="Times New Roman" pitchFamily="18" charset="0"/>
            </a:endParaRPr>
          </a:p>
          <a:p>
            <a:pPr marL="280988" lvl="0" indent="-280988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cs typeface="Times New Roman" pitchFamily="18" charset="0"/>
              </a:rPr>
              <a:t>Help </a:t>
            </a:r>
            <a:r>
              <a:rPr lang="en-US" sz="3200" dirty="0">
                <a:solidFill>
                  <a:prstClr val="black"/>
                </a:solidFill>
                <a:cs typeface="Times New Roman" pitchFamily="18" charset="0"/>
              </a:rPr>
              <a:t>students distinguish and keep straight the original data, a single simulated data set, and the distribution of simulated statistics</a:t>
            </a:r>
          </a:p>
          <a:p>
            <a:pPr marL="280988" lvl="0" indent="-280988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cs typeface="Times New Roman" pitchFamily="18" charset="0"/>
              </a:rPr>
              <a:t>Allow students to </a:t>
            </a:r>
            <a:r>
              <a:rPr lang="en-US" sz="3200" dirty="0">
                <a:solidFill>
                  <a:prstClr val="black"/>
                </a:solidFill>
                <a:cs typeface="Times New Roman" pitchFamily="18" charset="0"/>
              </a:rPr>
              <a:t>interact with the bootstrap/randomization distribution </a:t>
            </a:r>
            <a:endParaRPr lang="en-US" sz="32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marL="280988" lvl="0" indent="-280988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cs typeface="Times New Roman" pitchFamily="18" charset="0"/>
              </a:rPr>
              <a:t>Consistent </a:t>
            </a:r>
            <a:r>
              <a:rPr lang="en-US" sz="3200" dirty="0">
                <a:solidFill>
                  <a:prstClr val="black"/>
                </a:solidFill>
                <a:cs typeface="Times New Roman" pitchFamily="18" charset="0"/>
              </a:rPr>
              <a:t>interface for </a:t>
            </a:r>
            <a:r>
              <a:rPr lang="en-US" sz="3200" dirty="0" smtClean="0">
                <a:solidFill>
                  <a:prstClr val="black"/>
                </a:solidFill>
                <a:cs typeface="Times New Roman" pitchFamily="18" charset="0"/>
              </a:rPr>
              <a:t>different parameters</a:t>
            </a:r>
            <a:r>
              <a:rPr lang="en-US" sz="3200" dirty="0" smtClean="0"/>
              <a:t>, tests, and intervals</a:t>
            </a:r>
            <a:endParaRPr lang="en-US" sz="3200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04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1524000"/>
            <a:ext cx="5486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</a:rPr>
              <a:t>StatKey</a:t>
            </a:r>
          </a:p>
          <a:p>
            <a:pPr algn="ctr"/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www.lock5stat.com</a:t>
            </a:r>
            <a:endParaRPr lang="en-US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2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4638"/>
            <a:ext cx="8601074" cy="1782762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Example: Find a 95% confidence interval for the slope when using the size of bill to predict tip at a restaurant.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3622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Data: n=157 bills at First Crush Bistro  (Potsdam, NY)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3119283"/>
            <a:ext cx="2404537" cy="2085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62800" y="51816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r=0.915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885420"/>
            <a:ext cx="6010275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52800" y="3116825"/>
                <a:ext cx="4640826" cy="471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𝑇𝑖𝑝</m:t>
                          </m:r>
                        </m:e>
                      </m:acc>
                      <m:r>
                        <a:rPr lang="en-US" sz="2400" b="0" i="1" smtClean="0">
                          <a:latin typeface="Cambria Math"/>
                        </a:rPr>
                        <m:t>=−0.292+0.182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0" i="1" smtClean="0">
                          <a:latin typeface="Cambria Math"/>
                        </a:rPr>
                        <m:t>𝐵𝑖𝑙𝑙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116825"/>
                <a:ext cx="4640826" cy="471283"/>
              </a:xfrm>
              <a:prstGeom prst="rect">
                <a:avLst/>
              </a:prstGeom>
              <a:blipFill rotWithShape="1">
                <a:blip r:embed="rId4"/>
                <a:stretch>
                  <a:fillRect t="-5128"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84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Mustang Prices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3862" y="1447800"/>
            <a:ext cx="8220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Data: Sample of 25 Mustangs listed on Autotrader.com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4572000"/>
            <a:ext cx="723900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Find a confidence interval for the </a:t>
            </a:r>
            <a:r>
              <a:rPr lang="en-US" sz="3200" b="1" i="1" dirty="0" smtClean="0"/>
              <a:t>slope</a:t>
            </a:r>
            <a:r>
              <a:rPr lang="en-US" sz="3200" i="1" dirty="0" smtClean="0"/>
              <a:t> of a regression line to predict prices of used Mustangs based on their mileage. </a:t>
            </a:r>
            <a:endParaRPr lang="en-US" sz="32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6175" y="2057400"/>
            <a:ext cx="6635448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2971800" y="2362200"/>
            <a:ext cx="1905000" cy="381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71600" y="3048000"/>
            <a:ext cx="1905000" cy="381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0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696200" cy="4830762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b="1" dirty="0"/>
              <a:t>How does the use of randomization/bootstrap methods for statistical inference </a:t>
            </a:r>
            <a:r>
              <a:rPr lang="en-US" b="1" dirty="0" smtClean="0"/>
              <a:t>change the assessments used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8270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Assessment with Technology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87630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 smtClean="0"/>
              <a:t>Given a question and corresponding data: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Generate and interpret a CI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Generate a p-value and make a conclusion</a:t>
            </a:r>
          </a:p>
          <a:p>
            <a:pPr>
              <a:spcAft>
                <a:spcPts val="600"/>
              </a:spcAft>
            </a:pPr>
            <a:endParaRPr lang="en-US" sz="1400" dirty="0" smtClean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How is this assessment different?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Answers will vary slightly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Tip: ask students to include a screenshot of their bootstrap/randomization distribution 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OR provide a distribution and ask students to label the x-axis according to their bootstrap/randomization distribution</a:t>
            </a:r>
          </a:p>
        </p:txBody>
      </p:sp>
    </p:spTree>
    <p:extLst>
      <p:ext uri="{BB962C8B-B14F-4D97-AF65-F5344CB8AC3E}">
        <p14:creationId xmlns:p14="http://schemas.microsoft.com/office/powerpoint/2010/main" val="123442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Assessment: Projects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295400"/>
            <a:ext cx="87630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Relatively early in the course, students can do confidence intervals  and hypotheses tests for many different parameters!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endParaRPr lang="en-US" sz="3200" dirty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Can find their own data and pick their own parameter of interest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3697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Assessment: Free Response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295400"/>
            <a:ext cx="876300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Give students context and a picture of a bootstrap distribution and ask them to…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/>
              <a:t>Explain how to generate one of the </a:t>
            </a:r>
            <a:r>
              <a:rPr lang="en-US" sz="3200" dirty="0" smtClean="0"/>
              <a:t>dots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Estimate the sample statistic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Estimate the standard error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Use these estimates to calculate a 95% CI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OR have them estimate a 90% (or other) CI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Interpret the CI in context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1817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Assessment: Free Response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8763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Give students context, the sample statistic, and a picture of a randomization distribution and ask them to…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/>
              <a:t>State the null and alternative hypotheses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Explain </a:t>
            </a:r>
            <a:r>
              <a:rPr lang="en-US" sz="3200" dirty="0"/>
              <a:t>how to generate one of the dots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Estimate the p-value 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Use the p-value to evaluate strength of evidence against H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 / for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a</a:t>
            </a:r>
            <a:r>
              <a:rPr lang="en-US" sz="3200" dirty="0" smtClean="0"/>
              <a:t> 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Use the p-value to make a formal decision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Make a conclusion in context</a:t>
            </a:r>
          </a:p>
        </p:txBody>
      </p:sp>
    </p:spTree>
    <p:extLst>
      <p:ext uri="{BB962C8B-B14F-4D97-AF65-F5344CB8AC3E}">
        <p14:creationId xmlns:p14="http://schemas.microsoft.com/office/powerpoint/2010/main" val="232632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Assessment Tips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02072"/>
            <a:ext cx="9144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Show bootstrap or randomization distributions as </a:t>
            </a:r>
            <a:r>
              <a:rPr lang="en-US" sz="3200" dirty="0" err="1" smtClean="0"/>
              <a:t>dotplots</a:t>
            </a:r>
            <a:r>
              <a:rPr lang="en-US" sz="3200" dirty="0" smtClean="0"/>
              <a:t> with a manageable number of dots</a:t>
            </a:r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OR have </a:t>
            </a:r>
            <a:r>
              <a:rPr lang="en-US" sz="3200" dirty="0"/>
              <a:t>students circle relevant </a:t>
            </a:r>
            <a:r>
              <a:rPr lang="en-US" sz="3200" dirty="0" smtClean="0"/>
              <a:t>part of distribution</a:t>
            </a:r>
            <a:endParaRPr lang="en-US" sz="1050" dirty="0"/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87911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962"/>
            <a:ext cx="7772400" cy="1470025"/>
          </a:xfrm>
        </p:spPr>
        <p:txBody>
          <a:bodyPr/>
          <a:lstStyle/>
          <a:p>
            <a:r>
              <a:rPr lang="en-US" b="1" dirty="0" smtClean="0"/>
              <a:t>Revised Curriculum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79248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/>
              <a:t>Data production (samples/experiments</a:t>
            </a:r>
            <a:r>
              <a:rPr lang="en-US" sz="3200" dirty="0" smtClean="0"/>
              <a:t>) </a:t>
            </a:r>
          </a:p>
          <a:p>
            <a:pPr marL="233363" indent="-23336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Descriptive Statistics – one and two samples</a:t>
            </a:r>
          </a:p>
          <a:p>
            <a:pPr marL="233363" indent="-23336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C00000"/>
                </a:solidFill>
              </a:rPr>
              <a:t>Bootstrap confidence intervals</a:t>
            </a:r>
          </a:p>
          <a:p>
            <a:pPr marL="233363" indent="-23336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</a:rPr>
              <a:t>Randomization-based hypothesis </a:t>
            </a:r>
            <a:r>
              <a:rPr lang="en-US" sz="3200" b="1" dirty="0" smtClean="0">
                <a:solidFill>
                  <a:srgbClr val="C00000"/>
                </a:solidFill>
              </a:rPr>
              <a:t>tests</a:t>
            </a:r>
          </a:p>
          <a:p>
            <a:pPr marL="233363" indent="-23336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Normal and t-based inference</a:t>
            </a:r>
          </a:p>
          <a:p>
            <a:pPr marL="233363" indent="-233363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Chi-square, ANOVA, Regression</a:t>
            </a:r>
          </a:p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endParaRPr lang="en-US" sz="3200" dirty="0"/>
          </a:p>
          <a:p>
            <a:pPr marL="233363" indent="-233363">
              <a:spcAft>
                <a:spcPts val="600"/>
              </a:spcAft>
              <a:buFont typeface="Arial" pitchFamily="34" charset="0"/>
              <a:buChar char="•"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Assessment: </a:t>
            </a:r>
            <a:r>
              <a:rPr lang="en-US" dirty="0" err="1" smtClean="0"/>
              <a:t>Dotplots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752599"/>
            <a:ext cx="600075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966257"/>
            <a:ext cx="5525877" cy="104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1676399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98% CI: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7400" y="11430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 smtClean="0"/>
              <a:t>Bootstrap distribution, 1000 statistics: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4941838"/>
            <a:ext cx="30480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stat = 69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lower-tail test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357063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 smtClean="0"/>
              <a:t>Randomization distribution, 100 statistics: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971800" y="2438399"/>
            <a:ext cx="0" cy="1295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010400" y="2438399"/>
            <a:ext cx="0" cy="1295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29000" y="5487447"/>
            <a:ext cx="838200" cy="3037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429000" y="6096000"/>
            <a:ext cx="3009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p=value = 0.02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29050" y="3886199"/>
            <a:ext cx="3009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CI ≈ 30 to 75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6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2"/>
      <p:bldP spid="8" grpId="0" build="p" bldLvl="2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Assessment: Multiple Choice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074033"/>
            <a:ext cx="89916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You have sample data on weight consisting of these data values: 121, 136, 160, 185, 203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endParaRPr lang="en-US" sz="3200" dirty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Is each of the following a valid bootstrap sample?</a:t>
            </a:r>
          </a:p>
          <a:p>
            <a:pPr lvl="1">
              <a:spcAft>
                <a:spcPts val="600"/>
              </a:spcAft>
            </a:pPr>
            <a:endParaRPr lang="en-US" sz="3200" dirty="0"/>
          </a:p>
          <a:p>
            <a:pPr lvl="1">
              <a:spcAft>
                <a:spcPts val="1200"/>
              </a:spcAft>
            </a:pPr>
            <a:r>
              <a:rPr lang="en-US" sz="3200" dirty="0" smtClean="0"/>
              <a:t>121, 121, 160, 185, 203		</a:t>
            </a:r>
            <a:r>
              <a:rPr lang="en-US" sz="3200" dirty="0" smtClean="0">
                <a:solidFill>
                  <a:prstClr val="black"/>
                </a:solidFill>
              </a:rPr>
              <a:t>(</a:t>
            </a:r>
            <a:r>
              <a:rPr lang="en-US" sz="3200" dirty="0">
                <a:solidFill>
                  <a:prstClr val="black"/>
                </a:solidFill>
              </a:rPr>
              <a:t>a) Yes	(b) </a:t>
            </a:r>
            <a:r>
              <a:rPr lang="en-US" sz="3200" dirty="0" smtClean="0">
                <a:solidFill>
                  <a:prstClr val="black"/>
                </a:solidFill>
              </a:rPr>
              <a:t>No</a:t>
            </a:r>
          </a:p>
          <a:p>
            <a:pPr lvl="1">
              <a:spcAft>
                <a:spcPts val="1200"/>
              </a:spcAft>
            </a:pPr>
            <a:r>
              <a:rPr lang="en-US" sz="3200" dirty="0" smtClean="0">
                <a:solidFill>
                  <a:prstClr val="black"/>
                </a:solidFill>
              </a:rPr>
              <a:t>121, 121, 136, 160, 185, 203	</a:t>
            </a:r>
            <a:r>
              <a:rPr lang="en-US" sz="3200" dirty="0"/>
              <a:t>(a) Yes	(b) </a:t>
            </a:r>
            <a:r>
              <a:rPr lang="en-US" sz="3200" dirty="0" smtClean="0"/>
              <a:t>No</a:t>
            </a:r>
          </a:p>
          <a:p>
            <a:pPr lvl="1">
              <a:spcAft>
                <a:spcPts val="1200"/>
              </a:spcAft>
            </a:pPr>
            <a:r>
              <a:rPr lang="en-US" sz="3200" dirty="0" smtClean="0"/>
              <a:t>121, 160, 185, 203			</a:t>
            </a:r>
            <a:r>
              <a:rPr lang="en-US" sz="3200" dirty="0"/>
              <a:t>(a) Yes	(b) No</a:t>
            </a:r>
          </a:p>
          <a:p>
            <a:pPr lvl="1">
              <a:spcAft>
                <a:spcPts val="1200"/>
              </a:spcAft>
            </a:pPr>
            <a:r>
              <a:rPr lang="en-US" sz="3200" dirty="0" smtClean="0"/>
              <a:t>121, 142, 160, 185, 190		</a:t>
            </a:r>
            <a:r>
              <a:rPr lang="en-US" sz="3200" dirty="0"/>
              <a:t>(a) Yes	(b) No</a:t>
            </a:r>
          </a:p>
          <a:p>
            <a:pPr>
              <a:spcAft>
                <a:spcPts val="12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37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Assessment: Multiple Choice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897315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If would changing the following aspects of the study or analysis, change the confidence interval: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i="1" dirty="0"/>
              <a:t>Increase the sample size?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i="1" dirty="0"/>
              <a:t>Increase the number of bootstrap samples?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i="1" dirty="0"/>
              <a:t>Increase the confidence level?</a:t>
            </a:r>
          </a:p>
          <a:p>
            <a:pPr marL="914400" lvl="1" indent="-457200">
              <a:spcAft>
                <a:spcPts val="600"/>
              </a:spcAft>
              <a:buFont typeface="Arial" pitchFamily="34" charset="0"/>
              <a:buChar char="•"/>
            </a:pPr>
            <a:endParaRPr lang="en-US" sz="1400" dirty="0" smtClean="0"/>
          </a:p>
          <a:p>
            <a:pPr>
              <a:spcAft>
                <a:spcPts val="600"/>
              </a:spcAft>
            </a:pPr>
            <a:r>
              <a:rPr lang="en-US" sz="3200" dirty="0"/>
              <a:t>	</a:t>
            </a:r>
            <a:r>
              <a:rPr lang="en-US" sz="3200" dirty="0" smtClean="0"/>
              <a:t>(a) It would get wider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	</a:t>
            </a:r>
            <a:r>
              <a:rPr lang="en-US" sz="3200" dirty="0" smtClean="0"/>
              <a:t>(b) It would get narrower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	</a:t>
            </a:r>
            <a:r>
              <a:rPr lang="en-US" sz="3200" dirty="0" smtClean="0"/>
              <a:t>(c) It would stay about the same</a:t>
            </a:r>
          </a:p>
          <a:p>
            <a:pPr>
              <a:spcAft>
                <a:spcPts val="600"/>
              </a:spcAft>
            </a:pP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3200" dirty="0" smtClean="0"/>
              <a:t>Can do similar questions for SE, p-value, etc.</a:t>
            </a:r>
          </a:p>
          <a:p>
            <a:pPr>
              <a:spcAft>
                <a:spcPts val="6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3641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Assessment: Multiple Choice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897315"/>
            <a:ext cx="914400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Randomizing in a randomized experiment breaks the link between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	(</a:t>
            </a:r>
            <a:r>
              <a:rPr lang="en-US" sz="3200" dirty="0"/>
              <a:t>a) </a:t>
            </a:r>
            <a:r>
              <a:rPr lang="en-US" sz="3200" dirty="0" smtClean="0"/>
              <a:t>explanatory and response variables</a:t>
            </a:r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3200" dirty="0"/>
              <a:t>	(b) </a:t>
            </a:r>
            <a:r>
              <a:rPr lang="en-US" sz="3200" dirty="0" smtClean="0"/>
              <a:t>explanatory and confounding variables</a:t>
            </a:r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3200" dirty="0"/>
              <a:t>	(c) </a:t>
            </a:r>
            <a:r>
              <a:rPr lang="en-US" sz="3200" dirty="0" smtClean="0"/>
              <a:t>response and confounding variables</a:t>
            </a:r>
          </a:p>
          <a:p>
            <a:pPr>
              <a:spcAft>
                <a:spcPts val="600"/>
              </a:spcAft>
            </a:pPr>
            <a:endParaRPr lang="en-US" sz="1200" dirty="0"/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/>
              <a:t>Re-randomizing (reallocating) in </a:t>
            </a:r>
            <a:r>
              <a:rPr lang="en-US" sz="3200" dirty="0"/>
              <a:t>a </a:t>
            </a:r>
            <a:r>
              <a:rPr lang="en-US" sz="3200" dirty="0" smtClean="0"/>
              <a:t>randomization test breaks </a:t>
            </a:r>
            <a:r>
              <a:rPr lang="en-US" sz="3200" dirty="0"/>
              <a:t>the link between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	(</a:t>
            </a:r>
            <a:r>
              <a:rPr lang="en-US" sz="3200" dirty="0"/>
              <a:t>a) explanatory and response variables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	(b) explanatory and confounding variables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	(c) response and confounding variables</a:t>
            </a:r>
          </a:p>
          <a:p>
            <a:pPr>
              <a:spcAft>
                <a:spcPts val="6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470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7630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Assessment: Connecting with Traditional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7630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Once students have learned formulas for standard errors….</a:t>
            </a:r>
            <a:endParaRPr lang="en-US" sz="3200" dirty="0"/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Give context, summary statistics, and an unlabeled bootstrap/randomization distribution, then ask students to label at least 3 points on the x-axis  </a:t>
            </a:r>
          </a:p>
        </p:txBody>
      </p:sp>
    </p:spTree>
    <p:extLst>
      <p:ext uri="{BB962C8B-B14F-4D97-AF65-F5344CB8AC3E}">
        <p14:creationId xmlns:p14="http://schemas.microsoft.com/office/powerpoint/2010/main" val="298361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Conceptual Assessment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295400"/>
            <a:ext cx="89154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Almost all conceptual assessment items used in the past regarding confidence intervals and hypothesis tests still work!</a:t>
            </a:r>
            <a:endParaRPr lang="en-US" sz="3200" dirty="0"/>
          </a:p>
          <a:p>
            <a:pPr marL="457200" indent="-45720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/>
              <a:t>The concepts we want our students to understand are the same!</a:t>
            </a:r>
          </a:p>
        </p:txBody>
      </p:sp>
    </p:spTree>
    <p:extLst>
      <p:ext uri="{BB962C8B-B14F-4D97-AF65-F5344CB8AC3E}">
        <p14:creationId xmlns:p14="http://schemas.microsoft.com/office/powerpoint/2010/main" val="395396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Thanks for listening!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9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start with Bootstrap CI’s?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33363">
              <a:buFont typeface="Arial" pitchFamily="34" charset="0"/>
              <a:buChar char="•"/>
            </a:pPr>
            <a:r>
              <a:rPr lang="en-US" sz="2800" b="1" dirty="0" smtClean="0"/>
              <a:t>Minimal prerequisites:</a:t>
            </a:r>
          </a:p>
          <a:p>
            <a:pPr indent="233363"/>
            <a:r>
              <a:rPr lang="en-US" sz="2800" dirty="0" smtClean="0"/>
              <a:t>      Population parameter vs. sample statistic</a:t>
            </a:r>
          </a:p>
          <a:p>
            <a:pPr indent="233363"/>
            <a:r>
              <a:rPr lang="en-US" sz="2800" dirty="0" smtClean="0"/>
              <a:t>      Random sampling</a:t>
            </a:r>
          </a:p>
          <a:p>
            <a:pPr indent="233363"/>
            <a:r>
              <a:rPr lang="en-US" sz="2800" dirty="0" smtClean="0"/>
              <a:t>      </a:t>
            </a:r>
            <a:r>
              <a:rPr lang="en-US" sz="2800" dirty="0" err="1" smtClean="0"/>
              <a:t>Dotplot</a:t>
            </a:r>
            <a:r>
              <a:rPr lang="en-US" sz="2800" dirty="0" smtClean="0"/>
              <a:t> (or histogram)</a:t>
            </a:r>
          </a:p>
          <a:p>
            <a:pPr indent="233363"/>
            <a:r>
              <a:rPr lang="en-US" sz="2800" dirty="0" smtClean="0"/>
              <a:t>      Standard deviation and/or percentiles</a:t>
            </a:r>
          </a:p>
          <a:p>
            <a:pPr indent="233363">
              <a:buFont typeface="Arial" pitchFamily="34" charset="0"/>
              <a:buChar char="•"/>
            </a:pPr>
            <a:r>
              <a:rPr lang="en-US" sz="2800" b="1" dirty="0"/>
              <a:t>Natural </a:t>
            </a:r>
            <a:r>
              <a:rPr lang="en-US" sz="2800" b="1" dirty="0" smtClean="0"/>
              <a:t>progression/question</a:t>
            </a:r>
            <a:endParaRPr lang="en-US" sz="2800" b="1" dirty="0"/>
          </a:p>
          <a:p>
            <a:pPr indent="233363"/>
            <a:r>
              <a:rPr lang="en-US" sz="2800" dirty="0"/>
              <a:t>       Sample estimate ==&gt; How accurate is the estimate?</a:t>
            </a:r>
            <a:endParaRPr lang="en-US" sz="2800" dirty="0" smtClean="0"/>
          </a:p>
          <a:p>
            <a:pPr indent="233363">
              <a:buFont typeface="Arial" pitchFamily="34" charset="0"/>
              <a:buChar char="•"/>
            </a:pPr>
            <a:r>
              <a:rPr lang="en-US" sz="2800" b="1" dirty="0" smtClean="0"/>
              <a:t>Same method of randomization in most cases</a:t>
            </a:r>
          </a:p>
          <a:p>
            <a:pPr indent="233363"/>
            <a:r>
              <a:rPr lang="en-US" sz="2800" dirty="0" smtClean="0"/>
              <a:t>      Sample with replacement from original sample</a:t>
            </a:r>
          </a:p>
          <a:p>
            <a:pPr indent="233363">
              <a:buFont typeface="Arial" pitchFamily="34" charset="0"/>
              <a:buChar char="•"/>
            </a:pPr>
            <a:r>
              <a:rPr lang="en-US" sz="2800" b="1" dirty="0" smtClean="0"/>
              <a:t>Intervals are more useful?</a:t>
            </a:r>
          </a:p>
          <a:p>
            <a:pPr indent="233363"/>
            <a:r>
              <a:rPr lang="en-US" sz="2800" b="1" dirty="0" smtClean="0"/>
              <a:t>       </a:t>
            </a:r>
            <a:r>
              <a:rPr lang="en-US" sz="2800" dirty="0" smtClean="0"/>
              <a:t>A good debate for another session…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7400"/>
            <a:ext cx="7696200" cy="2362200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b="1" dirty="0" smtClean="0"/>
              <a:t>What new content is needed to teach bootstrapping?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Bootstrapping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9994" y="1295400"/>
            <a:ext cx="8077200" cy="35394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Key ideas: 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3200" dirty="0" smtClean="0"/>
              <a:t>Sample </a:t>
            </a:r>
            <a:r>
              <a:rPr lang="en-US" sz="3200" i="1" dirty="0" smtClean="0"/>
              <a:t>with replacement </a:t>
            </a:r>
            <a:r>
              <a:rPr lang="en-US" sz="3200" dirty="0" smtClean="0"/>
              <a:t>from the original sample using the same sample size. 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3200" dirty="0" smtClean="0"/>
              <a:t>Compute the sample statistic.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3200" dirty="0" smtClean="0"/>
              <a:t>Collect lots of such bootstrap statistics.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3200" dirty="0" smtClean="0"/>
              <a:t>Use the distribution of bootstrap statistics to assess the sampling variability of the statistic.  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68555" y="5486400"/>
            <a:ext cx="8220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Why does this work? </a:t>
            </a:r>
          </a:p>
        </p:txBody>
      </p:sp>
    </p:spTree>
    <p:extLst>
      <p:ext uri="{BB962C8B-B14F-4D97-AF65-F5344CB8AC3E}">
        <p14:creationId xmlns:p14="http://schemas.microsoft.com/office/powerpoint/2010/main" val="138870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486400"/>
            <a:ext cx="9144000" cy="1371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Sampling Distribution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486400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loud 5"/>
          <p:cNvSpPr/>
          <p:nvPr/>
        </p:nvSpPr>
        <p:spPr>
          <a:xfrm>
            <a:off x="3962400" y="1600200"/>
            <a:ext cx="3048000" cy="1371600"/>
          </a:xfrm>
          <a:prstGeom prst="cloud">
            <a:avLst/>
          </a:prstGeom>
          <a:solidFill>
            <a:srgbClr val="33CC3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48200" y="1905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Population</a:t>
            </a:r>
            <a:endParaRPr lang="en-US" sz="2800" dirty="0"/>
          </a:p>
        </p:txBody>
      </p:sp>
      <p:cxnSp>
        <p:nvCxnSpPr>
          <p:cNvPr id="9" name="Straight Connector 8"/>
          <p:cNvCxnSpPr>
            <a:stCxn id="6" idx="1"/>
          </p:cNvCxnSpPr>
          <p:nvPr/>
        </p:nvCxnSpPr>
        <p:spPr>
          <a:xfrm>
            <a:off x="5486400" y="2970340"/>
            <a:ext cx="0" cy="251606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95900" y="5410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µ</a:t>
            </a:r>
            <a:endParaRPr lang="en-US" sz="3200" dirty="0"/>
          </a:p>
        </p:txBody>
      </p:sp>
      <p:sp>
        <p:nvSpPr>
          <p:cNvPr id="16" name="Oval 15"/>
          <p:cNvSpPr/>
          <p:nvPr/>
        </p:nvSpPr>
        <p:spPr>
          <a:xfrm>
            <a:off x="9448800" y="6801405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9456722" y="59896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9369959" y="632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9609122" y="61420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761522" y="62944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913922" y="64468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0066322" y="65992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218722" y="67516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371122" y="69040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0523522" y="70564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675922" y="72088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0828322" y="73612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0980722" y="75136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1133122" y="76660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1285522" y="78184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634396" y="56249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1437922" y="79708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1590322" y="81232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1742722" y="82756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1895122" y="84280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2047522" y="85804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2199922" y="87328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9786796" y="57773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9939196" y="59297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0091596" y="60821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0243996" y="62345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0396396" y="63869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0548796" y="65393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0701196" y="66917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0853596" y="68441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11005996" y="69965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1158396" y="71489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1310796" y="73013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1463196" y="74537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1615596" y="76061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11767996" y="77585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1920396" y="79109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2072796" y="80633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225196" y="82157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2377596" y="83681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2529996" y="85205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80657" y="2281473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BUT, in practice we don’t see the “tree” or all of the “seeds” – we only have ONE seed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358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583 -0.59681 L -0.34583 -0.2081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504 -0.47861 L -0.50504 -0.08999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40382 -0.52741 L -0.40382 -0.13879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0.55503 -0.50081 L -0.55503 -0.11219 " pathEditMode="relative" rAng="0" ptsTypes="AA">
                                      <p:cBhvr>
                                        <p:cTn id="3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67 -0.52302 L -0.4967 -0.1344 " pathEditMode="relative" rAng="0" ptsTypes="AA">
                                      <p:cBhvr>
                                        <p:cTn id="38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3837 -0.54523 L -0.53837 -0.15661 " pathEditMode="relative" rAng="0" ptsTypes="AA">
                                      <p:cBhvr>
                                        <p:cTn id="41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836 -0.56743 L -0.38836 -0.17881 " pathEditMode="relative" rAng="0" ptsTypes="AA">
                                      <p:cBhvr>
                                        <p:cTn id="44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"/>
                            </p:stCondLst>
                            <p:childTnLst>
                              <p:par>
                                <p:cTn id="4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67 -0.58964 L -0.5967 -0.20102 " pathEditMode="relative" rAng="0" ptsTypes="AA">
                                      <p:cBhvr>
                                        <p:cTn id="47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004 -0.61185 L -0.48004 -0.22323 " pathEditMode="relative" rAng="0" ptsTypes="AA">
                                      <p:cBhvr>
                                        <p:cTn id="50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5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67 -0.65625 L -0.5967 -0.26764 " pathEditMode="relative" rAng="0" ptsTypes="AA">
                                      <p:cBhvr>
                                        <p:cTn id="53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5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503 -0.68957 L -0.55503 -0.30095 " pathEditMode="relative" rAng="0" ptsTypes="AA">
                                      <p:cBhvr>
                                        <p:cTn id="56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5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504 -0.70067 L -0.55504 -0.31206 " pathEditMode="relative" rAng="0" ptsTypes="AA">
                                      <p:cBhvr>
                                        <p:cTn id="59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5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336 -0.72287 L -0.61336 -0.33426 " pathEditMode="relative" rAng="0" ptsTypes="AA">
                                      <p:cBhvr>
                                        <p:cTn id="62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"/>
                            </p:stCondLst>
                            <p:childTnLst>
                              <p:par>
                                <p:cTn id="6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67 -0.73398 L -0.5467 -0.34536 " pathEditMode="relative" rAng="0" ptsTypes="AA">
                                      <p:cBhvr>
                                        <p:cTn id="65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50"/>
                            </p:stCondLst>
                            <p:childTnLst>
                              <p:par>
                                <p:cTn id="6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004 -0.76729 L -0.63004 -0.37868 " pathEditMode="relative" rAng="0" ptsTypes="AA">
                                      <p:cBhvr>
                                        <p:cTn id="68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5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948 -0.4254 L -0.54948 -0.03678 " pathEditMode="relative" rAng="0" ptsTypes="AA">
                                      <p:cBhvr>
                                        <p:cTn id="71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5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8836 -0.76729 L -0.83836 -0.38977 " pathEditMode="relative" rAng="0" ptsTypes="AA">
                                      <p:cBhvr>
                                        <p:cTn id="74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88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650"/>
                            </p:stCondLst>
                            <p:childTnLst>
                              <p:par>
                                <p:cTn id="7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67 -0.8117 L -0.4967 -0.40088 " pathEditMode="relative" rAng="0" ptsTypes="AA">
                                      <p:cBhvr>
                                        <p:cTn id="77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50"/>
                            </p:stCondLst>
                            <p:childTnLst>
                              <p:par>
                                <p:cTn id="7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67 -0.83391 L -0.6467 -0.4453 " pathEditMode="relative" rAng="0" ptsTypes="AA">
                                      <p:cBhvr>
                                        <p:cTn id="8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850"/>
                            </p:stCondLst>
                            <p:childTnLst>
                              <p:par>
                                <p:cTn id="8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17 -0.86722 L -0.7217 -0.4786 " pathEditMode="relative" rAng="0" ptsTypes="AA">
                                      <p:cBhvr>
                                        <p:cTn id="83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950"/>
                            </p:stCondLst>
                            <p:childTnLst>
                              <p:par>
                                <p:cTn id="8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0503 -0.87832 L -0.8717 -0.4675 " pathEditMode="relative" rAng="0" ptsTypes="AA">
                                      <p:cBhvr>
                                        <p:cTn id="86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50"/>
                            </p:stCondLst>
                            <p:childTnLst>
                              <p:par>
                                <p:cTn id="8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004 -0.92274 L -0.58837 -0.50081 " pathEditMode="relative" rAng="0" ptsTypes="AA">
                                      <p:cBhvr>
                                        <p:cTn id="89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210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150"/>
                            </p:stCondLst>
                            <p:childTnLst>
                              <p:par>
                                <p:cTn id="9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448 -0.45871 L -0.37448 -0.07009 " pathEditMode="relative" rAng="0" ptsTypes="AA">
                                      <p:cBhvr>
                                        <p:cTn id="92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250"/>
                            </p:stCondLst>
                            <p:childTnLst>
                              <p:par>
                                <p:cTn id="9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782 -0.49202 L -0.35782 -0.0812 " pathEditMode="relative" rAng="0" ptsTypes="AA">
                                      <p:cBhvr>
                                        <p:cTn id="95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350"/>
                            </p:stCondLst>
                            <p:childTnLst>
                              <p:par>
                                <p:cTn id="9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114 -0.49202 L -0.63281 -0.1145 " pathEditMode="relative" rAng="0" ptsTypes="AA">
                                      <p:cBhvr>
                                        <p:cTn id="98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188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450"/>
                            </p:stCondLst>
                            <p:childTnLst>
                              <p:par>
                                <p:cTn id="10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781 -0.52533 L -0.60781 -0.13671 " pathEditMode="relative" rAng="0" ptsTypes="AA">
                                      <p:cBhvr>
                                        <p:cTn id="101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50"/>
                            </p:stCondLst>
                            <p:childTnLst>
                              <p:par>
                                <p:cTn id="10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448 -0.58085 L -0.57448 -0.19223 " pathEditMode="relative" rAng="0" ptsTypes="AA">
                                      <p:cBhvr>
                                        <p:cTn id="104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650"/>
                            </p:stCondLst>
                            <p:childTnLst>
                              <p:par>
                                <p:cTn id="10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781 -0.60305 L -0.50781 -0.21443 " pathEditMode="relative" rAng="0" ptsTypes="AA">
                                      <p:cBhvr>
                                        <p:cTn id="107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750"/>
                            </p:stCondLst>
                            <p:childTnLst>
                              <p:par>
                                <p:cTn id="10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9115 -0.58085 L -0.69115 -0.19223 " pathEditMode="relative" rAng="0" ptsTypes="AA">
                                      <p:cBhvr>
                                        <p:cTn id="110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850"/>
                            </p:stCondLst>
                            <p:childTnLst>
                              <p:par>
                                <p:cTn id="1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948 -0.62526 L -0.64948 -0.23665 " pathEditMode="relative" rAng="0" ptsTypes="AA">
                                      <p:cBhvr>
                                        <p:cTn id="113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950"/>
                            </p:stCondLst>
                            <p:childTnLst>
                              <p:par>
                                <p:cTn id="11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281 -0.68077 L -0.58281 -0.29216 " pathEditMode="relative" rAng="0" ptsTypes="AA">
                                      <p:cBhvr>
                                        <p:cTn id="116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50"/>
                            </p:stCondLst>
                            <p:childTnLst>
                              <p:par>
                                <p:cTn id="11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615 -0.70298 L -0.61615 -0.31437 " pathEditMode="relative" rAng="0" ptsTypes="AA">
                                      <p:cBhvr>
                                        <p:cTn id="119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150"/>
                            </p:stCondLst>
                            <p:childTnLst>
                              <p:par>
                                <p:cTn id="12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948 -0.72519 L -0.64948 -0.33658 " pathEditMode="relative" rAng="0" ptsTypes="AA">
                                      <p:cBhvr>
                                        <p:cTn id="122" dur="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250"/>
                            </p:stCondLst>
                            <p:childTnLst>
                              <p:par>
                                <p:cTn id="12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9948 -0.71458 L -0.90781 -0.3037 " pathEditMode="relative" rAng="0" ptsTypes="AA">
                                      <p:cBhvr>
                                        <p:cTn id="125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7" y="20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350"/>
                            </p:stCondLst>
                            <p:childTnLst>
                              <p:par>
                                <p:cTn id="12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781 -0.79181 L -0.46615 -0.32547 " pathEditMode="relative" rAng="0" ptsTypes="AA">
                                      <p:cBhvr>
                                        <p:cTn id="128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233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450"/>
                            </p:stCondLst>
                            <p:childTnLst>
                              <p:par>
                                <p:cTn id="13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0782 -0.7585 L -0.90782 -0.34768 " pathEditMode="relative" rAng="0" ptsTypes="AA">
                                      <p:cBhvr>
                                        <p:cTn id="131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550"/>
                            </p:stCondLst>
                            <p:childTnLst>
                              <p:par>
                                <p:cTn id="13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114 -0.7807 L -0.64114 -0.39209 " pathEditMode="relative" rAng="0" ptsTypes="AA">
                                      <p:cBhvr>
                                        <p:cTn id="134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650"/>
                            </p:stCondLst>
                            <p:childTnLst>
                              <p:par>
                                <p:cTn id="13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3281 -0.84733 L -0.89115 -0.40319 " pathEditMode="relative" rAng="0" ptsTypes="AA">
                                      <p:cBhvr>
                                        <p:cTn id="137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22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750"/>
                            </p:stCondLst>
                            <p:childTnLst>
                              <p:par>
                                <p:cTn id="13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9115 -0.84733 L -0.79115 -0.45871 " pathEditMode="relative" rAng="0" ptsTypes="AA">
                                      <p:cBhvr>
                                        <p:cTn id="140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850"/>
                            </p:stCondLst>
                            <p:childTnLst>
                              <p:par>
                                <p:cTn id="14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448 -0.84732 L -0.67448 -0.45871 " pathEditMode="relative" rAng="0" ptsTypes="AA">
                                      <p:cBhvr>
                                        <p:cTn id="143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950"/>
                            </p:stCondLst>
                            <p:childTnLst>
                              <p:par>
                                <p:cTn id="14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6615 -0.88064 L -0.86615 -0.49202 " pathEditMode="relative" rAng="0" ptsTypes="AA">
                                      <p:cBhvr>
                                        <p:cTn id="146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US" dirty="0" smtClean="0"/>
              <a:t>Bootstrap Distribution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486400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loud 5"/>
          <p:cNvSpPr/>
          <p:nvPr/>
        </p:nvSpPr>
        <p:spPr>
          <a:xfrm>
            <a:off x="2819400" y="1600200"/>
            <a:ext cx="3048000" cy="1371600"/>
          </a:xfrm>
          <a:prstGeom prst="cloud">
            <a:avLst/>
          </a:prstGeom>
          <a:solidFill>
            <a:srgbClr val="33CC3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29000" y="1808946"/>
            <a:ext cx="2628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Bootstrap</a:t>
            </a:r>
          </a:p>
          <a:p>
            <a:r>
              <a:rPr lang="en-US" sz="2800" dirty="0" smtClean="0"/>
              <a:t>“Population”</a:t>
            </a:r>
            <a:endParaRPr lang="en-US" sz="2800" dirty="0"/>
          </a:p>
        </p:txBody>
      </p:sp>
      <p:cxnSp>
        <p:nvCxnSpPr>
          <p:cNvPr id="9" name="Straight Connector 8"/>
          <p:cNvCxnSpPr>
            <a:stCxn id="6" idx="1"/>
          </p:cNvCxnSpPr>
          <p:nvPr/>
        </p:nvCxnSpPr>
        <p:spPr>
          <a:xfrm>
            <a:off x="4343400" y="2970340"/>
            <a:ext cx="0" cy="2516060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8384641" y="6801405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392563" y="59896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305800" y="632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544963" y="61420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697363" y="62944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849763" y="64468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002163" y="65992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9154563" y="67516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9306963" y="69040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9459363" y="70564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9611763" y="72088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9764163" y="73612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9916563" y="75136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0068963" y="76660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0221363" y="78184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8570237" y="56249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0373763" y="79708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0526163" y="81232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0678563" y="82756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830963" y="84280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983363" y="85804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1135763" y="8732894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722637" y="57773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8875037" y="59297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9027437" y="60821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9179837" y="62345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9332237" y="63869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9484637" y="65393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9637037" y="66917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9789437" y="68441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9941837" y="69965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0094237" y="71489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0246637" y="73013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0399037" y="74537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0551437" y="76061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10703837" y="77585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0856237" y="79109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1008637" y="80633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1161037" y="82157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1313437" y="83681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1465837" y="852055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8537041" y="6953805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-11788" y="5494394"/>
            <a:ext cx="9144000" cy="1371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1295400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can we do with just one seed?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31242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Grow a NEW tree!</a:t>
            </a:r>
            <a:endParaRPr lang="en-US" sz="3600" dirty="0"/>
          </a:p>
        </p:txBody>
      </p:sp>
      <p:sp>
        <p:nvSpPr>
          <p:cNvPr id="61" name="Oval 60"/>
          <p:cNvSpPr/>
          <p:nvPr/>
        </p:nvSpPr>
        <p:spPr>
          <a:xfrm>
            <a:off x="4305300" y="53721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38600" y="5421175"/>
                <a:ext cx="5334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3200" b="0" i="1" dirty="0" smtClean="0">
                              <a:latin typeface="Cambria Math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21175"/>
                <a:ext cx="533400" cy="58477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90615" y="1921787"/>
                <a:ext cx="2525163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Estimate the distribution and variability (SE)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800" dirty="0" smtClean="0"/>
                  <a:t>’s from the bootstraps</a:t>
                </a:r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0615" y="1921787"/>
                <a:ext cx="2525163" cy="2246769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4819" t="-2439" r="-6506" b="-6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V="1">
            <a:off x="4560212" y="5723087"/>
            <a:ext cx="1485900" cy="1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2676525" y="5713562"/>
            <a:ext cx="1371600" cy="12414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95900" y="5410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µ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595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583 -0.59681 L -0.34583 -0.2081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504 -0.47861 L -0.50504 -0.08999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382 -0.52741 L -0.40382 -0.13879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503 -0.50081 L -0.55503 -0.1121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967 -0.52302 L -0.4967 -0.1344 " pathEditMode="relative" rAng="0" ptsTypes="AA">
                                      <p:cBhvr>
                                        <p:cTn id="48" dur="1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60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3837 -0.54523 L -0.53837 -0.15661 " pathEditMode="relative" rAng="0" ptsTypes="AA">
                                      <p:cBhvr>
                                        <p:cTn id="51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0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836 -0.56743 L -0.38836 -0.17881 " pathEditMode="relative" rAng="0" ptsTypes="AA">
                                      <p:cBhvr>
                                        <p:cTn id="54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800"/>
                            </p:stCondLst>
                            <p:childTnLst>
                              <p:par>
                                <p:cTn id="5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67 -0.58964 L -0.5967 -0.20102 " pathEditMode="relative" rAng="0" ptsTypes="AA">
                                      <p:cBhvr>
                                        <p:cTn id="57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900"/>
                            </p:stCondLst>
                            <p:childTnLst>
                              <p:par>
                                <p:cTn id="5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004 -0.61185 L -0.48004 -0.22323 " pathEditMode="relative" rAng="0" ptsTypes="AA">
                                      <p:cBhvr>
                                        <p:cTn id="60" dur="1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67 -0.65625 L -0.5967 -0.26764 " pathEditMode="relative" rAng="0" ptsTypes="AA">
                                      <p:cBhvr>
                                        <p:cTn id="63" dur="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10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503 -0.68957 L -0.55503 -0.30095 " pathEditMode="relative" rAng="0" ptsTypes="AA">
                                      <p:cBhvr>
                                        <p:cTn id="66" dur="1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200"/>
                            </p:stCondLst>
                            <p:childTnLst>
                              <p:par>
                                <p:cTn id="6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504 -0.70067 L -0.55504 -0.31206 " pathEditMode="relative" rAng="0" ptsTypes="AA">
                                      <p:cBhvr>
                                        <p:cTn id="69" dur="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300"/>
                            </p:stCondLst>
                            <p:childTnLst>
                              <p:par>
                                <p:cTn id="7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336 -0.72287 L -0.61336 -0.33426 " pathEditMode="relative" rAng="0" ptsTypes="AA">
                                      <p:cBhvr>
                                        <p:cTn id="72" dur="1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400"/>
                            </p:stCondLst>
                            <p:childTnLst>
                              <p:par>
                                <p:cTn id="7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67 -0.73398 L -0.5467 -0.34536 " pathEditMode="relative" rAng="0" ptsTypes="AA">
                                      <p:cBhvr>
                                        <p:cTn id="75" dur="1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004 -0.76729 L -0.63004 -0.37868 " pathEditMode="relative" rAng="0" ptsTypes="AA">
                                      <p:cBhvr>
                                        <p:cTn id="78" dur="1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60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948 -0.4254 L -0.54948 -0.03678 " pathEditMode="relative" rAng="0" ptsTypes="AA">
                                      <p:cBhvr>
                                        <p:cTn id="81" dur="1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7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8836 -0.76729 L -0.83836 -0.38977 " pathEditMode="relative" rAng="0" ptsTypes="AA">
                                      <p:cBhvr>
                                        <p:cTn id="84" dur="1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88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8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67 -0.8117 L -0.4967 -0.40088 " pathEditMode="relative" rAng="0" ptsTypes="AA">
                                      <p:cBhvr>
                                        <p:cTn id="87" dur="1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900"/>
                            </p:stCondLst>
                            <p:childTnLst>
                              <p:par>
                                <p:cTn id="8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67 -0.83391 L -0.6467 -0.4453 " pathEditMode="relative" rAng="0" ptsTypes="AA">
                                      <p:cBhvr>
                                        <p:cTn id="9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17 -0.86722 L -0.7217 -0.4786 " pathEditMode="relative" rAng="0" ptsTypes="AA">
                                      <p:cBhvr>
                                        <p:cTn id="93" dur="1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100"/>
                            </p:stCondLst>
                            <p:childTnLst>
                              <p:par>
                                <p:cTn id="9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0503 -0.87832 L -0.8717 -0.4675 " pathEditMode="relative" rAng="0" ptsTypes="AA">
                                      <p:cBhvr>
                                        <p:cTn id="96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200"/>
                            </p:stCondLst>
                            <p:childTnLst>
                              <p:par>
                                <p:cTn id="9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004 -0.92274 L -0.58837 -0.50081 " pathEditMode="relative" rAng="0" ptsTypes="AA">
                                      <p:cBhvr>
                                        <p:cTn id="99" dur="1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210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300"/>
                            </p:stCondLst>
                            <p:childTnLst>
                              <p:par>
                                <p:cTn id="10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448 -0.45871 L -0.37448 -0.07009 " pathEditMode="relative" rAng="0" ptsTypes="AA">
                                      <p:cBhvr>
                                        <p:cTn id="102" dur="1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400"/>
                            </p:stCondLst>
                            <p:childTnLst>
                              <p:par>
                                <p:cTn id="10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782 -0.49202 L -0.35782 -0.0812 " pathEditMode="relative" rAng="0" ptsTypes="AA">
                                      <p:cBhvr>
                                        <p:cTn id="105" dur="1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500"/>
                            </p:stCondLst>
                            <p:childTnLst>
                              <p:par>
                                <p:cTn id="10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114 -0.49202 L -0.63281 -0.1145 " pathEditMode="relative" rAng="0" ptsTypes="AA">
                                      <p:cBhvr>
                                        <p:cTn id="108" dur="1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188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600"/>
                            </p:stCondLst>
                            <p:childTnLst>
                              <p:par>
                                <p:cTn id="11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0781 -0.52533 L -0.60781 -0.13671 " pathEditMode="relative" rAng="0" ptsTypes="AA">
                                      <p:cBhvr>
                                        <p:cTn id="111" dur="1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700"/>
                            </p:stCondLst>
                            <p:childTnLst>
                              <p:par>
                                <p:cTn id="11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448 -0.58085 L -0.57448 -0.19223 " pathEditMode="relative" rAng="0" ptsTypes="AA">
                                      <p:cBhvr>
                                        <p:cTn id="114" dur="1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800"/>
                            </p:stCondLst>
                            <p:childTnLst>
                              <p:par>
                                <p:cTn id="11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781 -0.60305 L -0.50781 -0.21443 " pathEditMode="relative" rAng="0" ptsTypes="AA">
                                      <p:cBhvr>
                                        <p:cTn id="117" dur="1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900"/>
                            </p:stCondLst>
                            <p:childTnLst>
                              <p:par>
                                <p:cTn id="11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9115 -0.58085 L -0.69115 -0.19223 " pathEditMode="relative" rAng="0" ptsTypes="AA">
                                      <p:cBhvr>
                                        <p:cTn id="120" dur="1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948 -0.62526 L -0.64948 -0.23665 " pathEditMode="relative" rAng="0" ptsTypes="AA">
                                      <p:cBhvr>
                                        <p:cTn id="123" dur="1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100"/>
                            </p:stCondLst>
                            <p:childTnLst>
                              <p:par>
                                <p:cTn id="12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281 -0.68077 L -0.58281 -0.29216 " pathEditMode="relative" rAng="0" ptsTypes="AA">
                                      <p:cBhvr>
                                        <p:cTn id="126" dur="1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200"/>
                            </p:stCondLst>
                            <p:childTnLst>
                              <p:par>
                                <p:cTn id="12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615 -0.70298 L -0.61615 -0.31437 " pathEditMode="relative" rAng="0" ptsTypes="AA">
                                      <p:cBhvr>
                                        <p:cTn id="129" dur="1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300"/>
                            </p:stCondLst>
                            <p:childTnLst>
                              <p:par>
                                <p:cTn id="13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948 -0.72519 L -0.64948 -0.33658 " pathEditMode="relative" rAng="0" ptsTypes="AA">
                                      <p:cBhvr>
                                        <p:cTn id="132" dur="1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400"/>
                            </p:stCondLst>
                            <p:childTnLst>
                              <p:par>
                                <p:cTn id="13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9982 -0.71458 L -0.90816 -0.3037 " pathEditMode="relative" rAng="0" ptsTypes="AA">
                                      <p:cBhvr>
                                        <p:cTn id="135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7" y="20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500"/>
                            </p:stCondLst>
                            <p:childTnLst>
                              <p:par>
                                <p:cTn id="13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781 -0.79181 L -0.46615 -0.32547 " pathEditMode="relative" rAng="0" ptsTypes="AA">
                                      <p:cBhvr>
                                        <p:cTn id="138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233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600"/>
                            </p:stCondLst>
                            <p:childTnLst>
                              <p:par>
                                <p:cTn id="14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0782 -0.7585 L -0.90782 -0.34768 " pathEditMode="relative" rAng="0" ptsTypes="AA">
                                      <p:cBhvr>
                                        <p:cTn id="141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05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700"/>
                            </p:stCondLst>
                            <p:childTnLst>
                              <p:par>
                                <p:cTn id="1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114 -0.7807 L -0.64114 -0.39209 " pathEditMode="relative" rAng="0" ptsTypes="AA">
                                      <p:cBhvr>
                                        <p:cTn id="144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800"/>
                            </p:stCondLst>
                            <p:childTnLst>
                              <p:par>
                                <p:cTn id="14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3281 -0.84733 L -0.89115 -0.40319 " pathEditMode="relative" rAng="0" ptsTypes="AA">
                                      <p:cBhvr>
                                        <p:cTn id="147" dur="1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22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900"/>
                            </p:stCondLst>
                            <p:childTnLst>
                              <p:par>
                                <p:cTn id="14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9115 -0.84733 L -0.79115 -0.45871 " pathEditMode="relative" rAng="0" ptsTypes="AA">
                                      <p:cBhvr>
                                        <p:cTn id="150" dur="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000"/>
                            </p:stCondLst>
                            <p:childTnLst>
                              <p:par>
                                <p:cTn id="15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448 -0.84732 L -0.67448 -0.45871 " pathEditMode="relative" rAng="0" ptsTypes="AA">
                                      <p:cBhvr>
                                        <p:cTn id="153" dur="1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6100"/>
                            </p:stCondLst>
                            <p:childTnLst>
                              <p:par>
                                <p:cTn id="15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6615 -0.88064 L -0.86615 -0.49202 " pathEditMode="relative" rAng="0" ptsTypes="AA">
                                      <p:cBhvr>
                                        <p:cTn id="156" dur="1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200"/>
                            </p:stCondLst>
                            <p:childTnLst>
                              <p:par>
                                <p:cTn id="15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618 -0.61944 L -0.34618 -0.23078 " pathEditMode="relative" rAng="0" ptsTypes="AA">
                                      <p:cBhvr>
                                        <p:cTn id="159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3" grpId="0"/>
      <p:bldP spid="60" grpId="0" animBg="1"/>
      <p:bldP spid="8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Golden Rule of Bootstraps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676400"/>
            <a:ext cx="7467600" cy="378565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The </a:t>
            </a:r>
            <a:r>
              <a:rPr lang="en-US" sz="4800" b="1" i="1" dirty="0" smtClean="0"/>
              <a:t>bootstrap statistics </a:t>
            </a:r>
            <a:r>
              <a:rPr lang="en-US" sz="4800" dirty="0" smtClean="0"/>
              <a:t>are to the </a:t>
            </a:r>
            <a:r>
              <a:rPr lang="en-US" sz="4800" b="1" i="1" dirty="0" smtClean="0"/>
              <a:t>original statistic </a:t>
            </a:r>
          </a:p>
          <a:p>
            <a:pPr algn="ctr"/>
            <a:r>
              <a:rPr lang="en-US" sz="4800" dirty="0" smtClean="0"/>
              <a:t>as </a:t>
            </a:r>
          </a:p>
          <a:p>
            <a:r>
              <a:rPr lang="en-US" sz="4800" dirty="0" smtClean="0"/>
              <a:t>the </a:t>
            </a:r>
            <a:r>
              <a:rPr lang="en-US" sz="4800" b="1" i="1" dirty="0" smtClean="0"/>
              <a:t>original statistic</a:t>
            </a:r>
            <a:r>
              <a:rPr lang="en-US" sz="4800" dirty="0" smtClean="0"/>
              <a:t> is to the </a:t>
            </a:r>
            <a:r>
              <a:rPr lang="en-US" sz="4800" b="1" i="1" dirty="0" smtClean="0"/>
              <a:t>population parameter</a:t>
            </a:r>
            <a:r>
              <a:rPr lang="en-US" sz="4800" dirty="0" smtClean="0"/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0664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696200" cy="3581400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b="1" dirty="0" smtClean="0"/>
              <a:t>How does teaching with randomization/bootstrap methods change technology needs?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836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900</Words>
  <Application>Microsoft Office PowerPoint</Application>
  <PresentationFormat>On-screen Show (4:3)</PresentationFormat>
  <Paragraphs>170</Paragraphs>
  <Slides>26</Slides>
  <Notes>23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Randomization and Bootstrap Methods in the Introductory Statistics Course </vt:lpstr>
      <vt:lpstr>Revised Curriculum</vt:lpstr>
      <vt:lpstr>Why start with Bootstrap CI’s?</vt:lpstr>
      <vt:lpstr>What new content is needed to teach bootstrapping? </vt:lpstr>
      <vt:lpstr>Bootstrapping</vt:lpstr>
      <vt:lpstr>Sampling Distribution</vt:lpstr>
      <vt:lpstr>Bootstrap Distribution</vt:lpstr>
      <vt:lpstr>Golden Rule of Bootstraps</vt:lpstr>
      <vt:lpstr>How does teaching with randomization/bootstrap methods change technology needs? </vt:lpstr>
      <vt:lpstr>Desirable Technology Features</vt:lpstr>
      <vt:lpstr>PowerPoint Presentation</vt:lpstr>
      <vt:lpstr>Example: Find a 95% confidence interval for the slope when using the size of bill to predict tip at a restaurant.</vt:lpstr>
      <vt:lpstr>Example: Mustang Prices</vt:lpstr>
      <vt:lpstr>How does the use of randomization/bootstrap methods for statistical inference change the assessments used?</vt:lpstr>
      <vt:lpstr>Assessment with Technology </vt:lpstr>
      <vt:lpstr>Assessment: Projects</vt:lpstr>
      <vt:lpstr>Assessment: Free Response</vt:lpstr>
      <vt:lpstr>Assessment: Free Response</vt:lpstr>
      <vt:lpstr>Assessment Tips</vt:lpstr>
      <vt:lpstr>Assessment: Dotplots</vt:lpstr>
      <vt:lpstr>Assessment: Multiple Choice</vt:lpstr>
      <vt:lpstr>Assessment: Multiple Choice</vt:lpstr>
      <vt:lpstr>Assessment: Multiple Choice</vt:lpstr>
      <vt:lpstr>Assessment: Connecting with Traditional</vt:lpstr>
      <vt:lpstr>Conceptual Assessment</vt:lpstr>
      <vt:lpstr>Thanks for listening!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Kari</cp:lastModifiedBy>
  <cp:revision>156</cp:revision>
  <cp:lastPrinted>2010-12-29T18:26:13Z</cp:lastPrinted>
  <dcterms:created xsi:type="dcterms:W3CDTF">2010-10-14T16:11:16Z</dcterms:created>
  <dcterms:modified xsi:type="dcterms:W3CDTF">2013-01-15T18:44:51Z</dcterms:modified>
</cp:coreProperties>
</file>