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6" r:id="rId3"/>
    <p:sldId id="283" r:id="rId4"/>
    <p:sldId id="266" r:id="rId5"/>
    <p:sldId id="284" r:id="rId6"/>
    <p:sldId id="285" r:id="rId7"/>
    <p:sldId id="269" r:id="rId8"/>
    <p:sldId id="271" r:id="rId9"/>
    <p:sldId id="270" r:id="rId10"/>
    <p:sldId id="272" r:id="rId11"/>
    <p:sldId id="286" r:id="rId12"/>
    <p:sldId id="287" r:id="rId13"/>
    <p:sldId id="273" r:id="rId14"/>
    <p:sldId id="274" r:id="rId15"/>
    <p:sldId id="275" r:id="rId16"/>
    <p:sldId id="289" r:id="rId17"/>
    <p:sldId id="280" r:id="rId18"/>
    <p:sldId id="290" r:id="rId19"/>
    <p:sldId id="276" r:id="rId20"/>
    <p:sldId id="277" r:id="rId21"/>
    <p:sldId id="278" r:id="rId22"/>
    <p:sldId id="279" r:id="rId23"/>
    <p:sldId id="293" r:id="rId24"/>
    <p:sldId id="281" r:id="rId25"/>
    <p:sldId id="294" r:id="rId26"/>
    <p:sldId id="291" r:id="rId27"/>
    <p:sldId id="297" r:id="rId28"/>
    <p:sldId id="298" r:id="rId29"/>
    <p:sldId id="292" r:id="rId30"/>
    <p:sldId id="295" r:id="rId31"/>
    <p:sldId id="29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9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4349"/>
            <a:ext cx="7772400" cy="291465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Early Inference: Using Bootstraps to Introduce Confidence Intervals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8382000" cy="1905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Robin H. Lock, Burry Professor of Statistics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Lock, Cummings Professor of Mathematics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Joint Mathematics Meetings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New Orleans, January 2011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457200"/>
            <a:ext cx="6477000" cy="304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371475"/>
            <a:ext cx="7772400" cy="1143000"/>
          </a:xfrm>
        </p:spPr>
        <p:txBody>
          <a:bodyPr/>
          <a:lstStyle/>
          <a:p>
            <a:r>
              <a:rPr lang="en-US" dirty="0" smtClean="0"/>
              <a:t>“Bootstrap” Samples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1012" y="1600200"/>
            <a:ext cx="8077200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idea: </a:t>
            </a:r>
            <a:r>
              <a:rPr lang="en-US" sz="3200" dirty="0" smtClean="0"/>
              <a:t>Sample </a:t>
            </a:r>
            <a:r>
              <a:rPr lang="en-US" sz="3200" i="1" dirty="0" smtClean="0"/>
              <a:t>with replacement </a:t>
            </a:r>
            <a:r>
              <a:rPr lang="en-US" sz="3200" dirty="0" smtClean="0"/>
              <a:t>from the original sample using the same </a:t>
            </a:r>
            <a:r>
              <a:rPr lang="en-US" sz="3200" i="1" dirty="0" smtClean="0"/>
              <a:t>n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62427" y="3124200"/>
            <a:ext cx="8220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Assumes the “population” is many, many copies of the original sample. 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887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Atlanta Commutes – Original Sample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271238" y="838200"/>
            <a:ext cx="6411952" cy="596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0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Atlanta Commutes: Simulated Population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271238" y="838200"/>
            <a:ext cx="6411952" cy="596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57200" y="11430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524000" y="11430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590800" y="11578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657600" y="11430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724400" y="11578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867400" y="11578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6934200" y="11578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57200" y="211873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524000" y="2133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590800" y="211873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657600" y="2133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00600" y="2133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867400" y="2133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7029583" y="205437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49168" y="310933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515968" y="3124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582768" y="310933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649568" y="3124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792568" y="3124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859368" y="3124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7021551" y="3044972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2024" y="4038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548824" y="40534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615624" y="40386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682424" y="40534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25424" y="40534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892224" y="40534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7054407" y="397424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2024" y="5029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548824" y="50440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615624" y="50292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682424" y="50440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25424" y="50440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892224" y="504406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7054407" y="496484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2431" y="2895600"/>
            <a:ext cx="4964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Sample from this “population”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33400" y="600986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1600200" y="602472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2667000" y="600986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3733800" y="602472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4876800" y="602472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5943600" y="6024728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t="12757" r="10142" b="16055"/>
          <a:stretch/>
        </p:blipFill>
        <p:spPr bwMode="auto">
          <a:xfrm>
            <a:off x="7105783" y="5945500"/>
            <a:ext cx="1307214" cy="121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20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6945E-18 C -0.00451 -0.00556 -0.00938 -0.01088 -0.01476 -0.01459 C -0.025 -0.03426 -0.02396 -0.03079 -0.03663 -0.04561 C -0.04132 -0.05116 -0.04601 -0.05695 -0.05 -0.06343 C -0.05174 -0.06621 -0.05313 -0.06922 -0.05503 -0.07153 C -0.0599 -0.07732 -0.0658 -0.08102 -0.07083 -0.08635 C -0.075 -0.09051 -0.08003 -0.09352 -0.08299 -0.09931 C -0.08385 -0.10093 -0.0842 -0.10301 -0.08542 -0.10417 C -0.08941 -0.10834 -0.09444 -0.11042 -0.09878 -0.11389 C -0.10816 -0.12987 -0.12222 -0.14028 -0.13299 -0.15463 C -0.14132 -0.16574 -0.14896 -0.17755 -0.15747 -0.18866 C -0.15972 -0.19167 -0.16701 -0.1963 -0.16979 -0.2 C -0.17326 -0.2051 -0.17465 -0.21343 -0.17934 -0.21644 C -0.19028 -0.22385 -0.19896 -0.23473 -0.20868 -0.24399 C -0.21285 -0.24792 -0.21615 -0.25394 -0.22083 -0.25695 C -0.23576 -0.2669 -0.25017 -0.27778 -0.26597 -0.28473 C -0.27135 -0.2919 -0.27778 -0.2919 -0.28542 -0.29445 C -0.29045 -0.29607 -0.29531 -0.3 -0.3 -0.30255 C -0.30799 -0.30695 -0.3184 -0.31158 -0.32691 -0.31389 C -0.3309 -0.31737 -0.33472 -0.31783 -0.33906 -0.32037 C -0.34583 -0.32431 -0.35226 -0.33125 -0.35747 -0.3382 " pathEditMode="relative" ptsTypes="ffffffffffffffffffff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6939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Creating a Bootstrap Distribution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09800"/>
            <a:ext cx="8686800" cy="25545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Compute a statistic of interest (original sample).</a:t>
            </a:r>
          </a:p>
          <a:p>
            <a:r>
              <a:rPr lang="en-US" sz="3200" dirty="0" smtClean="0"/>
              <a:t>2. Create a new sample with replacement (same </a:t>
            </a:r>
            <a:r>
              <a:rPr lang="en-US" sz="3200" i="1" dirty="0" smtClean="0"/>
              <a:t>n</a:t>
            </a:r>
            <a:r>
              <a:rPr lang="en-US" sz="3200" dirty="0" smtClean="0"/>
              <a:t>).</a:t>
            </a:r>
          </a:p>
          <a:p>
            <a:r>
              <a:rPr lang="en-US" sz="3200" dirty="0" smtClean="0"/>
              <a:t>3. Compute the same statistic for the new sample.</a:t>
            </a:r>
          </a:p>
          <a:p>
            <a:r>
              <a:rPr lang="en-US" sz="3200" dirty="0" smtClean="0"/>
              <a:t>4. Repeat 2 &amp; 3 many times, storing the results. </a:t>
            </a:r>
          </a:p>
          <a:p>
            <a:r>
              <a:rPr lang="en-US" sz="3200" dirty="0" smtClean="0"/>
              <a:t>5. Analyze the distribution of collected statistics.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181600"/>
            <a:ext cx="837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Important point: The basic process is the same for ANY parameter/statistic.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1054" y="1524000"/>
            <a:ext cx="2819400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 sample</a:t>
            </a:r>
            <a:endParaRPr lang="en-US" sz="2800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1880754" y="2047220"/>
            <a:ext cx="1700646" cy="848380"/>
          </a:xfrm>
          <a:prstGeom prst="straightConnector1">
            <a:avLst/>
          </a:prstGeom>
          <a:ln w="38100">
            <a:solidFill>
              <a:srgbClr val="FFFF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2624" y="1524000"/>
            <a:ext cx="281940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 statistic</a:t>
            </a:r>
            <a:endParaRPr lang="en-US" sz="2800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flipH="1">
            <a:off x="4648200" y="2047220"/>
            <a:ext cx="1404124" cy="1305580"/>
          </a:xfrm>
          <a:prstGeom prst="straightConnector1">
            <a:avLst/>
          </a:prstGeom>
          <a:ln w="38100">
            <a:solidFill>
              <a:srgbClr val="FFFF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7800" y="4658380"/>
            <a:ext cx="373380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 distribution</a:t>
            </a:r>
            <a:endParaRPr lang="en-US" sz="2800" dirty="0"/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 flipV="1">
            <a:off x="4114800" y="4572000"/>
            <a:ext cx="1143000" cy="347990"/>
          </a:xfrm>
          <a:prstGeom prst="straightConnector1">
            <a:avLst/>
          </a:prstGeom>
          <a:ln w="38100">
            <a:solidFill>
              <a:srgbClr val="FFFF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65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  <p:bldP spid="5" grpId="0" animBg="1"/>
      <p:bldP spid="8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Bootstrap Distribution of 1000 Atlanta Commute Means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400" y="5562600"/>
                <a:ext cx="33147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Mean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200" dirty="0" smtClean="0"/>
                  <a:t>’s=29.16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62600"/>
                <a:ext cx="3314700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4596" t="-12632" r="-2941" b="-34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42986" y="5584901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Std. </a:t>
                </a:r>
                <a:r>
                  <a:rPr lang="en-US" sz="3200" dirty="0" err="1" smtClean="0"/>
                  <a:t>dev</a:t>
                </a:r>
                <a:r>
                  <a:rPr lang="en-US" sz="3200" dirty="0" smtClean="0"/>
                  <a:t>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200" dirty="0" smtClean="0"/>
                  <a:t>’s=0.96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986" y="5584901"/>
                <a:ext cx="361950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4209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124" y="1752600"/>
            <a:ext cx="8561168" cy="35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62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Bootstrap Distribution to Get a Confidence Interval – Version #1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12893"/>
            <a:ext cx="79248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standard deviation of the bootstrap statistics estimates the </a:t>
            </a:r>
            <a:r>
              <a:rPr lang="en-US" sz="2800" b="1" dirty="0" smtClean="0"/>
              <a:t>standard error </a:t>
            </a:r>
            <a:r>
              <a:rPr lang="en-US" sz="2800" dirty="0" smtClean="0"/>
              <a:t>of the sample statistic.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9718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Quick interval estimate :</a:t>
            </a:r>
          </a:p>
          <a:p>
            <a:endParaRPr lang="en-US" sz="3600" dirty="0" smtClean="0"/>
          </a:p>
          <a:p>
            <a:pPr algn="ctr"/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sz="4800" b="0" i="1" smtClean="0">
                          <a:latin typeface="Cambria Math"/>
                        </a:rPr>
                        <m:t> </m:t>
                      </m:r>
                      <m:r>
                        <a:rPr lang="en-US" sz="4800" b="0" i="1" smtClean="0">
                          <a:latin typeface="Cambria Math"/>
                        </a:rPr>
                        <m:t>𝑆𝑡𝑎𝑡𝑖𝑠𝑡𝑖𝑐</m:t>
                      </m:r>
                      <m:r>
                        <a:rPr lang="en-US" sz="4800" b="0" i="1" smtClean="0">
                          <a:latin typeface="Cambria Math"/>
                        </a:rPr>
                        <m:t> ±2∙</m:t>
                      </m:r>
                      <m:r>
                        <a:rPr lang="en-US" sz="4800" b="0" i="1" smtClean="0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114800" y="2667000"/>
            <a:ext cx="3581400" cy="1295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876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mean Atlanta commute time: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200" y="5400020"/>
                <a:ext cx="7239000" cy="118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29.11</m:t>
                      </m:r>
                      <m:r>
                        <a:rPr lang="en-US" sz="3600" i="1" dirty="0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2∙0.96=29.11±1.92=(27.19, 31.03)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400020"/>
                <a:ext cx="7239000" cy="11875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929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4478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HW assignment </a:t>
            </a:r>
            <a:r>
              <a:rPr lang="en-US" sz="3200" dirty="0" smtClean="0"/>
              <a:t>(after one class on Sept. 29): </a:t>
            </a:r>
          </a:p>
          <a:p>
            <a:endParaRPr lang="en-US" sz="3200" dirty="0" smtClean="0"/>
          </a:p>
          <a:p>
            <a:r>
              <a:rPr lang="en-US" sz="3200" dirty="0" smtClean="0"/>
              <a:t>Use data from a sample of NHL players to find a confidence interval for the </a:t>
            </a:r>
            <a:r>
              <a:rPr lang="en-US" sz="3200" b="1" i="1" dirty="0" smtClean="0"/>
              <a:t>standard deviation </a:t>
            </a:r>
            <a:r>
              <a:rPr lang="en-US" sz="3200" dirty="0" smtClean="0"/>
              <a:t>of number of penalty minutes.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42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0591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Example: Find  a confidence interval for the </a:t>
            </a:r>
            <a:r>
              <a:rPr lang="en-US" sz="3200" i="1" dirty="0" smtClean="0"/>
              <a:t>standard deviation</a:t>
            </a:r>
            <a:r>
              <a:rPr lang="en-US" sz="3200" dirty="0" smtClean="0"/>
              <a:t>, </a:t>
            </a:r>
            <a:r>
              <a:rPr lang="el-GR" sz="3200" dirty="0" smtClean="0"/>
              <a:t>σ</a:t>
            </a:r>
            <a:r>
              <a:rPr lang="en-US" sz="3200" dirty="0" smtClean="0"/>
              <a:t>, of Atlanta commute times.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51683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Original sample:  s=20.72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75257"/>
            <a:ext cx="7892776" cy="398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0" y="2596978"/>
                <a:ext cx="3657600" cy="1200329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20.72</m:t>
                      </m:r>
                      <m:r>
                        <a:rPr lang="en-US" sz="3600" i="1" dirty="0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2∙1.76</m:t>
                      </m:r>
                    </m:oMath>
                  </m:oMathPara>
                </a14:m>
                <a:endParaRPr lang="en-US" sz="36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(17.20, 24.24)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96978"/>
                <a:ext cx="3657600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3028146"/>
            <a:ext cx="35814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 distribution of sample std. </a:t>
            </a:r>
            <a:r>
              <a:rPr lang="en-US" sz="2800" dirty="0" err="1" smtClean="0"/>
              <a:t>dev’s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415375"/>
            <a:ext cx="1600200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SE=1.76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586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4478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HW assignment </a:t>
            </a:r>
            <a:r>
              <a:rPr lang="en-US" sz="3200" dirty="0" smtClean="0"/>
              <a:t>(after one class on Sept. 29): </a:t>
            </a:r>
          </a:p>
          <a:p>
            <a:r>
              <a:rPr lang="en-US" sz="3200" dirty="0" smtClean="0"/>
              <a:t>Use data from a sample of NHL players to find a confidence interval for the </a:t>
            </a:r>
            <a:r>
              <a:rPr lang="en-US" sz="3200" b="1" i="1" dirty="0" smtClean="0"/>
              <a:t>standard deviation </a:t>
            </a:r>
            <a:r>
              <a:rPr lang="en-US" sz="3200" dirty="0" smtClean="0"/>
              <a:t>of number of penalty minutes.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99946" y="3656727"/>
            <a:ext cx="86440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Results:</a:t>
            </a:r>
          </a:p>
          <a:p>
            <a:r>
              <a:rPr lang="en-US" sz="3200" dirty="0" smtClean="0"/>
              <a:t>  9/26 did everything fine</a:t>
            </a:r>
          </a:p>
          <a:p>
            <a:pPr marL="1031875" indent="-1031875"/>
            <a:r>
              <a:rPr lang="en-US" sz="3200" dirty="0" smtClean="0"/>
              <a:t>  6/26 got a reasonable bootstrap distribution, but messed up the interval, e.g. </a:t>
            </a:r>
            <a:r>
              <a:rPr lang="en-US" sz="3200" dirty="0" err="1" smtClean="0"/>
              <a:t>StdError</a:t>
            </a:r>
            <a:r>
              <a:rPr lang="en-US" sz="3200" dirty="0" smtClean="0"/>
              <a:t>( )</a:t>
            </a:r>
          </a:p>
          <a:p>
            <a:pPr marL="692150" indent="-692150"/>
            <a:r>
              <a:rPr lang="en-US" sz="3200" dirty="0"/>
              <a:t> </a:t>
            </a:r>
            <a:r>
              <a:rPr lang="en-US" sz="3200" dirty="0" smtClean="0"/>
              <a:t> 5/26 had errors in the bootstraps, e.g. n=1000</a:t>
            </a:r>
          </a:p>
          <a:p>
            <a:pPr marL="692150" indent="-692150"/>
            <a:r>
              <a:rPr lang="en-US" sz="3200" dirty="0"/>
              <a:t> </a:t>
            </a:r>
            <a:r>
              <a:rPr lang="en-US" sz="3200" dirty="0" smtClean="0"/>
              <a:t> 6/26 had trouble getting started, e.g. defining s( 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704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8" y="350293"/>
            <a:ext cx="834674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Bootstrap Distribution to Get a Confidence Interval – Version </a:t>
            </a:r>
            <a:r>
              <a:rPr lang="en-US" dirty="0" smtClean="0"/>
              <a:t>#2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73" y="1676400"/>
            <a:ext cx="8576197" cy="354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>
            <a:off x="2209800" y="3255229"/>
            <a:ext cx="0" cy="1402245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41231" y="2793564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27.19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162800" y="3255229"/>
            <a:ext cx="0" cy="1405717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683996" y="2793564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31.03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396730" y="3024396"/>
            <a:ext cx="2384238" cy="1341656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Keep 95% in middle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1393" y="3270617"/>
            <a:ext cx="186291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2.5%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86600" y="3174578"/>
            <a:ext cx="1889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2.5%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03171" y="5562600"/>
                <a:ext cx="7239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29.11</m:t>
                      </m:r>
                      <m:r>
                        <a:rPr lang="en-US" sz="3600" i="1" dirty="0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3600" b="0" i="1" dirty="0" smtClean="0">
                          <a:latin typeface="Cambria Math"/>
                          <a:ea typeface="Cambria Math"/>
                        </a:rPr>
                        <m:t>2∙0.96=(27.19, 31.03)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71" y="5562600"/>
                <a:ext cx="72390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95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Stat at St. Lawrence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Four statistics faculty (3 FTE)</a:t>
            </a:r>
          </a:p>
          <a:p>
            <a:r>
              <a:rPr lang="en-US" sz="3600" dirty="0" smtClean="0"/>
              <a:t>5/6 sections per semester</a:t>
            </a:r>
          </a:p>
          <a:p>
            <a:r>
              <a:rPr lang="en-US" sz="3600" dirty="0" smtClean="0"/>
              <a:t>26-29 students per section</a:t>
            </a:r>
          </a:p>
          <a:p>
            <a:r>
              <a:rPr lang="en-US" sz="3600" dirty="0" smtClean="0"/>
              <a:t>Only 100-level (intro) stat course on campus</a:t>
            </a:r>
          </a:p>
          <a:p>
            <a:r>
              <a:rPr lang="en-US" sz="3600" dirty="0" smtClean="0"/>
              <a:t>Students from a wide variety of majors</a:t>
            </a:r>
          </a:p>
          <a:p>
            <a:r>
              <a:rPr lang="en-US" sz="3600" dirty="0" smtClean="0"/>
              <a:t>Meet full time in a computer classroom</a:t>
            </a:r>
          </a:p>
          <a:p>
            <a:r>
              <a:rPr lang="en-US" sz="3600" dirty="0" smtClean="0"/>
              <a:t>Software: Minitab and Fathom </a:t>
            </a:r>
          </a:p>
        </p:txBody>
      </p:sp>
    </p:spTree>
    <p:extLst>
      <p:ext uri="{BB962C8B-B14F-4D97-AF65-F5344CB8AC3E}">
        <p14:creationId xmlns:p14="http://schemas.microsoft.com/office/powerpoint/2010/main" val="38633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36" y="1399887"/>
            <a:ext cx="8576199" cy="354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9221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Bootstrap Distribution to Get a Confidence Interval – Version #2</a:t>
            </a:r>
            <a:endParaRPr lang="en-US" dirty="0">
              <a:solidFill>
                <a:srgbClr val="FFFF66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463421" y="2819400"/>
            <a:ext cx="0" cy="1600200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978925" y="246789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27.33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196920" y="2910849"/>
            <a:ext cx="0" cy="1432551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798861" y="248624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31.00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11595" y="2717074"/>
            <a:ext cx="2384238" cy="1341656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2060"/>
                </a:solidFill>
              </a:rPr>
              <a:t>Keep 95% in middle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6258" y="2963296"/>
            <a:ext cx="186291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2.5%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2800" y="2910849"/>
            <a:ext cx="19652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2.5%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436" y="5044195"/>
            <a:ext cx="4603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a 95% CI, find the 2.5%-tile and 97.5%-tile in the bootstrap distribution</a:t>
            </a:r>
            <a:endParaRPr lang="en-US" sz="32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407" y="4761934"/>
            <a:ext cx="2810443" cy="20898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63570" y="1815152"/>
            <a:ext cx="35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95% CI=(27.33,31.00)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17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436" y="1241818"/>
            <a:ext cx="8561168" cy="35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9" y="159221"/>
            <a:ext cx="8318308" cy="1143000"/>
          </a:xfrm>
        </p:spPr>
        <p:txBody>
          <a:bodyPr/>
          <a:lstStyle/>
          <a:p>
            <a:r>
              <a:rPr lang="en-US" dirty="0" smtClean="0"/>
              <a:t>90% CI for Mean Atlanta Commute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36" y="1210647"/>
            <a:ext cx="8561168" cy="35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>
            <a:off x="2699552" y="2910848"/>
            <a:ext cx="0" cy="1282889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129050" y="244918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27.52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785213" y="2910849"/>
            <a:ext cx="0" cy="1282889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457667" y="248624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30.68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11595" y="2717074"/>
            <a:ext cx="2384238" cy="1341656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2060"/>
                </a:solidFill>
              </a:rPr>
              <a:t>Keep 90% in middle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6258" y="2963296"/>
            <a:ext cx="186291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2800" y="2910849"/>
            <a:ext cx="1856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436" y="5044195"/>
            <a:ext cx="4603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a 90% CI, find the </a:t>
            </a:r>
          </a:p>
          <a:p>
            <a:r>
              <a:rPr lang="en-US" sz="3200" dirty="0" smtClean="0"/>
              <a:t>5%-tile and 95%-tile in the bootstrap distribution</a:t>
            </a:r>
            <a:endParaRPr lang="en-US" sz="32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639" y="4682797"/>
            <a:ext cx="2958789" cy="22001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63570" y="1610432"/>
            <a:ext cx="35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90% CI=(27.52,30.68)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86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2" grpId="0" animBg="1"/>
      <p:bldP spid="13" grpId="0" animBg="1"/>
      <p:bldP spid="20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436" y="1247244"/>
            <a:ext cx="8561168" cy="35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67" y="1241818"/>
            <a:ext cx="8561168" cy="35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9" y="159221"/>
            <a:ext cx="8318308" cy="1143000"/>
          </a:xfrm>
        </p:spPr>
        <p:txBody>
          <a:bodyPr/>
          <a:lstStyle/>
          <a:p>
            <a:r>
              <a:rPr lang="en-US" dirty="0" smtClean="0"/>
              <a:t>99% CI for Mean Atlanta Commute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51370" y="244918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27.02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20087" y="2486243"/>
            <a:ext cx="121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31.82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11595" y="2717074"/>
            <a:ext cx="2384238" cy="1341656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2060"/>
                </a:solidFill>
              </a:rPr>
              <a:t>Keep 99% in middle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6258" y="2963296"/>
            <a:ext cx="186291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0.5%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2800" y="2910849"/>
            <a:ext cx="1856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Chop 0.5% in each tail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436" y="5044195"/>
            <a:ext cx="46729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a 99% CI, find the 0.5%-tile and 99.5%-tile in the bootstrap distribution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363570" y="1610432"/>
            <a:ext cx="35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99% CI=(27.02,31.82)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979" y="4611356"/>
            <a:ext cx="3021349" cy="22466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>
            <a:off x="2099040" y="2910848"/>
            <a:ext cx="0" cy="1282889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8190933" y="2910847"/>
            <a:ext cx="0" cy="1282889"/>
          </a:xfrm>
          <a:prstGeom prst="straightConnector1">
            <a:avLst/>
          </a:prstGeom>
          <a:solidFill>
            <a:schemeClr val="tx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2402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2" grpId="0" animBg="1"/>
      <p:bldP spid="13" grpId="0" animBg="1"/>
      <p:bldP spid="20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7907" y="12954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 #2: </a:t>
            </a:r>
            <a:r>
              <a:rPr lang="en-US" sz="3200" dirty="0" smtClean="0"/>
              <a:t>(Oct. 26) Students were asked to find a 95% confidence interval for the </a:t>
            </a:r>
            <a:r>
              <a:rPr lang="en-US" sz="3200" b="1" i="1" dirty="0" smtClean="0"/>
              <a:t>correlation </a:t>
            </a:r>
            <a:r>
              <a:rPr lang="en-US" sz="3200" dirty="0" smtClean="0"/>
              <a:t>between water pH and mercury levels in fish for a sample of Florida lakes – using both SE and percentiles from a bootstrap distribution.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63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634" y="43437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Example: Find a 95% </a:t>
            </a:r>
            <a:r>
              <a:rPr lang="en-US" sz="3200" dirty="0"/>
              <a:t>confidence interval for the </a:t>
            </a:r>
            <a:r>
              <a:rPr lang="en-US" sz="3200" i="1" dirty="0" smtClean="0"/>
              <a:t>correlation</a:t>
            </a:r>
            <a:r>
              <a:rPr lang="en-US" sz="3200" dirty="0" smtClean="0"/>
              <a:t> between time and distance of Atlanta commutes.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4634" y="2115234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Original sample:  </a:t>
            </a:r>
            <a:r>
              <a:rPr lang="en-US" sz="3600" i="1" dirty="0" smtClean="0"/>
              <a:t>r</a:t>
            </a:r>
            <a:r>
              <a:rPr lang="en-US" sz="3600" dirty="0" smtClean="0"/>
              <a:t> =0.807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6019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(0.72, 0.87)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2922763"/>
            <a:ext cx="8939212" cy="302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43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7907" y="12954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 #2:</a:t>
            </a:r>
            <a:r>
              <a:rPr lang="en-US" sz="3200" dirty="0" smtClean="0"/>
              <a:t> (Oct. 26) Students were asked to find a 95% confidence interval for the </a:t>
            </a:r>
            <a:r>
              <a:rPr lang="en-US" sz="3200" b="1" i="1" dirty="0" smtClean="0"/>
              <a:t>correlation </a:t>
            </a:r>
            <a:r>
              <a:rPr lang="en-US" sz="3200" dirty="0" smtClean="0"/>
              <a:t>between water pH and mercury levels in fish for a sample of Florida lakes – using both SE and percentiles from a bootstrap distribution.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99946" y="3957697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Results: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17/26 did everything fine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4/26 had errors finding/using SE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2/26 had minor arithmetic errors</a:t>
            </a:r>
          </a:p>
          <a:p>
            <a:pPr marL="692150" indent="-692150"/>
            <a:r>
              <a:rPr lang="en-US" sz="3200" dirty="0"/>
              <a:t> </a:t>
            </a:r>
            <a:r>
              <a:rPr lang="en-US" sz="3200" dirty="0" smtClean="0"/>
              <a:t>     3/26 had errors in the bootstrap distribution</a:t>
            </a:r>
          </a:p>
        </p:txBody>
      </p:sp>
    </p:spTree>
    <p:extLst>
      <p:ext uri="{BB962C8B-B14F-4D97-AF65-F5344CB8AC3E}">
        <p14:creationId xmlns:p14="http://schemas.microsoft.com/office/powerpoint/2010/main" val="30731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Transitioning to Traditional Intervals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students have seen lots of bootstrap distributions (and randomization distributions)…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0"/>
            <a:ext cx="83820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Introduce the normal distribution (and later t)</a:t>
            </a: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/>
              <a:t>Introduce “shortcuts” for estimating SE for proportions, means, differences, slope… </a:t>
            </a:r>
          </a:p>
        </p:txBody>
      </p:sp>
    </p:spTree>
    <p:extLst>
      <p:ext uri="{BB962C8B-B14F-4D97-AF65-F5344CB8AC3E}">
        <p14:creationId xmlns:p14="http://schemas.microsoft.com/office/powerpoint/2010/main" val="14654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Advantages: Bootstrap CI’s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4582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Requires minimal prerequisite machinery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Requires minimal conditions 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Same process works for lots of parameters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Helps illustrate the concept of an interval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Explicitly shows variability for different samples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495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Possible disadvantages: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Requires good technology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It’s not the way we’ve always done 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450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Technology?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523999"/>
            <a:ext cx="8077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Possible options?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Fathom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R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Minitab (macro)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JMP (script)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Web apps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Others?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2620278"/>
            <a:ext cx="5867400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xbar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=function(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x,i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mean(x[i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b=boot(Margin,xbar,1000)</a:t>
            </a:r>
          </a:p>
        </p:txBody>
      </p:sp>
    </p:spTree>
    <p:extLst>
      <p:ext uri="{BB962C8B-B14F-4D97-AF65-F5344CB8AC3E}">
        <p14:creationId xmlns:p14="http://schemas.microsoft.com/office/powerpoint/2010/main" val="4592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Observations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86799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We were able to get to CI’s (and tests) sooner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More issues using technology than expected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Students had fewer difficulties using </a:t>
            </a:r>
            <a:r>
              <a:rPr lang="en-US" sz="3200" dirty="0" err="1" smtClean="0"/>
              <a:t>normals</a:t>
            </a:r>
            <a:endParaRPr lang="en-US" sz="32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Interpretations of intervals improved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Students were able to apply the ideas later in the course, e.g. a regression project at the end that asked for a bootstrap CI for slope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Had to trim a couple of topics, e.g. multiple regression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b="1" dirty="0" smtClean="0"/>
              <a:t>Stat 101 - Traditional Topics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Descriptive Statistics – one and two samples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 distributions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90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3014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Sampling distributions (mean/proportion)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634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Confidence intervals (means/proportions)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72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Hypothesis tests (means/proportions)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41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ANOVA for several means, Inference for regression,  Chi-square tests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7907" y="129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Final exa</a:t>
            </a:r>
            <a:r>
              <a:rPr lang="en-US" sz="3200" b="1" dirty="0"/>
              <a:t>m</a:t>
            </a:r>
            <a:r>
              <a:rPr lang="en-US" sz="3200" b="1" dirty="0" smtClean="0"/>
              <a:t>: </a:t>
            </a:r>
            <a:r>
              <a:rPr lang="en-US" sz="3200" dirty="0" smtClean="0"/>
              <a:t>(Dec. 15) Find a 98% confidence interval using a bootstrap distribution for the </a:t>
            </a:r>
            <a:r>
              <a:rPr lang="en-US" sz="3200" b="1" i="1" dirty="0" smtClean="0"/>
              <a:t>mean </a:t>
            </a:r>
            <a:r>
              <a:rPr lang="en-US" sz="3200" dirty="0" smtClean="0"/>
              <a:t>amount of study time during final exams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09807" y="4443412"/>
            <a:ext cx="838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Results: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26/26 had a reasonable bootstrap distribution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24/26 had an appropriate interval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23/26 had a correct interpretation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8610599" cy="15478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007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Materials?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3873787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rlock@stlawu.edu    or   plock@stlawu.edu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We’re working on them…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6361" y="2920461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Interested in class testing?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607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When do current texts first discuss confidence intervals and hypothesis tests? 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645092"/>
              </p:ext>
            </p:extLst>
          </p:nvPr>
        </p:nvGraphicFramePr>
        <p:xfrm>
          <a:off x="457200" y="2514600"/>
          <a:ext cx="8077201" cy="26517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81400"/>
                <a:gridCol w="2362200"/>
                <a:gridCol w="2133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Confidence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Interval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Significance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Moore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359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373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Agresti/Franklin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329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400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DeVeaux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Velleman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/Bock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486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511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Devore/Peck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319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pg.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365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962"/>
            <a:ext cx="7772400" cy="1470025"/>
          </a:xfrm>
        </p:spPr>
        <p:txBody>
          <a:bodyPr/>
          <a:lstStyle/>
          <a:p>
            <a:r>
              <a:rPr lang="en-US" b="1" dirty="0" smtClean="0"/>
              <a:t>Stat 101 - Revised Topics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Descriptive Statistics – one and two samples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 distributions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90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Sampling distributions (mean/proportion)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38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Confidence intervals (means/proportions)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72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Hypothesis tests (means/proportions)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41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ANOVA for several means, Inference for regression,  Chi-square tests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259080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438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Bootstrap confidence intervals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3048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Randomization-based hypothesis tests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3581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 distributions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" y="2438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Bootstrap confidence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3.33333E-6 -0.1092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Prerequisites for Bootstrap CI’s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77724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 smtClean="0"/>
              <a:t>Students should know about:</a:t>
            </a:r>
          </a:p>
          <a:p>
            <a:pPr marL="571500" indent="-571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Parameters / sample statistics</a:t>
            </a:r>
          </a:p>
          <a:p>
            <a:pPr marL="571500" indent="-571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Random sampling</a:t>
            </a:r>
          </a:p>
          <a:p>
            <a:pPr marL="571500" indent="-571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Dotplot (or histogram)</a:t>
            </a:r>
          </a:p>
          <a:p>
            <a:pPr marL="571500" indent="-571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Standard deviation and/or percentiles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93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What</a:t>
            </a:r>
            <a:r>
              <a:rPr lang="en-US" sz="7200" dirty="0" smtClean="0"/>
              <a:t> </a:t>
            </a:r>
          </a:p>
          <a:p>
            <a:pPr algn="ctr"/>
            <a:r>
              <a:rPr lang="en-US" sz="7200" dirty="0" smtClean="0"/>
              <a:t>is a bootstrap?</a:t>
            </a:r>
          </a:p>
          <a:p>
            <a:pPr algn="ctr"/>
            <a:r>
              <a:rPr lang="en-US" sz="7200" dirty="0" smtClean="0"/>
              <a:t> and </a:t>
            </a:r>
          </a:p>
          <a:p>
            <a:pPr algn="ctr"/>
            <a:r>
              <a:rPr lang="en-US" sz="7200" dirty="0"/>
              <a:t>H</a:t>
            </a:r>
            <a:r>
              <a:rPr lang="en-US" sz="7200" dirty="0" smtClean="0"/>
              <a:t>ow does it give an interval?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531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Atlanta Commutes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0525" y="2699455"/>
            <a:ext cx="7762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Data: The American Housing Survey (AHS) collected data from Atlanta in 2004.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6753" y="1295400"/>
            <a:ext cx="7965649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What’s the mean commute time for workers in metropolitan Atlanta? </a:t>
            </a:r>
            <a:endParaRPr lang="en-US" sz="36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342" y="3348377"/>
            <a:ext cx="3982375" cy="321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85" y="3856040"/>
            <a:ext cx="3810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377" y="402211"/>
            <a:ext cx="8436989" cy="1143000"/>
          </a:xfrm>
        </p:spPr>
        <p:txBody>
          <a:bodyPr/>
          <a:lstStyle/>
          <a:p>
            <a:r>
              <a:rPr lang="en-US" dirty="0" smtClean="0"/>
              <a:t>Sample of n=500 Atlanta Commutes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181600"/>
            <a:ext cx="7239000" cy="76944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Where might the “true” </a:t>
            </a:r>
            <a:r>
              <a:rPr lang="el-GR" sz="4400" dirty="0" smtClean="0">
                <a:solidFill>
                  <a:schemeClr val="tx1"/>
                </a:solidFill>
              </a:rPr>
              <a:t>μ</a:t>
            </a:r>
            <a:r>
              <a:rPr lang="en-US" sz="4400" dirty="0" smtClean="0">
                <a:solidFill>
                  <a:schemeClr val="tx1"/>
                </a:solidFill>
              </a:rPr>
              <a:t> be?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732"/>
            <a:ext cx="8553450" cy="351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91000" y="1676400"/>
                <a:ext cx="393097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i="1" dirty="0" smtClean="0"/>
                  <a:t>n </a:t>
                </a:r>
                <a:r>
                  <a:rPr lang="en-US" sz="3600" dirty="0" smtClean="0"/>
                  <a:t>= 500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3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3600" dirty="0" smtClean="0"/>
                  <a:t>29.11 minutes</a:t>
                </a:r>
              </a:p>
              <a:p>
                <a:r>
                  <a:rPr lang="en-US" sz="3600" dirty="0" smtClean="0"/>
                  <a:t>s  = 20.72 minutes</a:t>
                </a:r>
                <a:endParaRPr lang="en-US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76400"/>
                <a:ext cx="3930978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4814" t="-5208" b="-1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55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1321</Words>
  <Application>Microsoft Office PowerPoint</Application>
  <PresentationFormat>On-screen Show (4:3)</PresentationFormat>
  <Paragraphs>197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Early Inference: Using Bootstraps to Introduce Confidence Intervals</vt:lpstr>
      <vt:lpstr>Intro Stat at St. Lawrence</vt:lpstr>
      <vt:lpstr>Stat 101 - Traditional Topics </vt:lpstr>
      <vt:lpstr>PowerPoint Presentation</vt:lpstr>
      <vt:lpstr>Stat 101 - Revised Topics </vt:lpstr>
      <vt:lpstr>Prerequisites for Bootstrap CI’s</vt:lpstr>
      <vt:lpstr>PowerPoint Presentation</vt:lpstr>
      <vt:lpstr>Example: Atlanta Commutes</vt:lpstr>
      <vt:lpstr>Sample of n=500 Atlanta Commutes</vt:lpstr>
      <vt:lpstr>“Bootstrap” Samples</vt:lpstr>
      <vt:lpstr>Atlanta Commutes – Original Sample</vt:lpstr>
      <vt:lpstr>Atlanta Commutes: Simulated Population</vt:lpstr>
      <vt:lpstr>Creating a Bootstrap Distribution</vt:lpstr>
      <vt:lpstr>Bootstrap Distribution of 1000 Atlanta Commute Means</vt:lpstr>
      <vt:lpstr>Using the Bootstrap Distribution to Get a Confidence Interval – Version #1</vt:lpstr>
      <vt:lpstr>Quick Assessment</vt:lpstr>
      <vt:lpstr>PowerPoint Presentation</vt:lpstr>
      <vt:lpstr>Quick Assessment</vt:lpstr>
      <vt:lpstr>Using the Bootstrap Distribution to Get a Confidence Interval – Version #2</vt:lpstr>
      <vt:lpstr>Using the Bootstrap Distribution to Get a Confidence Interval – Version #2</vt:lpstr>
      <vt:lpstr>90% CI for Mean Atlanta Commute</vt:lpstr>
      <vt:lpstr>99% CI for Mean Atlanta Commute</vt:lpstr>
      <vt:lpstr>Intermediate Assessment</vt:lpstr>
      <vt:lpstr>PowerPoint Presentation</vt:lpstr>
      <vt:lpstr>Intermediate Assessment</vt:lpstr>
      <vt:lpstr>Transitioning to Traditional Intervals</vt:lpstr>
      <vt:lpstr>Advantages: Bootstrap CI’s</vt:lpstr>
      <vt:lpstr>What About Technology?</vt:lpstr>
      <vt:lpstr>Miscellaneous Observations</vt:lpstr>
      <vt:lpstr>Final Assessment</vt:lpstr>
      <vt:lpstr>Support Materials?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Robin</cp:lastModifiedBy>
  <cp:revision>59</cp:revision>
  <cp:lastPrinted>2010-12-29T18:26:13Z</cp:lastPrinted>
  <dcterms:created xsi:type="dcterms:W3CDTF">2010-10-14T16:11:16Z</dcterms:created>
  <dcterms:modified xsi:type="dcterms:W3CDTF">2011-01-08T14:42:47Z</dcterms:modified>
</cp:coreProperties>
</file>