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57" r:id="rId3"/>
    <p:sldId id="558" r:id="rId4"/>
    <p:sldId id="559" r:id="rId5"/>
    <p:sldId id="616" r:id="rId6"/>
    <p:sldId id="529" r:id="rId7"/>
    <p:sldId id="530" r:id="rId8"/>
    <p:sldId id="532" r:id="rId9"/>
    <p:sldId id="535" r:id="rId10"/>
    <p:sldId id="536" r:id="rId11"/>
    <p:sldId id="537" r:id="rId12"/>
    <p:sldId id="538" r:id="rId13"/>
    <p:sldId id="560" r:id="rId14"/>
    <p:sldId id="561" r:id="rId15"/>
    <p:sldId id="540" r:id="rId16"/>
    <p:sldId id="542" r:id="rId17"/>
    <p:sldId id="543" r:id="rId18"/>
    <p:sldId id="544" r:id="rId19"/>
    <p:sldId id="545" r:id="rId20"/>
    <p:sldId id="546" r:id="rId21"/>
    <p:sldId id="547" r:id="rId22"/>
    <p:sldId id="548" r:id="rId23"/>
    <p:sldId id="539" r:id="rId24"/>
    <p:sldId id="614" r:id="rId25"/>
    <p:sldId id="549" r:id="rId26"/>
    <p:sldId id="551" r:id="rId27"/>
    <p:sldId id="615" r:id="rId28"/>
    <p:sldId id="563" r:id="rId29"/>
    <p:sldId id="552" r:id="rId30"/>
    <p:sldId id="554" r:id="rId31"/>
    <p:sldId id="555" r:id="rId32"/>
    <p:sldId id="564" r:id="rId33"/>
    <p:sldId id="360" r:id="rId34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4" autoAdjust="0"/>
  </p:normalViewPr>
  <p:slideViewPr>
    <p:cSldViewPr snapToGrid="0">
      <p:cViewPr varScale="1">
        <p:scale>
          <a:sx n="85" d="100"/>
          <a:sy n="85" d="100"/>
        </p:scale>
        <p:origin x="96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74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24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8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13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1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42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7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k5stat.com/StatKey/index.htm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pminder.org/tools/#$chart-type=bubbles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tics.net/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" TargetMode="External"/><Relationship Id="rId2" Type="http://schemas.openxmlformats.org/officeDocument/2006/relationships/hyperlink" Target="mailto:plock@stlawu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693" y="302920"/>
            <a:ext cx="8398412" cy="1969047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b="1" dirty="0"/>
              <a:t>How Technology Facilitates Modernizing Intro Stat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3" y="3671690"/>
            <a:ext cx="9043987" cy="302480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</a:t>
            </a:r>
          </a:p>
          <a:p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Cummings Professor of Mathematics</a:t>
            </a:r>
          </a:p>
          <a:p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</a:t>
            </a:r>
          </a:p>
          <a:p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Canton, New York</a:t>
            </a:r>
          </a:p>
          <a:p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Joint Mathematics Meetings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January 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7ABF29-C52F-4ADC-B7AE-D88BA4B6E175}"/>
              </a:ext>
            </a:extLst>
          </p:cNvPr>
          <p:cNvSpPr txBox="1"/>
          <p:nvPr/>
        </p:nvSpPr>
        <p:spPr>
          <a:xfrm>
            <a:off x="1452942" y="2294409"/>
            <a:ext cx="66644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solidFill>
                  <a:srgbClr val="C00000"/>
                </a:solidFill>
              </a:rPr>
              <a:t>What’s In, What’s Out</a:t>
            </a:r>
          </a:p>
          <a:p>
            <a:pPr algn="ctr"/>
            <a:r>
              <a:rPr lang="en-US" sz="4400" i="1" dirty="0">
                <a:solidFill>
                  <a:srgbClr val="C00000"/>
                </a:solidFill>
              </a:rPr>
              <a:t>(For Beginners)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86178"/>
            <a:ext cx="8153400" cy="871145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>
                <a:solidFill>
                  <a:srgbClr val="C00000"/>
                </a:solidFill>
                <a:latin typeface="Cambria" pitchFamily="18" charset="0"/>
              </a:rPr>
              <a:t>What’s In?</a:t>
            </a:r>
            <a:endParaRPr lang="en-US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813" y="1245320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Effective collection of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528" y="1985547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Effective analysis of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2341" y="2707062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Interpreting and communicating results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0220" y="3377625"/>
            <a:ext cx="78247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Focusing on key ideas of </a:t>
            </a:r>
            <a:r>
              <a:rPr lang="en-US" sz="3200" u="sng" dirty="0">
                <a:solidFill>
                  <a:schemeClr val="tx1"/>
                </a:solidFill>
              </a:rPr>
              <a:t>variability</a:t>
            </a:r>
            <a:r>
              <a:rPr lang="en-US" sz="3200" dirty="0">
                <a:solidFill>
                  <a:schemeClr val="tx1"/>
                </a:solidFill>
              </a:rPr>
              <a:t> and </a:t>
            </a:r>
            <a:r>
              <a:rPr lang="en-US" sz="3200" u="sng" dirty="0">
                <a:solidFill>
                  <a:schemeClr val="tx1"/>
                </a:solidFill>
              </a:rPr>
              <a:t>strength of evidence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8528" y="4540631"/>
            <a:ext cx="829927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Statistical software and effective technology use!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3200" dirty="0"/>
              <a:t>Introducing students to the fun of learning from data!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87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524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</a:rPr>
              <a:t>Intro Stats:  Not This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2087940"/>
            <a:ext cx="72390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Consider two events A and B, and assume that P(A) = 0.6 and P(B) = 0.5 and P(A</a:t>
            </a:r>
            <a:r>
              <a:rPr lang="en-US" sz="3600" dirty="0">
                <a:solidFill>
                  <a:schemeClr val="tx1"/>
                </a:solidFill>
                <a:sym typeface="Symbol" panose="05050102010706020507" pitchFamily="18" charset="2"/>
              </a:rPr>
              <a:t>B) = 0.2.  </a:t>
            </a:r>
          </a:p>
          <a:p>
            <a:r>
              <a:rPr lang="en-US" sz="3600" dirty="0">
                <a:solidFill>
                  <a:schemeClr val="tx1"/>
                </a:solidFill>
                <a:sym typeface="Symbol" panose="05050102010706020507" pitchFamily="18" charset="2"/>
              </a:rPr>
              <a:t>Find P(AB).</a:t>
            </a:r>
            <a:endParaRPr lang="en-US" sz="36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1238250"/>
            <a:ext cx="7315200" cy="5086350"/>
          </a:xfrm>
          <a:prstGeom prst="line">
            <a:avLst/>
          </a:prstGeom>
          <a:solidFill>
            <a:schemeClr val="tx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85800" y="1238250"/>
            <a:ext cx="6934200" cy="5314950"/>
          </a:xfrm>
          <a:prstGeom prst="line">
            <a:avLst/>
          </a:prstGeom>
          <a:solidFill>
            <a:schemeClr val="tx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737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524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</a:rPr>
              <a:t>Intro Stats:  But This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3841" y="1150552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Are mosquitoes more attracted to beer drinkers?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leaving a light on at night affect weight?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diet cola leach calcium out of the system?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drinking red wine boost metabolism?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radiation from cell phones affect brain activity?</a:t>
            </a:r>
          </a:p>
          <a:p>
            <a:r>
              <a:rPr lang="en-US" sz="2000" dirty="0">
                <a:solidFill>
                  <a:schemeClr val="tx1"/>
                </a:solidFill>
              </a:rPr>
              <a:t>Are lions more likely to attack after a full moon?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 people read faster from a printed book than from an iPad or Kindle?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tagging penguins for identification purposes harm them?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turning up the music in a bar increase beer consumption?</a:t>
            </a:r>
          </a:p>
          <a:p>
            <a:r>
              <a:rPr lang="en-US" sz="2000" dirty="0">
                <a:solidFill>
                  <a:schemeClr val="tx1"/>
                </a:solidFill>
              </a:rPr>
              <a:t>Are city dwellers more likely to have mood and anxiety disorders?</a:t>
            </a:r>
          </a:p>
          <a:p>
            <a:r>
              <a:rPr lang="en-US" sz="2000" dirty="0">
                <a:solidFill>
                  <a:schemeClr val="tx1"/>
                </a:solidFill>
              </a:rPr>
              <a:t>Are the youngest kids in a class more likely to be diagnosed with ADHD?</a:t>
            </a:r>
          </a:p>
          <a:p>
            <a:r>
              <a:rPr lang="en-US" sz="2000" dirty="0">
                <a:solidFill>
                  <a:schemeClr val="tx1"/>
                </a:solidFill>
              </a:rPr>
              <a:t>Is there a “commitment” gene?</a:t>
            </a:r>
          </a:p>
          <a:p>
            <a:r>
              <a:rPr lang="en-US" sz="2000" dirty="0">
                <a:solidFill>
                  <a:schemeClr val="tx1"/>
                </a:solidFill>
              </a:rPr>
              <a:t>Can dogs smell cancer in humans?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Does sexual frustration increase the desire for alcohol?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How broadly do experiences of parents affect their future children?</a:t>
            </a:r>
          </a:p>
          <a:p>
            <a:r>
              <a:rPr lang="en-US" sz="2000" dirty="0">
                <a:solidFill>
                  <a:schemeClr val="tx1"/>
                </a:solidFill>
              </a:rPr>
              <a:t>What percent of college professors consider themselves “above average” teachers?</a:t>
            </a:r>
          </a:p>
          <a:p>
            <a:r>
              <a:rPr lang="en-US" sz="2000" dirty="0">
                <a:solidFill>
                  <a:schemeClr val="tx1"/>
                </a:solidFill>
              </a:rPr>
              <a:t>AND SO ON!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1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What’s 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5394" y="1645922"/>
            <a:ext cx="79814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Helping more students succeed at and understand and enjoy Intro Stats.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0321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u="sng" dirty="0">
                <a:solidFill>
                  <a:srgbClr val="C00000"/>
                </a:solidFill>
              </a:rPr>
              <a:t>HOW???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1932" y="1584959"/>
            <a:ext cx="68405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Increased Effective Use of Technology</a:t>
            </a:r>
          </a:p>
          <a:p>
            <a:pPr algn="ctr"/>
            <a:endParaRPr lang="en-US" sz="4000" b="1" dirty="0"/>
          </a:p>
          <a:p>
            <a:pPr algn="ctr"/>
            <a:r>
              <a:rPr lang="en-US" sz="6000" b="1" dirty="0"/>
              <a:t>Decreased Emphasis on Algebra</a:t>
            </a:r>
          </a:p>
        </p:txBody>
      </p:sp>
    </p:spTree>
    <p:extLst>
      <p:ext uri="{BB962C8B-B14F-4D97-AF65-F5344CB8AC3E}">
        <p14:creationId xmlns:p14="http://schemas.microsoft.com/office/powerpoint/2010/main" val="265166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07354"/>
            <a:ext cx="8534400" cy="758952"/>
          </a:xfrm>
        </p:spPr>
        <p:txBody>
          <a:bodyPr>
            <a:noAutofit/>
          </a:bodyPr>
          <a:lstStyle/>
          <a:p>
            <a:r>
              <a:rPr lang="en-US" sz="4800" b="1" u="sng" dirty="0">
                <a:solidFill>
                  <a:srgbClr val="C00000"/>
                </a:solidFill>
              </a:rPr>
              <a:t>Activity</a:t>
            </a:r>
            <a:r>
              <a:rPr lang="en-US" sz="4800" b="1" dirty="0">
                <a:solidFill>
                  <a:srgbClr val="C00000"/>
                </a:solidFill>
              </a:rPr>
              <a:t>:  Imagine Flipping a Coin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018" y="1565997"/>
            <a:ext cx="7813963" cy="2108200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4000" dirty="0"/>
              <a:t>Write down a sequence of ten Heads and Tails (H’s and T’s) that might result from 10 flips of a fair coin.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324088" y="4301652"/>
            <a:ext cx="6188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u="sng" dirty="0">
                <a:solidFill>
                  <a:srgbClr val="C00000"/>
                </a:solidFill>
              </a:rPr>
              <a:t>Now</a:t>
            </a:r>
            <a:r>
              <a:rPr lang="en-US" sz="3200" b="1" i="1" dirty="0">
                <a:solidFill>
                  <a:srgbClr val="C00000"/>
                </a:solidFill>
              </a:rPr>
              <a:t>:  Ignore all but the first “flip”.  Did you write H or T as the </a:t>
            </a:r>
            <a:r>
              <a:rPr lang="en-US" sz="3200" b="1" i="1" u="sng" dirty="0">
                <a:solidFill>
                  <a:srgbClr val="C00000"/>
                </a:solidFill>
              </a:rPr>
              <a:t>first</a:t>
            </a:r>
            <a:r>
              <a:rPr lang="en-US" sz="3200" b="1" i="1" dirty="0">
                <a:solidFill>
                  <a:srgbClr val="C00000"/>
                </a:solidFill>
              </a:rPr>
              <a:t> thing in your sequence?</a:t>
            </a:r>
          </a:p>
        </p:txBody>
      </p:sp>
    </p:spTree>
    <p:extLst>
      <p:ext uri="{BB962C8B-B14F-4D97-AF65-F5344CB8AC3E}">
        <p14:creationId xmlns:p14="http://schemas.microsoft.com/office/powerpoint/2010/main" val="422032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8913" y="354930"/>
            <a:ext cx="7666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/>
              <a:t>Our Data</a:t>
            </a:r>
            <a:r>
              <a:rPr lang="en-US" sz="4800" dirty="0"/>
              <a:t>:</a:t>
            </a:r>
          </a:p>
          <a:p>
            <a:endParaRPr lang="en-US" dirty="0"/>
          </a:p>
          <a:p>
            <a:r>
              <a:rPr lang="en-US" sz="4800" dirty="0"/>
              <a:t>That’s a lot more Heads than Tails!!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2514" y="3509557"/>
            <a:ext cx="81860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>
                <a:solidFill>
                  <a:srgbClr val="C00000"/>
                </a:solidFill>
              </a:rPr>
              <a:t>Does this result provide evidence that I manipulated you by saying “Heads” </a:t>
            </a:r>
            <a:r>
              <a:rPr lang="en-US" sz="4400" i="1" u="sng" dirty="0">
                <a:solidFill>
                  <a:srgbClr val="C00000"/>
                </a:solidFill>
              </a:rPr>
              <a:t>first</a:t>
            </a:r>
            <a:r>
              <a:rPr lang="en-US" sz="4400" i="1" dirty="0">
                <a:solidFill>
                  <a:srgbClr val="C00000"/>
                </a:solidFill>
              </a:rPr>
              <a:t> in the instructions?</a:t>
            </a:r>
          </a:p>
        </p:txBody>
      </p:sp>
    </p:spTree>
    <p:extLst>
      <p:ext uri="{BB962C8B-B14F-4D97-AF65-F5344CB8AC3E}">
        <p14:creationId xmlns:p14="http://schemas.microsoft.com/office/powerpoint/2010/main" val="270301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6833" y="572655"/>
            <a:ext cx="870320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C00000"/>
                </a:solidFill>
              </a:rPr>
              <a:t>We don’t expect </a:t>
            </a:r>
            <a:r>
              <a:rPr lang="en-US" sz="3200" i="1" u="sng" dirty="0">
                <a:solidFill>
                  <a:srgbClr val="C00000"/>
                </a:solidFill>
              </a:rPr>
              <a:t>exactly</a:t>
            </a:r>
            <a:r>
              <a:rPr lang="en-US" sz="3200" i="1" dirty="0">
                <a:solidFill>
                  <a:srgbClr val="C00000"/>
                </a:solidFill>
              </a:rPr>
              <a:t> 50% heads and 50% tails.</a:t>
            </a:r>
          </a:p>
          <a:p>
            <a:endParaRPr lang="en-US" sz="3200" i="1" dirty="0">
              <a:solidFill>
                <a:srgbClr val="C00000"/>
              </a:solidFill>
            </a:endParaRPr>
          </a:p>
          <a:p>
            <a:r>
              <a:rPr lang="en-US" sz="3200" i="1" dirty="0">
                <a:solidFill>
                  <a:srgbClr val="C00000"/>
                </a:solidFill>
              </a:rPr>
              <a:t>Is our proportion of heads farther off than we might expect by random chance?</a:t>
            </a:r>
          </a:p>
          <a:p>
            <a:endParaRPr lang="en-US" sz="4800" dirty="0"/>
          </a:p>
          <a:p>
            <a:pPr algn="ctr"/>
            <a:r>
              <a:rPr lang="en-US" sz="8000" b="1" dirty="0">
                <a:solidFill>
                  <a:srgbClr val="C00000"/>
                </a:solidFill>
              </a:rPr>
              <a:t>We can find out!</a:t>
            </a:r>
          </a:p>
          <a:p>
            <a:pPr algn="ctr"/>
            <a:r>
              <a:rPr lang="en-US" sz="5400" b="1" dirty="0">
                <a:solidFill>
                  <a:srgbClr val="C00000"/>
                </a:solidFill>
              </a:rPr>
              <a:t>(using technology, of course!)</a:t>
            </a:r>
          </a:p>
        </p:txBody>
      </p:sp>
    </p:spTree>
    <p:extLst>
      <p:ext uri="{BB962C8B-B14F-4D97-AF65-F5344CB8AC3E}">
        <p14:creationId xmlns:p14="http://schemas.microsoft.com/office/powerpoint/2010/main" val="228482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B9DAE-2AB2-4B05-B8CE-21E16E9FD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95" y="184643"/>
            <a:ext cx="8681987" cy="453975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0D83BE-66BD-455E-87C7-FF455DFCF8C4}"/>
              </a:ext>
            </a:extLst>
          </p:cNvPr>
          <p:cNvSpPr txBox="1"/>
          <p:nvPr/>
        </p:nvSpPr>
        <p:spPr>
          <a:xfrm>
            <a:off x="3297381" y="3147802"/>
            <a:ext cx="2987915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Random variation in proportion of heads if a fair coin is flipped.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09FE10-440B-4A12-BAE7-F83DA564F8CD}"/>
              </a:ext>
            </a:extLst>
          </p:cNvPr>
          <p:cNvSpPr txBox="1"/>
          <p:nvPr/>
        </p:nvSpPr>
        <p:spPr>
          <a:xfrm>
            <a:off x="3888510" y="5316876"/>
            <a:ext cx="4855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Our sample statistic way out here:</a:t>
            </a:r>
          </a:p>
          <a:p>
            <a:r>
              <a:rPr lang="en-US" sz="2400" dirty="0">
                <a:solidFill>
                  <a:srgbClr val="C00000"/>
                </a:solidFill>
              </a:rPr>
              <a:t>Unlikely to be just random chance!</a:t>
            </a:r>
          </a:p>
          <a:p>
            <a:r>
              <a:rPr lang="en-US" sz="2400" dirty="0">
                <a:solidFill>
                  <a:srgbClr val="C00000"/>
                </a:solidFill>
              </a:rPr>
              <a:t>There is evidence I manipulated you!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3CB7AA-5E7E-4695-B2CD-52429BD992BD}"/>
              </a:ext>
            </a:extLst>
          </p:cNvPr>
          <p:cNvCxnSpPr>
            <a:cxnSpLocks/>
          </p:cNvCxnSpPr>
          <p:nvPr/>
        </p:nvCxnSpPr>
        <p:spPr>
          <a:xfrm flipV="1">
            <a:off x="6629400" y="4674610"/>
            <a:ext cx="1973179" cy="73809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78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B9DAE-2AB2-4B05-B8CE-21E16E9FD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06" y="151217"/>
            <a:ext cx="8681987" cy="44969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0D83BE-66BD-455E-87C7-FF455DFCF8C4}"/>
              </a:ext>
            </a:extLst>
          </p:cNvPr>
          <p:cNvSpPr txBox="1"/>
          <p:nvPr/>
        </p:nvSpPr>
        <p:spPr>
          <a:xfrm>
            <a:off x="3293202" y="3166271"/>
            <a:ext cx="3079892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Random variation in proportion of heads if a fair coin is flipped.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09FE10-440B-4A12-BAE7-F83DA564F8CD}"/>
              </a:ext>
            </a:extLst>
          </p:cNvPr>
          <p:cNvSpPr txBox="1"/>
          <p:nvPr/>
        </p:nvSpPr>
        <p:spPr>
          <a:xfrm>
            <a:off x="805872" y="5289896"/>
            <a:ext cx="7276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Our sample statistic here: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Could be just random variation.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Not enough evidence to make a clear conclusion.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3CB7AA-5E7E-4695-B2CD-52429BD992BD}"/>
              </a:ext>
            </a:extLst>
          </p:cNvPr>
          <p:cNvCxnSpPr>
            <a:cxnSpLocks/>
          </p:cNvCxnSpPr>
          <p:nvPr/>
        </p:nvCxnSpPr>
        <p:spPr>
          <a:xfrm flipV="1">
            <a:off x="4063637" y="4648200"/>
            <a:ext cx="1782981" cy="93056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99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262" y="562693"/>
            <a:ext cx="8398412" cy="1203550"/>
          </a:xfrm>
        </p:spPr>
        <p:txBody>
          <a:bodyPr>
            <a:noAutofit/>
          </a:bodyPr>
          <a:lstStyle/>
          <a:p>
            <a:r>
              <a:rPr lang="en-US" sz="4800" b="1" dirty="0"/>
              <a:t>The Future of Intro Stats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790" y="2559959"/>
            <a:ext cx="8890782" cy="284442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3600" b="1" dirty="0">
                <a:solidFill>
                  <a:srgbClr val="C00000"/>
                </a:solidFill>
              </a:rPr>
              <a:t>There is a revolution going on in this course, across the country and across all types of institutions</a:t>
            </a:r>
          </a:p>
          <a:p>
            <a:pPr algn="l">
              <a:spcBef>
                <a:spcPts val="0"/>
              </a:spcBef>
            </a:pPr>
            <a:endParaRPr lang="en-US" sz="1800" b="1" dirty="0">
              <a:solidFill>
                <a:srgbClr val="C00000"/>
              </a:solidFill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00000"/>
                </a:solidFill>
              </a:rPr>
              <a:t>Driven by advances in technology</a:t>
            </a:r>
          </a:p>
          <a:p>
            <a:pPr algn="l">
              <a:spcBef>
                <a:spcPts val="0"/>
              </a:spcBef>
            </a:pPr>
            <a:endParaRPr lang="en-US" sz="1800" b="1" dirty="0">
              <a:solidFill>
                <a:srgbClr val="C00000"/>
              </a:solidFill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C00000"/>
                </a:solidFill>
              </a:rPr>
              <a:t>Potential to dramatically enhance student learning and student enjoyment and student success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			        	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702" y="460211"/>
            <a:ext cx="8345102" cy="148890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6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528" y="1764145"/>
            <a:ext cx="8026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>
                <a:solidFill>
                  <a:srgbClr val="C00000"/>
                </a:solidFill>
              </a:rPr>
              <a:t>STATKEY!!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36916" y="4164802"/>
            <a:ext cx="5921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2"/>
              </a:rPr>
              <a:t>www.lock5stat.com/statkey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14700" y="5259980"/>
            <a:ext cx="6940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(Free, online, works in any browser)</a:t>
            </a:r>
          </a:p>
        </p:txBody>
      </p:sp>
    </p:spTree>
    <p:extLst>
      <p:ext uri="{BB962C8B-B14F-4D97-AF65-F5344CB8AC3E}">
        <p14:creationId xmlns:p14="http://schemas.microsoft.com/office/powerpoint/2010/main" val="944527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036" y="701964"/>
            <a:ext cx="80432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There is evidence I manipulated you!</a:t>
            </a:r>
          </a:p>
          <a:p>
            <a:endParaRPr lang="en-US" sz="4000" dirty="0"/>
          </a:p>
          <a:p>
            <a:r>
              <a:rPr lang="en-US" sz="4000" dirty="0"/>
              <a:t>What about “Tails and Heads”?</a:t>
            </a:r>
          </a:p>
          <a:p>
            <a:endParaRPr lang="en-US" sz="4000" dirty="0"/>
          </a:p>
          <a:p>
            <a:r>
              <a:rPr lang="en-US" sz="4000" dirty="0"/>
              <a:t>What about Purple and Orange?  Or Orange and Purple?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2036" y="4894217"/>
            <a:ext cx="804329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/>
              <a:t>(This is a really fun, and quick, activity to do in class.  </a:t>
            </a:r>
            <a:r>
              <a:rPr lang="en-US" sz="4000" dirty="0">
                <a:sym typeface="Wingdings" panose="05000000000000000000" pitchFamily="2" charset="2"/>
              </a:rPr>
              <a:t>)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956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B9DAE-2AB2-4B05-B8CE-21E16E9FD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57" y="151217"/>
            <a:ext cx="8681987" cy="44969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0D83BE-66BD-455E-87C7-FF455DFCF8C4}"/>
              </a:ext>
            </a:extLst>
          </p:cNvPr>
          <p:cNvSpPr txBox="1"/>
          <p:nvPr/>
        </p:nvSpPr>
        <p:spPr>
          <a:xfrm>
            <a:off x="3187340" y="3375287"/>
            <a:ext cx="3431173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Sampling Variation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09FE10-440B-4A12-BAE7-F83DA564F8CD}"/>
              </a:ext>
            </a:extLst>
          </p:cNvPr>
          <p:cNvSpPr txBox="1"/>
          <p:nvPr/>
        </p:nvSpPr>
        <p:spPr>
          <a:xfrm>
            <a:off x="805872" y="5289896"/>
            <a:ext cx="81593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Observed statistic here:		Or here: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</a:rPr>
              <a:t>Strength of Evidence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3CB7AA-5E7E-4695-B2CD-52429BD992BD}"/>
              </a:ext>
            </a:extLst>
          </p:cNvPr>
          <p:cNvCxnSpPr>
            <a:cxnSpLocks/>
          </p:cNvCxnSpPr>
          <p:nvPr/>
        </p:nvCxnSpPr>
        <p:spPr>
          <a:xfrm flipV="1">
            <a:off x="4063637" y="4648200"/>
            <a:ext cx="1782981" cy="93056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53CB7AA-5E7E-4695-B2CD-52429BD992BD}"/>
              </a:ext>
            </a:extLst>
          </p:cNvPr>
          <p:cNvCxnSpPr>
            <a:cxnSpLocks/>
          </p:cNvCxnSpPr>
          <p:nvPr/>
        </p:nvCxnSpPr>
        <p:spPr>
          <a:xfrm flipV="1">
            <a:off x="6637036" y="4609002"/>
            <a:ext cx="1782981" cy="93056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79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1123" y="2098768"/>
            <a:ext cx="688847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4400" b="1" dirty="0"/>
              <a:t>Visual; Intuitive</a:t>
            </a:r>
          </a:p>
          <a:p>
            <a:pPr>
              <a:spcAft>
                <a:spcPts val="2400"/>
              </a:spcAft>
            </a:pPr>
            <a:r>
              <a:rPr lang="en-US" sz="4400" b="1" dirty="0"/>
              <a:t>Ties directly to key concepts</a:t>
            </a:r>
          </a:p>
          <a:p>
            <a:pPr>
              <a:spcAft>
                <a:spcPts val="2400"/>
              </a:spcAft>
            </a:pPr>
            <a:r>
              <a:rPr lang="en-US" sz="4400" b="1" dirty="0"/>
              <a:t>Very minimal algebra</a:t>
            </a:r>
          </a:p>
          <a:p>
            <a:pPr>
              <a:spcAft>
                <a:spcPts val="2400"/>
              </a:spcAft>
            </a:pPr>
            <a:r>
              <a:rPr lang="en-US" sz="4400" b="1" dirty="0"/>
              <a:t>Deeper understanding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971" y="243840"/>
            <a:ext cx="82644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solidFill>
                  <a:srgbClr val="C00000"/>
                </a:solidFill>
              </a:rPr>
              <a:t>Technology</a:t>
            </a:r>
            <a:r>
              <a:rPr lang="en-US" sz="4800" b="1" dirty="0">
                <a:solidFill>
                  <a:srgbClr val="C00000"/>
                </a:solidFill>
              </a:rPr>
              <a:t> allows us to do this simulation-based inference.</a:t>
            </a:r>
          </a:p>
        </p:txBody>
      </p:sp>
    </p:spTree>
    <p:extLst>
      <p:ext uri="{BB962C8B-B14F-4D97-AF65-F5344CB8AC3E}">
        <p14:creationId xmlns:p14="http://schemas.microsoft.com/office/powerpoint/2010/main" val="230492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2108" y="120072"/>
            <a:ext cx="7407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</a:rPr>
              <a:t>Traditional Methods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76" y="1338810"/>
            <a:ext cx="8587660" cy="42822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89AD0E-D24E-4F1B-9C00-C3C37C86D0F5}"/>
              </a:ext>
            </a:extLst>
          </p:cNvPr>
          <p:cNvSpPr txBox="1"/>
          <p:nvPr/>
        </p:nvSpPr>
        <p:spPr>
          <a:xfrm>
            <a:off x="858982" y="1962608"/>
            <a:ext cx="6862617" cy="258532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2D050"/>
                </a:solidFill>
              </a:rPr>
              <a:t>To lots of our students:</a:t>
            </a:r>
          </a:p>
          <a:p>
            <a:pPr algn="ctr"/>
            <a:endParaRPr lang="en-US" sz="5400" dirty="0">
              <a:solidFill>
                <a:srgbClr val="92D050"/>
              </a:solidFill>
            </a:endParaRPr>
          </a:p>
          <a:p>
            <a:pPr algn="ctr"/>
            <a:r>
              <a:rPr lang="en-US" sz="5400" dirty="0">
                <a:solidFill>
                  <a:srgbClr val="92D050"/>
                </a:solidFill>
              </a:rPr>
              <a:t>THIS is a “black box”.</a:t>
            </a:r>
          </a:p>
        </p:txBody>
      </p:sp>
    </p:spTree>
    <p:extLst>
      <p:ext uri="{BB962C8B-B14F-4D97-AF65-F5344CB8AC3E}">
        <p14:creationId xmlns:p14="http://schemas.microsoft.com/office/powerpoint/2010/main" val="133950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711" y="2821579"/>
            <a:ext cx="86391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5400" b="1" dirty="0"/>
              <a:t>Including Multiple Variables </a:t>
            </a:r>
          </a:p>
          <a:p>
            <a:pPr algn="ctr">
              <a:spcAft>
                <a:spcPts val="600"/>
              </a:spcAft>
            </a:pPr>
            <a:r>
              <a:rPr lang="en-US" sz="2800" b="1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5400" b="1" dirty="0"/>
              <a:t>Including more advanced Data Visualization!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971" y="243840"/>
            <a:ext cx="82644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solidFill>
                  <a:srgbClr val="C00000"/>
                </a:solidFill>
              </a:rPr>
              <a:t>Technology</a:t>
            </a:r>
            <a:r>
              <a:rPr lang="en-US" sz="4800" b="1" dirty="0">
                <a:solidFill>
                  <a:srgbClr val="C00000"/>
                </a:solidFill>
              </a:rPr>
              <a:t> allows us to modernize the course in many other ways too.</a:t>
            </a:r>
          </a:p>
        </p:txBody>
      </p:sp>
    </p:spTree>
    <p:extLst>
      <p:ext uri="{BB962C8B-B14F-4D97-AF65-F5344CB8AC3E}">
        <p14:creationId xmlns:p14="http://schemas.microsoft.com/office/powerpoint/2010/main" val="195774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9044" y="605699"/>
            <a:ext cx="8534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Data Visualization 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of Multiple Variables!</a:t>
            </a:r>
          </a:p>
          <a:p>
            <a:pPr algn="ctr"/>
            <a:endParaRPr lang="en-US" sz="4400" b="1" dirty="0">
              <a:solidFill>
                <a:srgbClr val="C00000"/>
              </a:solidFill>
            </a:endParaRP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One example: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  <a:hlinkClick r:id="rId2"/>
              </a:rPr>
              <a:t>www.gapminder.org/tools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52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093" y="44717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Data Visualization 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of Multiple Variables!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www.gapminder.org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094" y="2050475"/>
            <a:ext cx="873759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Student Engagement</a:t>
            </a:r>
            <a:endParaRPr lang="en-US" dirty="0"/>
          </a:p>
          <a:p>
            <a:r>
              <a:rPr lang="en-US" dirty="0"/>
              <a:t>	</a:t>
            </a:r>
            <a:r>
              <a:rPr lang="en-US" sz="2200" dirty="0"/>
              <a:t>Play the animation in class (maybe multiple times)</a:t>
            </a:r>
          </a:p>
          <a:p>
            <a:r>
              <a:rPr lang="en-US" sz="2200" dirty="0"/>
              <a:t>	Ask students:  what are the cases?  What are the variables?</a:t>
            </a:r>
          </a:p>
          <a:p>
            <a:r>
              <a:rPr lang="en-US" sz="2200" dirty="0"/>
              <a:t>	Have students explain the general trend</a:t>
            </a:r>
          </a:p>
          <a:p>
            <a:r>
              <a:rPr lang="en-US" sz="2200" dirty="0"/>
              <a:t>	Have students explain the “dips” </a:t>
            </a:r>
          </a:p>
          <a:p>
            <a:r>
              <a:rPr lang="en-US" sz="2200" dirty="0"/>
              <a:t>	Have students pick two new variables and play it again</a:t>
            </a:r>
          </a:p>
          <a:p>
            <a:endParaRPr lang="en-US" sz="2200" dirty="0"/>
          </a:p>
          <a:p>
            <a:r>
              <a:rPr lang="en-US" sz="2200" dirty="0"/>
              <a:t>	Assign it for homework</a:t>
            </a:r>
          </a:p>
          <a:p>
            <a:r>
              <a:rPr lang="en-US" sz="2200" dirty="0"/>
              <a:t>	Have students pick one country and describe how the variables change over time for that country</a:t>
            </a:r>
          </a:p>
          <a:p>
            <a:r>
              <a:rPr lang="en-US" sz="2200" dirty="0"/>
              <a:t>	Have students pick their own two variables and write a paragraph describing what they see in the data for those two variables.</a:t>
            </a:r>
          </a:p>
          <a:p>
            <a:r>
              <a:rPr lang="en-US" sz="2200" dirty="0"/>
              <a:t>	Many more ideas!  </a:t>
            </a:r>
          </a:p>
        </p:txBody>
      </p:sp>
    </p:spTree>
    <p:extLst>
      <p:ext uri="{BB962C8B-B14F-4D97-AF65-F5344CB8AC3E}">
        <p14:creationId xmlns:p14="http://schemas.microsoft.com/office/powerpoint/2010/main" val="246499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093" y="44717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Data Visualization 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of Multiple Variables!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(So Many Other Ideas)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664" y="2622956"/>
            <a:ext cx="740835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3600" dirty="0"/>
              <a:t>What’s Going On In This Graph?</a:t>
            </a:r>
          </a:p>
          <a:p>
            <a:r>
              <a:rPr lang="en-US" sz="2800" dirty="0"/>
              <a:t>		Weekly, NYTimes/ASA</a:t>
            </a:r>
          </a:p>
          <a:p>
            <a:r>
              <a:rPr lang="en-US" sz="3600" dirty="0"/>
              <a:t>	Correlation Guessing Game</a:t>
            </a:r>
          </a:p>
          <a:p>
            <a:r>
              <a:rPr lang="en-US" sz="3600" dirty="0"/>
              <a:t>		</a:t>
            </a:r>
            <a:r>
              <a:rPr lang="en-US" sz="2800" dirty="0">
                <a:hlinkClick r:id="rId2"/>
              </a:rPr>
              <a:t>www.istics.net</a:t>
            </a:r>
            <a:endParaRPr lang="en-US" sz="2800" dirty="0"/>
          </a:p>
          <a:p>
            <a:r>
              <a:rPr lang="en-US" sz="3600" dirty="0"/>
              <a:t>	Google Trends</a:t>
            </a:r>
          </a:p>
          <a:p>
            <a:r>
              <a:rPr lang="en-US" sz="3600" dirty="0"/>
              <a:t>	And so on.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2597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769" y="55937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Data Visualization 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of Multiple Variables!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(So Many Other Ideas)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831" y="1994655"/>
            <a:ext cx="87375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2200" dirty="0"/>
              <a:t>	</a:t>
            </a:r>
          </a:p>
          <a:p>
            <a:r>
              <a:rPr lang="en-US" sz="2200" dirty="0"/>
              <a:t>	</a:t>
            </a:r>
            <a:r>
              <a:rPr lang="en-US" sz="3600" dirty="0"/>
              <a:t>Have a data visualization contest!!</a:t>
            </a:r>
          </a:p>
          <a:p>
            <a:r>
              <a:rPr lang="en-US" sz="2200" dirty="0"/>
              <a:t>		Students find their own and describe it.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1831" y="3673537"/>
            <a:ext cx="8648124" cy="29238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Requires and builds deeper understanding of data.</a:t>
            </a:r>
          </a:p>
          <a:p>
            <a:pPr algn="ctr"/>
            <a:endParaRPr lang="en-US" sz="1200" dirty="0">
              <a:solidFill>
                <a:srgbClr val="0070C0"/>
              </a:solidFill>
            </a:endParaRP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Algebra is not a barrier.</a:t>
            </a:r>
          </a:p>
          <a:p>
            <a:pPr algn="ctr"/>
            <a:endParaRPr lang="en-US" sz="1200" dirty="0">
              <a:solidFill>
                <a:srgbClr val="0070C0"/>
              </a:solidFill>
            </a:endParaRP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It is fun!</a:t>
            </a:r>
          </a:p>
        </p:txBody>
      </p:sp>
    </p:spTree>
    <p:extLst>
      <p:ext uri="{BB962C8B-B14F-4D97-AF65-F5344CB8AC3E}">
        <p14:creationId xmlns:p14="http://schemas.microsoft.com/office/powerpoint/2010/main" val="196483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50393"/>
            <a:ext cx="8839199" cy="1433565"/>
          </a:xfrm>
        </p:spPr>
        <p:txBody>
          <a:bodyPr>
            <a:noAutofit/>
          </a:bodyPr>
          <a:lstStyle/>
          <a:p>
            <a:r>
              <a:rPr lang="en-US" sz="3600" b="1" dirty="0"/>
              <a:t>The Future of Intro Stats:</a:t>
            </a:r>
            <a:br>
              <a:rPr lang="en-US" sz="3600" b="1" dirty="0"/>
            </a:br>
            <a:r>
              <a:rPr lang="en-US" b="1" dirty="0"/>
              <a:t>Service Courses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332069"/>
            <a:ext cx="8839199" cy="129755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93E708-3C54-4C11-A179-9B98A848419E}"/>
              </a:ext>
            </a:extLst>
          </p:cNvPr>
          <p:cNvSpPr txBox="1"/>
          <p:nvPr/>
        </p:nvSpPr>
        <p:spPr>
          <a:xfrm>
            <a:off x="152400" y="2075126"/>
            <a:ext cx="8900159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Lots of desire and pressure to reduce prerequisites 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Lots of effort in exploring multiple pathways to success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Intro Stats can be an </a:t>
            </a:r>
            <a:r>
              <a:rPr lang="en-US" sz="2800" i="1" dirty="0"/>
              <a:t>accessible</a:t>
            </a:r>
            <a:r>
              <a:rPr lang="en-US" sz="2800" dirty="0"/>
              <a:t> and interesting service course.  </a:t>
            </a:r>
            <a:r>
              <a:rPr lang="en-US" sz="2800" i="1" dirty="0"/>
              <a:t>We can help many more students succeed.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Intro Stats is important for virtually all STEM fields, but also for good citizenship and for </a:t>
            </a:r>
            <a:r>
              <a:rPr lang="en-US" sz="2800" i="1" dirty="0"/>
              <a:t>all</a:t>
            </a:r>
            <a:r>
              <a:rPr lang="en-US" sz="2800" dirty="0"/>
              <a:t> students</a:t>
            </a:r>
          </a:p>
        </p:txBody>
      </p:sp>
    </p:spTree>
    <p:extLst>
      <p:ext uri="{BB962C8B-B14F-4D97-AF65-F5344CB8AC3E}">
        <p14:creationId xmlns:p14="http://schemas.microsoft.com/office/powerpoint/2010/main" val="224281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079" y="78295"/>
            <a:ext cx="8229600" cy="1143000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</a:rPr>
              <a:t>Modern Intro Stats Course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2321" y="1221295"/>
            <a:ext cx="8229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Course Requirements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2800" b="1" u="sng" dirty="0"/>
              <a:t>Location</a:t>
            </a:r>
            <a:r>
              <a:rPr lang="en-US" sz="2800" dirty="0"/>
              <a:t>: 	        </a:t>
            </a:r>
          </a:p>
          <a:p>
            <a:r>
              <a:rPr lang="en-US" sz="2800" dirty="0"/>
              <a:t>			        Computer Classroom</a:t>
            </a:r>
          </a:p>
          <a:p>
            <a:r>
              <a:rPr lang="en-US" sz="2800" dirty="0"/>
              <a:t>		          OR:   Traditional classroom with Lab</a:t>
            </a:r>
          </a:p>
          <a:p>
            <a:r>
              <a:rPr lang="en-US" sz="2800" dirty="0"/>
              <a:t>		          OR:   Traditional classroom</a:t>
            </a:r>
          </a:p>
          <a:p>
            <a:r>
              <a:rPr lang="en-US" sz="2800" dirty="0"/>
              <a:t>		          OR:   No classroom (online)</a:t>
            </a:r>
          </a:p>
          <a:p>
            <a:endParaRPr lang="en-US" sz="2800" dirty="0"/>
          </a:p>
          <a:p>
            <a:r>
              <a:rPr lang="en-US" sz="2800" dirty="0"/>
              <a:t>           </a:t>
            </a:r>
            <a:r>
              <a:rPr lang="en-US" sz="2800" b="1" u="sng" dirty="0"/>
              <a:t>Pre-requisites</a:t>
            </a:r>
            <a:r>
              <a:rPr lang="en-US" sz="2800" dirty="0"/>
              <a:t>:		</a:t>
            </a:r>
          </a:p>
          <a:p>
            <a:r>
              <a:rPr lang="en-US" sz="2800" dirty="0"/>
              <a:t>				</a:t>
            </a:r>
            <a:r>
              <a:rPr lang="en-US" sz="2800" u="sng" dirty="0"/>
              <a:t>Very</a:t>
            </a:r>
            <a:r>
              <a:rPr lang="en-US" sz="2800" dirty="0"/>
              <a:t> basic math</a:t>
            </a:r>
          </a:p>
          <a:p>
            <a:r>
              <a:rPr lang="en-US" sz="2800" dirty="0"/>
              <a:t>				(NOT COLLEGE ALGEBRA!)</a:t>
            </a:r>
          </a:p>
          <a:p>
            <a:r>
              <a:rPr lang="en-US" sz="2800" dirty="0"/>
              <a:t>				(Certainly not Calculus!)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6602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41"/>
            <a:ext cx="8229600" cy="1143000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</a:rPr>
              <a:t>Modern Intro Stats Course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18716"/>
            <a:ext cx="853875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Course Requirements</a:t>
            </a:r>
            <a:r>
              <a:rPr lang="en-US" dirty="0"/>
              <a:t>: </a:t>
            </a:r>
            <a:r>
              <a:rPr lang="en-US" sz="3200" dirty="0"/>
              <a:t>(continued)</a:t>
            </a:r>
          </a:p>
          <a:p>
            <a:endParaRPr lang="en-US" sz="1000" dirty="0"/>
          </a:p>
          <a:p>
            <a:r>
              <a:rPr lang="en-US" dirty="0"/>
              <a:t>	</a:t>
            </a:r>
            <a:r>
              <a:rPr lang="en-US" sz="2800" b="1" u="sng" dirty="0"/>
              <a:t>Technology</a:t>
            </a:r>
            <a:r>
              <a:rPr lang="en-US" sz="2800" dirty="0"/>
              <a:t>:     Free, easy, online applets</a:t>
            </a:r>
          </a:p>
          <a:p>
            <a:r>
              <a:rPr lang="en-US" sz="2800" dirty="0"/>
              <a:t>			         </a:t>
            </a:r>
            <a:r>
              <a:rPr lang="en-US" sz="2400" i="1" dirty="0"/>
              <a:t>(</a:t>
            </a:r>
            <a:r>
              <a:rPr lang="en-US" sz="2400" i="1" dirty="0" err="1"/>
              <a:t>StatKey</a:t>
            </a:r>
            <a:r>
              <a:rPr lang="en-US" sz="2400" i="1" dirty="0"/>
              <a:t>, </a:t>
            </a:r>
            <a:r>
              <a:rPr lang="en-US" sz="2400" i="1" dirty="0" err="1"/>
              <a:t>RossmanChance</a:t>
            </a:r>
            <a:r>
              <a:rPr lang="en-US" sz="2400" i="1" dirty="0"/>
              <a:t>, CODAP, …)</a:t>
            </a:r>
            <a:r>
              <a:rPr lang="en-US" sz="2800" dirty="0"/>
              <a:t> </a:t>
            </a:r>
          </a:p>
          <a:p>
            <a:r>
              <a:rPr lang="en-US" sz="2800" dirty="0"/>
              <a:t>       		      OR:   Purchased statistical software</a:t>
            </a:r>
          </a:p>
          <a:p>
            <a:r>
              <a:rPr lang="en-US" sz="3200" dirty="0"/>
              <a:t> 			        </a:t>
            </a:r>
            <a:r>
              <a:rPr lang="en-US" sz="2400" i="1" dirty="0"/>
              <a:t>(Minitab, JMP, etc. …)</a:t>
            </a:r>
          </a:p>
          <a:p>
            <a:r>
              <a:rPr lang="en-US" sz="2800" dirty="0"/>
              <a:t>		      OR:   Free powerful statistical software</a:t>
            </a:r>
          </a:p>
          <a:p>
            <a:r>
              <a:rPr lang="en-US" sz="2800" dirty="0"/>
              <a:t>		          	         </a:t>
            </a:r>
            <a:r>
              <a:rPr lang="en-US" sz="2400" i="1" dirty="0"/>
              <a:t>(R and friends)</a:t>
            </a:r>
          </a:p>
          <a:p>
            <a:endParaRPr lang="en-US" sz="1200" dirty="0"/>
          </a:p>
          <a:p>
            <a:r>
              <a:rPr lang="en-US" sz="2800" dirty="0"/>
              <a:t>  	</a:t>
            </a:r>
            <a:r>
              <a:rPr lang="en-US" sz="2800" b="1" u="sng" dirty="0"/>
              <a:t>Audience</a:t>
            </a:r>
            <a:r>
              <a:rPr lang="en-US" sz="2800" dirty="0"/>
              <a:t>:	Students satisfying math requirement</a:t>
            </a:r>
          </a:p>
          <a:p>
            <a:r>
              <a:rPr lang="en-US" sz="2800" dirty="0"/>
              <a:t>			Students in user disciplines</a:t>
            </a:r>
          </a:p>
          <a:p>
            <a:r>
              <a:rPr lang="en-US" sz="2800" dirty="0"/>
              <a:t>			Math/CS/Stat Majors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4070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5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Technology Allows us to Teach a Modern Intro Stats Course that is: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077" y="1578720"/>
            <a:ext cx="853875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Deep and Rigorous (and focused on data)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Appropriate and valuable for math majors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Appropriate and </a:t>
            </a:r>
            <a:r>
              <a:rPr lang="en-US" sz="3200" i="1" dirty="0"/>
              <a:t>necessary</a:t>
            </a:r>
            <a:r>
              <a:rPr lang="en-US" sz="3200" dirty="0"/>
              <a:t> for math-ed majors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 better course for </a:t>
            </a:r>
            <a:r>
              <a:rPr lang="en-US" sz="3200" i="1" dirty="0"/>
              <a:t>all</a:t>
            </a:r>
            <a:r>
              <a:rPr lang="en-US" sz="3200" dirty="0"/>
              <a:t> user disciplines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Accessible for many more students and allows many more students to succeed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 course that </a:t>
            </a:r>
            <a:r>
              <a:rPr lang="en-US" sz="3200" i="1" dirty="0"/>
              <a:t>attracts</a:t>
            </a:r>
            <a:r>
              <a:rPr lang="en-US" sz="3200" dirty="0"/>
              <a:t> students to STEM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Fun and engaging and overtly relevant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Fun </a:t>
            </a:r>
            <a:r>
              <a:rPr lang="en-US" sz="3200"/>
              <a:t>to teach!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73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3937" y="1631575"/>
            <a:ext cx="632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Thanks for listening!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9254" y="1497368"/>
            <a:ext cx="6820524" cy="1154243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83636" y="3243708"/>
            <a:ext cx="46169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hlinkClick r:id="rId2"/>
              </a:rPr>
              <a:t>plock@stlawu.edu</a:t>
            </a:r>
            <a:endParaRPr lang="en-US" sz="3600" dirty="0"/>
          </a:p>
          <a:p>
            <a:pPr algn="ctr"/>
            <a:endParaRPr lang="en-US" sz="3600" dirty="0"/>
          </a:p>
          <a:p>
            <a:pPr algn="ctr"/>
            <a:r>
              <a:rPr lang="en-US" sz="3600" dirty="0">
                <a:hlinkClick r:id="rId3"/>
              </a:rPr>
              <a:t>www.lock5stat.com</a:t>
            </a:r>
            <a:r>
              <a:rPr lang="en-US" sz="36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50393"/>
            <a:ext cx="8839199" cy="1433565"/>
          </a:xfrm>
        </p:spPr>
        <p:txBody>
          <a:bodyPr>
            <a:noAutofit/>
          </a:bodyPr>
          <a:lstStyle/>
          <a:p>
            <a:r>
              <a:rPr lang="en-US" sz="3600" b="1" dirty="0"/>
              <a:t>The Future of Intro Stats:</a:t>
            </a:r>
            <a:br>
              <a:rPr lang="en-US" sz="3600" b="1" dirty="0"/>
            </a:br>
            <a:r>
              <a:rPr lang="en-US" b="1" dirty="0"/>
              <a:t>Courses for Math/Stat/CS Majors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332069"/>
            <a:ext cx="8839199" cy="129755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93E708-3C54-4C11-A179-9B98A848419E}"/>
              </a:ext>
            </a:extLst>
          </p:cNvPr>
          <p:cNvSpPr txBox="1"/>
          <p:nvPr/>
        </p:nvSpPr>
        <p:spPr>
          <a:xfrm>
            <a:off x="152400" y="2075126"/>
            <a:ext cx="890015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MAA recommends that </a:t>
            </a:r>
            <a:r>
              <a:rPr lang="en-US" sz="2400" u="sng" dirty="0"/>
              <a:t>all math majors </a:t>
            </a:r>
            <a:r>
              <a:rPr lang="en-US" sz="2400" dirty="0"/>
              <a:t>take an applied data analysis course as a part of the major program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Mathematical preparation of teachers </a:t>
            </a:r>
            <a:r>
              <a:rPr lang="en-US" sz="2400" i="1" dirty="0"/>
              <a:t>requires</a:t>
            </a:r>
            <a:r>
              <a:rPr lang="en-US" sz="2400" dirty="0"/>
              <a:t> knowledge of applied data analysis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Math graduates will be expected to know applied data analysis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 strong Intro Stat course can attract students to Math and Stat and CS.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Math departments across the country are often failing to meet this goal.</a:t>
            </a:r>
          </a:p>
        </p:txBody>
      </p:sp>
    </p:spTree>
    <p:extLst>
      <p:ext uri="{BB962C8B-B14F-4D97-AF65-F5344CB8AC3E}">
        <p14:creationId xmlns:p14="http://schemas.microsoft.com/office/powerpoint/2010/main" val="229859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262" y="562693"/>
            <a:ext cx="8398412" cy="1203550"/>
          </a:xfrm>
        </p:spPr>
        <p:txBody>
          <a:bodyPr>
            <a:noAutofit/>
          </a:bodyPr>
          <a:lstStyle/>
          <a:p>
            <a:r>
              <a:rPr lang="en-US" sz="4800" b="1" dirty="0"/>
              <a:t>The Future of Intro Stats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860" y="2588009"/>
            <a:ext cx="8398412" cy="143423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3600" b="1" dirty="0">
                <a:solidFill>
                  <a:srgbClr val="C00000"/>
                </a:solidFill>
              </a:rPr>
              <a:t>What kind of an Intro Stat course can better meet the needs of </a:t>
            </a:r>
            <a:r>
              <a:rPr lang="en-US" sz="3600" b="1" i="1" dirty="0">
                <a:solidFill>
                  <a:srgbClr val="C00000"/>
                </a:solidFill>
              </a:rPr>
              <a:t>all</a:t>
            </a:r>
            <a:r>
              <a:rPr lang="en-US" sz="3600" b="1" dirty="0">
                <a:solidFill>
                  <a:srgbClr val="C00000"/>
                </a:solidFill>
              </a:rPr>
              <a:t> our students?</a:t>
            </a:r>
          </a:p>
          <a:p>
            <a:pPr algn="l">
              <a:spcBef>
                <a:spcPts val="0"/>
              </a:spcBef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702" y="460211"/>
            <a:ext cx="8345102" cy="148890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D9B3DB-AE6E-4ABF-8771-B3E8166F0F78}"/>
              </a:ext>
            </a:extLst>
          </p:cNvPr>
          <p:cNvSpPr txBox="1"/>
          <p:nvPr/>
        </p:nvSpPr>
        <p:spPr>
          <a:xfrm>
            <a:off x="1660506" y="4841271"/>
            <a:ext cx="6221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>
                <a:solidFill>
                  <a:srgbClr val="C00000"/>
                </a:solidFill>
              </a:rPr>
              <a:t>What’s In; What’s Out</a:t>
            </a:r>
          </a:p>
        </p:txBody>
      </p:sp>
    </p:spTree>
    <p:extLst>
      <p:ext uri="{BB962C8B-B14F-4D97-AF65-F5344CB8AC3E}">
        <p14:creationId xmlns:p14="http://schemas.microsoft.com/office/powerpoint/2010/main" val="122797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What’s 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3109" y="1889760"/>
            <a:ext cx="73587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Everything in the </a:t>
            </a:r>
            <a:r>
              <a:rPr lang="en-US" sz="8000" dirty="0"/>
              <a:t>GAISE Report!  </a:t>
            </a:r>
          </a:p>
          <a:p>
            <a:pPr algn="ctr"/>
            <a:r>
              <a:rPr lang="en-US" sz="4000" dirty="0"/>
              <a:t>(Thank you, Beverly!)</a:t>
            </a:r>
          </a:p>
        </p:txBody>
      </p:sp>
    </p:spTree>
    <p:extLst>
      <p:ext uri="{BB962C8B-B14F-4D97-AF65-F5344CB8AC3E}">
        <p14:creationId xmlns:p14="http://schemas.microsoft.com/office/powerpoint/2010/main" val="78547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What’s out?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5394" y="1645922"/>
            <a:ext cx="7981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Thinking of Intro Stat as a low-level math service course focused on procedures and formulas.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907" y="3862266"/>
            <a:ext cx="7981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Thinking of Intro Stat as a high-level theoretical course in probability and mathematical statistics.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867CE38-12EA-4D5D-B271-2E2FA8BA05A2}"/>
              </a:ext>
            </a:extLst>
          </p:cNvPr>
          <p:cNvCxnSpPr/>
          <p:nvPr/>
        </p:nvCxnSpPr>
        <p:spPr>
          <a:xfrm>
            <a:off x="674907" y="1525870"/>
            <a:ext cx="7627621" cy="199709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C5124C-647A-4235-AF29-42E416D6DE9A}"/>
              </a:ext>
            </a:extLst>
          </p:cNvPr>
          <p:cNvCxnSpPr>
            <a:cxnSpLocks/>
          </p:cNvCxnSpPr>
          <p:nvPr/>
        </p:nvCxnSpPr>
        <p:spPr>
          <a:xfrm flipV="1">
            <a:off x="560982" y="1458552"/>
            <a:ext cx="7634959" cy="221681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66B3E0-A120-4EFF-8A31-0D66E7903DD5}"/>
              </a:ext>
            </a:extLst>
          </p:cNvPr>
          <p:cNvCxnSpPr/>
          <p:nvPr/>
        </p:nvCxnSpPr>
        <p:spPr>
          <a:xfrm>
            <a:off x="625354" y="3991066"/>
            <a:ext cx="7627621" cy="199709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9F88076-CE25-4CFD-922E-41189BBA974B}"/>
              </a:ext>
            </a:extLst>
          </p:cNvPr>
          <p:cNvCxnSpPr>
            <a:cxnSpLocks/>
          </p:cNvCxnSpPr>
          <p:nvPr/>
        </p:nvCxnSpPr>
        <p:spPr>
          <a:xfrm flipV="1">
            <a:off x="625354" y="3991066"/>
            <a:ext cx="7677174" cy="189924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32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What’s 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5394" y="1645922"/>
            <a:ext cx="79814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Thinking of Intro Stat as a vibrant introduction to the very rapidly growing field of </a:t>
            </a:r>
          </a:p>
          <a:p>
            <a:pPr algn="ctr"/>
            <a:r>
              <a:rPr lang="en-US" sz="6000" b="1" dirty="0"/>
              <a:t>Applied Data Analysis</a:t>
            </a:r>
          </a:p>
        </p:txBody>
      </p:sp>
    </p:spTree>
    <p:extLst>
      <p:ext uri="{BB962C8B-B14F-4D97-AF65-F5344CB8AC3E}">
        <p14:creationId xmlns:p14="http://schemas.microsoft.com/office/powerpoint/2010/main" val="5674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86178"/>
            <a:ext cx="8153400" cy="871145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>
                <a:solidFill>
                  <a:srgbClr val="C00000"/>
                </a:solidFill>
                <a:latin typeface="Cambria" pitchFamily="18" charset="0"/>
              </a:rPr>
              <a:t>What’s Out?</a:t>
            </a:r>
            <a:endParaRPr lang="en-US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813" y="1524000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Computing standard deviation by hand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133600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Drawing any graph by hand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2013" y="2768025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Probability Rules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3377625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General Density Functions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911025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Moment Generating Functions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4520625"/>
            <a:ext cx="7824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Hypergeometric Distribution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85813" y="1828800"/>
            <a:ext cx="66055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0" y="2438400"/>
            <a:ext cx="66055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2000" y="3048000"/>
            <a:ext cx="66055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2000" y="3733800"/>
            <a:ext cx="66055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2000" y="4191000"/>
            <a:ext cx="66055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8200" y="4800600"/>
            <a:ext cx="660558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4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3364</TotalTime>
  <Words>1118</Words>
  <Application>Microsoft Office PowerPoint</Application>
  <PresentationFormat>On-screen Show (4:3)</PresentationFormat>
  <Paragraphs>213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</vt:lpstr>
      <vt:lpstr>Office Theme</vt:lpstr>
      <vt:lpstr>How Technology Facilitates Modernizing Intro Stat</vt:lpstr>
      <vt:lpstr>The Future of Intro Stats</vt:lpstr>
      <vt:lpstr>The Future of Intro Stats: Service Courses</vt:lpstr>
      <vt:lpstr>The Future of Intro Stats: Courses for Math/Stat/CS Majors</vt:lpstr>
      <vt:lpstr>The Future of Intro Stats</vt:lpstr>
      <vt:lpstr>What’s in?</vt:lpstr>
      <vt:lpstr>What’s out?</vt:lpstr>
      <vt:lpstr>What’s in?</vt:lpstr>
      <vt:lpstr>PowerPoint Presentation</vt:lpstr>
      <vt:lpstr>PowerPoint Presentation</vt:lpstr>
      <vt:lpstr>PowerPoint Presentation</vt:lpstr>
      <vt:lpstr>PowerPoint Presentation</vt:lpstr>
      <vt:lpstr>What’s in?</vt:lpstr>
      <vt:lpstr>HOW???</vt:lpstr>
      <vt:lpstr>Activity:  Imagine Flipping a Coin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Modern Intro Stats Course</vt:lpstr>
      <vt:lpstr>Modern Intro Stats Course</vt:lpstr>
      <vt:lpstr>Technology Allows us to Teach a Modern Intro Stats Course that is: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Patti Frazer Lock</cp:lastModifiedBy>
  <cp:revision>321</cp:revision>
  <cp:lastPrinted>2017-11-07T03:16:45Z</cp:lastPrinted>
  <dcterms:created xsi:type="dcterms:W3CDTF">2010-10-14T16:11:16Z</dcterms:created>
  <dcterms:modified xsi:type="dcterms:W3CDTF">2020-01-17T22:44:13Z</dcterms:modified>
</cp:coreProperties>
</file>