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6"/>
  </p:notesMasterIdLst>
  <p:handoutMasterIdLst>
    <p:handoutMasterId r:id="rId37"/>
  </p:handoutMasterIdLst>
  <p:sldIdLst>
    <p:sldId id="296" r:id="rId2"/>
    <p:sldId id="459" r:id="rId3"/>
    <p:sldId id="418" r:id="rId4"/>
    <p:sldId id="468" r:id="rId5"/>
    <p:sldId id="460" r:id="rId6"/>
    <p:sldId id="433" r:id="rId7"/>
    <p:sldId id="439" r:id="rId8"/>
    <p:sldId id="462" r:id="rId9"/>
    <p:sldId id="435" r:id="rId10"/>
    <p:sldId id="440" r:id="rId11"/>
    <p:sldId id="461" r:id="rId12"/>
    <p:sldId id="446" r:id="rId13"/>
    <p:sldId id="424" r:id="rId14"/>
    <p:sldId id="327" r:id="rId15"/>
    <p:sldId id="442" r:id="rId16"/>
    <p:sldId id="438" r:id="rId17"/>
    <p:sldId id="447" r:id="rId18"/>
    <p:sldId id="443" r:id="rId19"/>
    <p:sldId id="429" r:id="rId20"/>
    <p:sldId id="464" r:id="rId21"/>
    <p:sldId id="467" r:id="rId22"/>
    <p:sldId id="463" r:id="rId23"/>
    <p:sldId id="465" r:id="rId24"/>
    <p:sldId id="466" r:id="rId25"/>
    <p:sldId id="449" r:id="rId26"/>
    <p:sldId id="444" r:id="rId27"/>
    <p:sldId id="445" r:id="rId28"/>
    <p:sldId id="450" r:id="rId29"/>
    <p:sldId id="453" r:id="rId30"/>
    <p:sldId id="454" r:id="rId31"/>
    <p:sldId id="452" r:id="rId32"/>
    <p:sldId id="455" r:id="rId33"/>
    <p:sldId id="456" r:id="rId34"/>
    <p:sldId id="457" r:id="rId35"/>
  </p:sldIdLst>
  <p:sldSz cx="9144000" cy="6858000" type="screen4x3"/>
  <p:notesSz cx="6985000" cy="9271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85"/>
    <a:srgbClr val="22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14" autoAdjust="0"/>
  </p:normalViewPr>
  <p:slideViewPr>
    <p:cSldViewPr>
      <p:cViewPr varScale="1">
        <p:scale>
          <a:sx n="85" d="100"/>
          <a:sy n="85" d="100"/>
        </p:scale>
        <p:origin x="-2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4E30C326-9202-4DB5-9C83-E4442C564D86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914EE0D6-8ADC-4F8B-874E-1324ACD8C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853B58E-B6BA-48F7-B4E0-BA10A055CA32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42767DD-3043-43C0-8F7B-926248449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FDA action</a:t>
            </a:r>
            <a:r>
              <a:rPr lang="en-US" baseline="0" dirty="0" smtClean="0"/>
              <a:t> level: 1ppm</a:t>
            </a:r>
          </a:p>
          <a:p>
            <a:r>
              <a:rPr lang="en-US" baseline="0" dirty="0" smtClean="0"/>
              <a:t>Canada: 0.5ppm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8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D8E57A-21E3-4D09-AF4A-A65DF18883C1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hyperlink" Target="http://www.lock5stat.com/statke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lm47@psu.edu" TargetMode="External"/><Relationship Id="rId4" Type="http://schemas.openxmlformats.org/officeDocument/2006/relationships/hyperlink" Target="mailto:lock5stat@gmail.com" TargetMode="External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lock5stat.com/statkey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5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24" y="457200"/>
            <a:ext cx="85399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StatKey: </a:t>
            </a:r>
          </a:p>
          <a:p>
            <a:pPr algn="ct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Online Tools for Bootstrap Intervals and Randomization Tests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82193"/>
            <a:ext cx="8610600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</a:rPr>
              <a:t>Kari Lock Morgan</a:t>
            </a:r>
          </a:p>
          <a:p>
            <a:pPr algn="ctr"/>
            <a:r>
              <a:rPr lang="en-US" sz="2800" i="1" dirty="0" smtClean="0">
                <a:latin typeface="Cambria" pitchFamily="18" charset="0"/>
              </a:rPr>
              <a:t>Department of Statistical Science</a:t>
            </a:r>
          </a:p>
          <a:p>
            <a:pPr algn="ctr"/>
            <a:r>
              <a:rPr lang="en-US" sz="2800" i="1" dirty="0" smtClean="0">
                <a:latin typeface="Cambria" pitchFamily="18" charset="0"/>
              </a:rPr>
              <a:t>Duke </a:t>
            </a:r>
            <a:r>
              <a:rPr lang="en-US" sz="2800" i="1" dirty="0" smtClean="0">
                <a:latin typeface="Cambria" pitchFamily="18" charset="0"/>
              </a:rPr>
              <a:t>University</a:t>
            </a:r>
          </a:p>
          <a:p>
            <a:pPr algn="ctr"/>
            <a:endParaRPr lang="en-US" i="1" dirty="0">
              <a:latin typeface="Cambria" pitchFamily="18" charset="0"/>
            </a:endParaRPr>
          </a:p>
          <a:p>
            <a:pPr algn="ctr"/>
            <a:r>
              <a:rPr lang="en-US" sz="2800" dirty="0" smtClean="0">
                <a:latin typeface="Cambria" pitchFamily="18" charset="0"/>
              </a:rPr>
              <a:t>Joint work with </a:t>
            </a:r>
          </a:p>
          <a:p>
            <a:pPr algn="ctr"/>
            <a:r>
              <a:rPr lang="en-US" sz="2800" dirty="0" smtClean="0">
                <a:latin typeface="Cambria" pitchFamily="18" charset="0"/>
              </a:rPr>
              <a:t>Robin Lock, Patti Frazer Lock, Eric Lock, Dennis Lock</a:t>
            </a:r>
            <a:endParaRPr lang="en-US" sz="2800" dirty="0" smtClean="0">
              <a:latin typeface="Cambria" pitchFamily="18" charset="0"/>
            </a:endParaRPr>
          </a:p>
          <a:p>
            <a:pPr algn="ctr"/>
            <a:endParaRPr lang="en-US" sz="1600" i="1" dirty="0" smtClean="0">
              <a:latin typeface="Cambria" pitchFamily="18" charset="0"/>
            </a:endParaRPr>
          </a:p>
          <a:p>
            <a:pPr algn="ctr"/>
            <a:r>
              <a:rPr lang="en-US" sz="2800" dirty="0" smtClean="0">
                <a:latin typeface="Cambria" pitchFamily="18" charset="0"/>
              </a:rPr>
              <a:t>ICOTS</a:t>
            </a:r>
          </a:p>
          <a:p>
            <a:pPr algn="ctr"/>
            <a:r>
              <a:rPr lang="en-US" sz="2800" dirty="0">
                <a:latin typeface="Cambria" pitchFamily="18" charset="0"/>
              </a:rPr>
              <a:t>7</a:t>
            </a:r>
            <a:r>
              <a:rPr lang="en-US" sz="2800" dirty="0" smtClean="0">
                <a:latin typeface="Cambria" pitchFamily="18" charset="0"/>
              </a:rPr>
              <a:t>/17/14</a:t>
            </a:r>
            <a:endParaRPr lang="en-US" sz="3200" dirty="0" smtClean="0"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8" y="990600"/>
            <a:ext cx="7602741" cy="551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Bootstrap Confidence Interval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 flipH="1">
            <a:off x="4876800" y="1887065"/>
            <a:ext cx="1676400" cy="6275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 = 0.047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447800" y="1981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Distribution of Bootstrap Statistics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895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0.527 </a:t>
            </a:r>
            <a:r>
              <a:rPr lang="en-US" sz="1600" dirty="0" smtClean="0">
                <a:solidFill>
                  <a:schemeClr val="accent2"/>
                </a:solidFill>
                <a:sym typeface="Symbol"/>
              </a:rPr>
              <a:t> 2  0.047</a:t>
            </a:r>
          </a:p>
          <a:p>
            <a:r>
              <a:rPr lang="en-US" sz="1600" dirty="0" smtClean="0">
                <a:solidFill>
                  <a:schemeClr val="accent2"/>
                </a:solidFill>
                <a:sym typeface="Symbol"/>
              </a:rPr>
              <a:t>(0.433, 0.621)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Left-Right Arrow Callout 7"/>
          <p:cNvSpPr/>
          <p:nvPr/>
        </p:nvSpPr>
        <p:spPr>
          <a:xfrm>
            <a:off x="2895600" y="6015037"/>
            <a:ext cx="3124200" cy="461963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80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Middle 95% of bootstrap statistics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4038600" y="3657600"/>
            <a:ext cx="9144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1447800"/>
            <a:ext cx="914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72200" y="2289600"/>
                <a:ext cx="2244083" cy="53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0.341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53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=0.047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289600"/>
                <a:ext cx="2244083" cy="537327"/>
              </a:xfrm>
              <a:prstGeom prst="rect">
                <a:avLst/>
              </a:prstGeom>
              <a:blipFill rotWithShape="1">
                <a:blip r:embed="rId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66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7" grpId="0"/>
      <p:bldP spid="8" grpId="0" animBg="1"/>
      <p:bldP spid="5" grpId="0" animBg="1"/>
      <p:bldP spid="1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CI for Proportion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004" y="1219200"/>
            <a:ext cx="796519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Have you used simulation-based methods (bootstrap confidence intervals or randomization tests) in your teaching?</a:t>
            </a: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5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562600" y="1631795"/>
            <a:ext cx="31242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9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Test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861447"/>
            <a:ext cx="617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Crum, A. and Langer, E., (2007). Mind-Set Matters: Exercise and the Placebo Effect. Psychological Science, 18, 165-171.</a:t>
            </a:r>
            <a:endParaRPr lang="en-US" sz="1700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71383" y="1102752"/>
                <a:ext cx="8420100" cy="4840847"/>
              </a:xfrm>
              <a:prstGeom prst="rect">
                <a:avLst/>
              </a:prstGeom>
            </p:spPr>
            <p:txBody>
              <a:bodyPr vert="horz">
                <a:normAutofit fontScale="85000" lnSpcReduction="20000"/>
              </a:bodyPr>
              <a:lstStyle>
                <a:lvl1pPr marL="274320" indent="-27432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2"/>
                  </a:buClr>
                  <a:buSzPct val="70000"/>
                  <a:buFont typeface="Wingdings"/>
                  <a:buChar char=""/>
                  <a:defRPr kumimoji="0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3"/>
                  </a:buClr>
                  <a:buSzPct val="75000"/>
                  <a:buFont typeface="Wingdings 2"/>
                  <a:buChar char="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4"/>
                  </a:buClr>
                  <a:buSzPct val="70000"/>
                  <a:buFont typeface="Wingdings"/>
                  <a:buChar char="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5"/>
                  </a:buClr>
                  <a:buFontTx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rtl="0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 typeface="Arial" pitchFamily="34" charset="0"/>
                  <a:buChar char="•"/>
                </a:pPr>
                <a:r>
                  <a:rPr lang="en-US" sz="33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75 hotel maids were randomized to treatment and control groups, where the “treatment” was being informed that the work they do satisfies recommendations for an active lifestyle</a:t>
                </a:r>
              </a:p>
              <a:p>
                <a:pPr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r>
                  <a:rPr lang="en-US" sz="33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Weight change</a:t>
                </a:r>
              </a:p>
              <a:p>
                <a:pPr marL="0" indent="0">
                  <a:buClrTx/>
                  <a:buNone/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en-US" sz="33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3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3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  <m:r>
                      <a:rPr lang="en-US" sz="33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3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sz="33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3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3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sub>
                    </m:sSub>
                    <m:r>
                      <a:rPr lang="en-US" sz="33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3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−1.59</m:t>
                    </m:r>
                  </m:oMath>
                </a14:m>
                <a:r>
                  <a:rPr lang="en-US" sz="33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lbs</a:t>
                </a:r>
              </a:p>
              <a:p>
                <a:pPr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r>
                  <a:rPr lang="en-US" sz="33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Does this information </a:t>
                </a:r>
              </a:p>
              <a:p>
                <a:pPr marL="0" indent="0">
                  <a:buClrTx/>
                  <a:buNone/>
                </a:pPr>
                <a:r>
                  <a:rPr lang="en-US" sz="33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help maids lose weight?</a:t>
                </a:r>
              </a:p>
              <a:p>
                <a:pPr>
                  <a:buClrTx/>
                  <a:buFont typeface="Arial" pitchFamily="34" charset="0"/>
                  <a:buChar char="•"/>
                </a:pPr>
                <a:r>
                  <a:rPr lang="en-US" sz="3300" b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Key Question:</a:t>
                </a:r>
                <a:r>
                  <a:rPr lang="en-US" sz="33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3300" b="1" i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What kinds of sample differences would we observe, just by random chance, if there were no actual difference?</a:t>
                </a:r>
                <a:endParaRPr lang="en-US" sz="3300" b="1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3" y="1102752"/>
                <a:ext cx="8420100" cy="4840847"/>
              </a:xfrm>
              <a:prstGeom prst="rect">
                <a:avLst/>
              </a:prstGeom>
              <a:blipFill rotWithShape="1">
                <a:blip r:embed="rId3"/>
                <a:stretch>
                  <a:fillRect l="-1521" t="-3023" r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419567" cy="18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06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5078"/>
            <a:ext cx="7620000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Test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20000" y="344805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p-value</a:t>
            </a:r>
            <a:endParaRPr lang="en-US" b="1" dirty="0"/>
          </a:p>
        </p:txBody>
      </p:sp>
      <p:sp>
        <p:nvSpPr>
          <p:cNvPr id="14" name="Left Arrow 13"/>
          <p:cNvSpPr/>
          <p:nvPr/>
        </p:nvSpPr>
        <p:spPr>
          <a:xfrm flipH="1">
            <a:off x="4267200" y="3276600"/>
            <a:ext cx="25908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Proportion as extreme as observed statistic</a:t>
            </a:r>
            <a:endParaRPr lang="en-US" sz="1600" dirty="0"/>
          </a:p>
        </p:txBody>
      </p:sp>
      <p:sp>
        <p:nvSpPr>
          <p:cNvPr id="15" name="Left Arrow 14"/>
          <p:cNvSpPr/>
          <p:nvPr/>
        </p:nvSpPr>
        <p:spPr>
          <a:xfrm flipH="1">
            <a:off x="4038600" y="5791200"/>
            <a:ext cx="22860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observed statistic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2018185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Distribution of Statistic Assuming Null is True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2764"/>
          <a:stretch/>
        </p:blipFill>
        <p:spPr bwMode="auto">
          <a:xfrm>
            <a:off x="381000" y="1073426"/>
            <a:ext cx="5943600" cy="55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http://www.dailycomedy.com/images/jokes/b/MiamiDolphins.jpg"/>
          <p:cNvPicPr>
            <a:picLocks noChangeAspect="1" noChangeArrowheads="1"/>
          </p:cNvPicPr>
          <p:nvPr/>
        </p:nvPicPr>
        <p:blipFill>
          <a:blip r:embed="rId3" cstate="print"/>
          <a:srcRect l="19231" r="17308"/>
          <a:stretch>
            <a:fillRect/>
          </a:stretch>
        </p:blipFill>
        <p:spPr bwMode="auto">
          <a:xfrm>
            <a:off x="1524000" y="4572000"/>
            <a:ext cx="762000" cy="900546"/>
          </a:xfrm>
          <a:prstGeom prst="rect">
            <a:avLst/>
          </a:prstGeom>
          <a:noFill/>
        </p:spPr>
      </p:pic>
      <p:pic>
        <p:nvPicPr>
          <p:cNvPr id="4" name="Picture 6" descr="http://www.nflfootballstadiums.com/images/Oakland-Raiders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963615" cy="1023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4495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</a:rPr>
              <a:t> = 0.43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14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NFL Teams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0700" y="391892"/>
            <a:ext cx="57150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Malevolent Uniforms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142082"/>
            <a:ext cx="2667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Do NFL teams with more malevolent uniforms get more penalty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yards?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9757"/>
            <a:ext cx="8300224" cy="875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Ability to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simulate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one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to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many samples </a:t>
            </a:r>
            <a:endParaRPr lang="en-US" sz="32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Helps students distinguish and keep straight the original data, a single simulated data set, and the distribution of simulated statistics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Students have to interact with the bootstrap/randomization distribution – they have to know what to do with it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Consistent interface for bootstrap intervals, randomization tests, theoretical distributions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 Pedagogical Features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6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17890" y="4876800"/>
            <a:ext cx="884991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4859"/>
            <a:ext cx="830022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Maid weight loss example: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t-distribution</a:t>
            </a: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df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= 33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Theoretical Distributions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3429000"/>
                <a:ext cx="6858000" cy="1845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−0.2 −(−1.79)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2.32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34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2.88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41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=2.65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29000"/>
                <a:ext cx="6858000" cy="1845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039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353175" cy="544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Theoretical Distributions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086600" y="3581400"/>
            <a:ext cx="1544444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p-value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>
            <a:off x="6705600" y="5867400"/>
            <a:ext cx="1447799" cy="7620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t-statistic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3910" y="3762982"/>
            <a:ext cx="381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MUCH more intuitive and easier to use than tables!!!</a:t>
            </a:r>
            <a:endParaRPr lang="en-US" sz="2400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59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7848600" cy="206210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A set of web-based, interactive, dynamic statistics tools designed for teaching  simulation-based methods at </a:t>
            </a:r>
            <a:r>
              <a:rPr lang="en-US" sz="3200" dirty="0">
                <a:latin typeface="Cambria" pitchFamily="18" charset="0"/>
              </a:rPr>
              <a:t>a</a:t>
            </a:r>
            <a:r>
              <a:rPr lang="en-US" sz="3200" dirty="0" smtClean="0">
                <a:latin typeface="Cambria" pitchFamily="18" charset="0"/>
              </a:rPr>
              <a:t>n introductory level. 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3349083"/>
            <a:ext cx="8534400" cy="2743200"/>
          </a:xfrm>
          <a:prstGeom prst="rect">
            <a:avLst/>
          </a:prstGeom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r>
              <a:rPr lang="en-US" sz="3200" b="1" dirty="0" smtClean="0">
                <a:latin typeface="Cambria" pitchFamily="18" charset="0"/>
              </a:rPr>
              <a:t>Freely available at </a:t>
            </a:r>
            <a:r>
              <a:rPr lang="en-US" sz="3200" b="1" dirty="0" smtClean="0">
                <a:latin typeface="Cambria" pitchFamily="18" charset="0"/>
                <a:hlinkClick r:id="rId3"/>
              </a:rPr>
              <a:t>www.lock5stat.com/statkey</a:t>
            </a:r>
            <a:r>
              <a:rPr lang="en-US" sz="3200" b="1" dirty="0" smtClean="0">
                <a:latin typeface="Cambria" pitchFamily="18" charset="0"/>
              </a:rPr>
              <a:t> </a:t>
            </a:r>
          </a:p>
          <a:p>
            <a:pPr marL="0" indent="0" algn="ctr">
              <a:spcBef>
                <a:spcPts val="1200"/>
              </a:spcBef>
              <a:buFont typeface="Wingdings 2"/>
              <a:buNone/>
            </a:pPr>
            <a:endParaRPr lang="en-US" sz="3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No login required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Runs in (almost) any browser (incl. smartphones)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Google Chrome App available (no internet needed)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Standalone or supplement to existing technology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90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312" y="5562600"/>
            <a:ext cx="884991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3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39071"/>
            <a:ext cx="83058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Chi-square tests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Goodness-of-fit or test for association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Gives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</a:t>
            </a:r>
            <a:r>
              <a:rPr lang="en-US" sz="3200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statistic, as well as observed and expected counts for each cell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Randomization test or </a:t>
            </a:r>
            <a:r>
              <a:rPr lang="en-US" sz="3200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distribution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ANOVA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Difference in means or regression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Gives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entire ANOVA table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Randomization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test or F-distribution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Chi-Square and ANOVA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89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39071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Is there an association between type of painkiller taken during pregnancy and miscarriage? </a:t>
            </a: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2047" y="381000"/>
            <a:ext cx="83058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Chi-Square Test for Association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5" t="25895" r="910" b="40468"/>
          <a:stretch/>
        </p:blipFill>
        <p:spPr bwMode="auto">
          <a:xfrm>
            <a:off x="1600200" y="2945639"/>
            <a:ext cx="5896173" cy="223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03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15434"/>
            <a:ext cx="4495799" cy="37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386509" cy="37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Chi-Square Test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328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Randomization Distribution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5936" y="234053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Chi-Square Distribution (3 </a:t>
            </a:r>
            <a:r>
              <a:rPr lang="en-US" b="1" i="1" dirty="0" err="1" smtClean="0">
                <a:latin typeface="Cambria" pitchFamily="18" charset="0"/>
              </a:rPr>
              <a:t>df</a:t>
            </a:r>
            <a:r>
              <a:rPr lang="en-US" b="1" i="1" dirty="0" smtClean="0">
                <a:latin typeface="Cambria" pitchFamily="18" charset="0"/>
              </a:rPr>
              <a:t>)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438400" y="3014668"/>
            <a:ext cx="1600200" cy="860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p-value = 0.105</a:t>
            </a:r>
            <a:endParaRPr lang="en-US" sz="1600" dirty="0"/>
          </a:p>
        </p:txBody>
      </p:sp>
      <p:sp>
        <p:nvSpPr>
          <p:cNvPr id="13" name="Left Arrow 12"/>
          <p:cNvSpPr/>
          <p:nvPr/>
        </p:nvSpPr>
        <p:spPr>
          <a:xfrm>
            <a:off x="2209800" y="4691068"/>
            <a:ext cx="1447800" cy="6858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ym typeface="Symbol"/>
              </a:rPr>
              <a:t></a:t>
            </a:r>
            <a:r>
              <a:rPr lang="en-US" sz="1600" baseline="30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= 6.168</a:t>
            </a:r>
            <a:endParaRPr lang="en-US" sz="1600" dirty="0"/>
          </a:p>
        </p:txBody>
      </p:sp>
      <p:sp>
        <p:nvSpPr>
          <p:cNvPr id="15" name="Left Arrow 14"/>
          <p:cNvSpPr/>
          <p:nvPr/>
        </p:nvSpPr>
        <p:spPr>
          <a:xfrm>
            <a:off x="7086600" y="2938468"/>
            <a:ext cx="1600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p-value = 0.104</a:t>
            </a:r>
            <a:endParaRPr lang="en-US" sz="1600" dirty="0"/>
          </a:p>
        </p:txBody>
      </p:sp>
      <p:sp>
        <p:nvSpPr>
          <p:cNvPr id="16" name="Left Arrow 15"/>
          <p:cNvSpPr/>
          <p:nvPr/>
        </p:nvSpPr>
        <p:spPr>
          <a:xfrm>
            <a:off x="6858000" y="4691068"/>
            <a:ext cx="1676400" cy="6858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ym typeface="Symbol"/>
              </a:rPr>
              <a:t></a:t>
            </a:r>
            <a:r>
              <a:rPr lang="en-US" sz="1600" baseline="30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= 6.168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09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3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39071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Does exposure to light at night make you fatter? (does it make mice fatter?)</a:t>
            </a: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2047" y="381000"/>
            <a:ext cx="83058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ANOVA for Difference in Means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19774"/>
            <a:ext cx="8001000" cy="4004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29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5490" y="4419600"/>
            <a:ext cx="884991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32386"/>
            <a:ext cx="8305800" cy="690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Simulate a sampling distribution</a:t>
            </a: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Generate confidence intervals for each simulated statistic, keep track of coverage rate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Population data: Finishing times for the 2008 Men’s Olympic marathon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Sampling Distributions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81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Sampling Distributions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6277202" cy="394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29" y="2044700"/>
            <a:ext cx="2701971" cy="466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94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0" y="1631795"/>
            <a:ext cx="28956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1" y="1371600"/>
            <a:ext cx="8322809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05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90855"/>
            <a:ext cx="8458200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Developed by the Lock</a:t>
            </a:r>
            <a:r>
              <a:rPr lang="en-US" sz="2800" baseline="300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5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team </a:t>
            </a:r>
          </a:p>
          <a:p>
            <a:endParaRPr lang="en-US" sz="40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Developed for our book, </a:t>
            </a:r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Statistics: Unlocking the Power of Data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(although can be used with any book)</a:t>
            </a:r>
          </a:p>
          <a:p>
            <a:pPr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Programmed by Rich Sharp (Stanford), Ed Harcourt and Kevin </a:t>
            </a:r>
            <a:r>
              <a:rPr lang="en-US" sz="2800" dirty="0" err="1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Angstadt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(St. Lawrence)</a:t>
            </a:r>
            <a:endParaRPr lang="en-US" sz="28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2" name="Picture 2" descr="http://media.wiley.com/product_data/coverImage300/55/EHEP0024/EHEP002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1752600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00800" y="372728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Wiley (2013)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5" name="Picture 2" descr="C:\Users\Public\Documents\Photos\Lock5Pictures\Lock33Edit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4145552" cy="27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438400" y="1447800"/>
            <a:ext cx="1571712" cy="457200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Robin &amp; Patti</a:t>
            </a:r>
          </a:p>
          <a:p>
            <a:pPr algn="ctr"/>
            <a:r>
              <a:rPr lang="en-US" sz="1400" dirty="0" smtClean="0"/>
              <a:t>St. Lawrence</a:t>
            </a:r>
            <a:endParaRPr lang="en-US" sz="1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85800" y="3657600"/>
            <a:ext cx="1676400" cy="688542"/>
          </a:xfrm>
          <a:prstGeom prst="wedgeRoundRectCallout">
            <a:avLst>
              <a:gd name="adj1" fmla="val 42171"/>
              <a:gd name="adj2" fmla="val -1103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Dennis</a:t>
            </a:r>
          </a:p>
          <a:p>
            <a:pPr algn="ctr"/>
            <a:r>
              <a:rPr lang="en-US" sz="1400" dirty="0" smtClean="0"/>
              <a:t>Miami Dolphins</a:t>
            </a:r>
            <a:endParaRPr lang="en-US" sz="1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544220" y="3940911"/>
            <a:ext cx="1343112" cy="685800"/>
          </a:xfrm>
          <a:prstGeom prst="wedgeRoundRectCallout">
            <a:avLst>
              <a:gd name="adj1" fmla="val 18396"/>
              <a:gd name="adj2" fmla="val -1127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Kari</a:t>
            </a:r>
          </a:p>
          <a:p>
            <a:pPr algn="ctr"/>
            <a:r>
              <a:rPr lang="en-US" sz="1400" dirty="0" smtClean="0"/>
              <a:t>Duke / Penn State</a:t>
            </a:r>
            <a:endParaRPr lang="en-US" sz="1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191001" y="3733800"/>
            <a:ext cx="1371600" cy="612342"/>
          </a:xfrm>
          <a:prstGeom prst="wedgeRoundRectCallout">
            <a:avLst>
              <a:gd name="adj1" fmla="val -27419"/>
              <a:gd name="adj2" fmla="val -1086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Eric </a:t>
            </a:r>
          </a:p>
          <a:p>
            <a:pPr algn="ctr"/>
            <a:r>
              <a:rPr lang="en-US" sz="1400" dirty="0" smtClean="0"/>
              <a:t>U Minnesota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88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16" grpId="0" animBg="1"/>
      <p:bldP spid="17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429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43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2" y="1447800"/>
            <a:ext cx="827797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48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12642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46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Help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/>
        </p:blipFill>
        <p:spPr bwMode="auto">
          <a:xfrm>
            <a:off x="228600" y="1042987"/>
            <a:ext cx="8750932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4975303"/>
            <a:ext cx="609600" cy="434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241" y="5562600"/>
            <a:ext cx="82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Help page, including instructional videos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43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Suggestions?  Comments?  Questions?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251" y="1981200"/>
            <a:ext cx="823331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You can email me at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  <a:hlinkClick r:id="rId3"/>
              </a:rPr>
              <a:t>klm47@psu.edu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or the whole Lock</a:t>
            </a:r>
            <a:r>
              <a:rPr lang="en-US" sz="3200" baseline="300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5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team at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  <a:hlinkClick r:id="rId4"/>
              </a:rPr>
              <a:t>lock5stat@gmail.com</a:t>
            </a: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86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 Goals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458200" cy="781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Free</a:t>
            </a:r>
            <a:endParaRPr lang="en-US" sz="2800" dirty="0">
              <a:latin typeface="Cambria" pitchFamily="18" charset="0"/>
            </a:endParaRP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sz="2800" dirty="0" smtClean="0">
                <a:latin typeface="Cambria" pitchFamily="18" charset="0"/>
              </a:rPr>
              <a:t>Convenient</a:t>
            </a:r>
            <a:endParaRPr lang="en-US" sz="2800" dirty="0">
              <a:latin typeface="Cambria" pitchFamily="18" charset="0"/>
            </a:endParaRP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Very easy-to-use</a:t>
            </a:r>
            <a:endParaRPr lang="en-US" sz="2800" dirty="0">
              <a:latin typeface="Cambria" pitchFamily="18" charset="0"/>
            </a:endParaRP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Helps promote understanding</a:t>
            </a: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For those who</a:t>
            </a:r>
            <a:r>
              <a:rPr lang="en-US" sz="2800" dirty="0" smtClean="0">
                <a:latin typeface="Cambria" pitchFamily="18" charset="0"/>
              </a:rPr>
              <a:t> want to use simulation methods, technology should not be a limiting factor!</a:t>
            </a:r>
            <a:endParaRPr lang="en-US" sz="2800" dirty="0">
              <a:latin typeface="Cambria" pitchFamily="18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19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70156"/>
            <a:ext cx="8458200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WHY?</a:t>
            </a: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</a:rPr>
              <a:t>Address instructor concerns about accessibility of simulation-based methods at the intro level</a:t>
            </a: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sz="2800" dirty="0">
                <a:latin typeface="Cambria" pitchFamily="18" charset="0"/>
              </a:rPr>
              <a:t> Design an easy-to-use set of learning tools </a:t>
            </a:r>
            <a:r>
              <a:rPr lang="en-US" sz="2800" dirty="0" smtClean="0">
                <a:latin typeface="Cambria" pitchFamily="18" charset="0"/>
              </a:rPr>
              <a:t>accessible to everyone</a:t>
            </a:r>
            <a:endParaRPr lang="en-US" sz="2800" dirty="0">
              <a:latin typeface="Cambria" pitchFamily="18" charset="0"/>
            </a:endParaRP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</a:rPr>
              <a:t> Provide a no-cost technology option for any environment  OR as a supplement to existing technology</a:t>
            </a: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Make sure everyone </a:t>
            </a:r>
            <a:endParaRPr lang="en-US" sz="2800" dirty="0">
              <a:latin typeface="Cambria" pitchFamily="18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46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11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1600200"/>
            <a:ext cx="31242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5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181517"/>
                <a:ext cx="8153400" cy="800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What is the average mercury level of fish (large mouth bass) in Florida lakes?</a:t>
                </a:r>
              </a:p>
              <a:p>
                <a:pPr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Sample of size </a:t>
                </a:r>
                <a:r>
                  <a:rPr lang="en-US" sz="3200" i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n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= 53, with </a:t>
                </a:r>
                <a14:m>
                  <m:oMath xmlns=""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0.527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ppm.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Give a confidence interval for true average. 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Key Question: </a:t>
                </a:r>
                <a:r>
                  <a:rPr lang="en-US" sz="3200" b="1" i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How much can statistics vary from sample to sample?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  <a:hlinkClick r:id="rId4"/>
                  </a:rPr>
                  <a:t>www.lock5stat.com/statkey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 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sz="3200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sz="2800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sz="2800" dirty="0" smtClean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81517"/>
                <a:ext cx="8153400" cy="8002191"/>
              </a:xfrm>
              <a:prstGeom prst="rect">
                <a:avLst/>
              </a:prstGeom>
              <a:blipFill rotWithShape="1">
                <a:blip r:embed="rId5"/>
                <a:stretch>
                  <a:fillRect l="-1945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Bootstrap Confidence Interval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1794" name="Picture 2" descr="http://www.maine.gov/ifw/fishing/species/identification/images/largemouthba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675">
            <a:off x="6060900" y="4760742"/>
            <a:ext cx="2655433" cy="11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599836"/>
            <a:ext cx="6629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mbria" pitchFamily="18" charset="0"/>
              </a:rPr>
              <a:t>Lange</a:t>
            </a:r>
            <a:r>
              <a:rPr lang="en-US" sz="1700" dirty="0">
                <a:latin typeface="Cambria" pitchFamily="18" charset="0"/>
              </a:rPr>
              <a:t>, T., Royals, H. and Connor, L. (2004).  Mercury accumulation in largemouth bass (</a:t>
            </a:r>
            <a:r>
              <a:rPr lang="en-US" sz="1700" dirty="0" err="1">
                <a:latin typeface="Cambria" pitchFamily="18" charset="0"/>
              </a:rPr>
              <a:t>Micropterus</a:t>
            </a:r>
            <a:r>
              <a:rPr lang="en-US" sz="1700" dirty="0">
                <a:latin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</a:rPr>
              <a:t>salmoides</a:t>
            </a:r>
            <a:r>
              <a:rPr lang="en-US" sz="1700" dirty="0">
                <a:latin typeface="Cambria" pitchFamily="18" charset="0"/>
              </a:rPr>
              <a:t>) in a Florida Lake. Archives of Environmental Contamination and Toxicology, 27(4), 466-471.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5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2198"/>
            <a:ext cx="8490761" cy="471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705600" y="1359932"/>
            <a:ext cx="20574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05600" y="3417332"/>
            <a:ext cx="2057400" cy="237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1175266"/>
            <a:ext cx="6553200" cy="4932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Original Sample</a:t>
            </a:r>
            <a:endParaRPr lang="en-US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5791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One Simulated Sample</a:t>
            </a:r>
            <a:endParaRPr lang="en-US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160532"/>
            <a:ext cx="420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Distribution of Simulated Statistics</a:t>
            </a:r>
            <a:endParaRPr lang="en-US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Bootstrap Confidence Interval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349E"/>
      </a:hlink>
      <a:folHlink>
        <a:srgbClr val="00349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16101</TotalTime>
  <Words>1019</Words>
  <Application>Microsoft Macintosh PowerPoint</Application>
  <PresentationFormat>On-screen Show (4:3)</PresentationFormat>
  <Paragraphs>182</Paragraphs>
  <Slides>34</Slides>
  <Notes>1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Re-randomization</dc:title>
  <dc:creator>Kari</dc:creator>
  <cp:lastModifiedBy>Kari Lock Morgan</cp:lastModifiedBy>
  <cp:revision>252</cp:revision>
  <dcterms:created xsi:type="dcterms:W3CDTF">2009-11-13T19:43:56Z</dcterms:created>
  <dcterms:modified xsi:type="dcterms:W3CDTF">2014-07-17T16:55:20Z</dcterms:modified>
</cp:coreProperties>
</file>