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35" r:id="rId3"/>
    <p:sldId id="337" r:id="rId4"/>
    <p:sldId id="336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257" r:id="rId13"/>
    <p:sldId id="272" r:id="rId14"/>
    <p:sldId id="274" r:id="rId15"/>
    <p:sldId id="326" r:id="rId16"/>
    <p:sldId id="345" r:id="rId17"/>
    <p:sldId id="320" r:id="rId18"/>
    <p:sldId id="346" r:id="rId19"/>
    <p:sldId id="282" r:id="rId20"/>
    <p:sldId id="285" r:id="rId21"/>
    <p:sldId id="347" r:id="rId22"/>
    <p:sldId id="350" r:id="rId23"/>
    <p:sldId id="348" r:id="rId24"/>
    <p:sldId id="311" r:id="rId25"/>
    <p:sldId id="352" r:id="rId26"/>
    <p:sldId id="354" r:id="rId27"/>
    <p:sldId id="355" r:id="rId28"/>
    <p:sldId id="333" r:id="rId29"/>
    <p:sldId id="357" r:id="rId30"/>
    <p:sldId id="356" r:id="rId31"/>
    <p:sldId id="332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9352" autoAdjust="0"/>
    <p:restoredTop sz="94494" autoAdjust="0"/>
  </p:normalViewPr>
  <p:slideViewPr>
    <p:cSldViewPr>
      <p:cViewPr varScale="1">
        <p:scale>
          <a:sx n="74" d="100"/>
          <a:sy n="74" d="100"/>
        </p:scale>
        <p:origin x="8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1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1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1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1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r">
              <a:defRPr sz="1300"/>
            </a:lvl1pPr>
          </a:lstStyle>
          <a:p>
            <a:fld id="{77682825-CB27-4439-B919-408EBC76C2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4496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1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1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2313"/>
            <a:ext cx="4797425" cy="3597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46" tIns="47823" rIns="95646" bIns="478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1"/>
          </a:xfrm>
          <a:prstGeom prst="rect">
            <a:avLst/>
          </a:prstGeom>
        </p:spPr>
        <p:txBody>
          <a:bodyPr vert="horz" lIns="95646" tIns="47823" rIns="95646" bIns="478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1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1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r">
              <a:defRPr sz="1300"/>
            </a:lvl1pPr>
          </a:lstStyle>
          <a:p>
            <a:fld id="{5A1F48E1-058B-4963-8D55-C60E04311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998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5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05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2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48FE-2D5A-45AB-95EB-9243473478A6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800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80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ock5stat.com/statke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ossmanchance.com/ISIapplets.html" TargetMode="External"/><Relationship Id="rId4" Type="http://schemas.openxmlformats.org/officeDocument/2006/relationships/hyperlink" Target="http://www.rossmanchance.com/applets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plock@stlawu.edu" TargetMode="External"/><Relationship Id="rId2" Type="http://schemas.openxmlformats.org/officeDocument/2006/relationships/hyperlink" Target="mailto:rlock@stlawu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ock5stat.com" TargetMode="External"/><Relationship Id="rId4" Type="http://schemas.openxmlformats.org/officeDocument/2006/relationships/hyperlink" Target="mailto:klm47@psu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winternet.org/2016/02/11/15-percent-of-american-adults-have-used-online-dating-sites-or-mobile-dating-app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848600" cy="2914651"/>
          </a:xfrm>
          <a:solidFill>
            <a:srgbClr val="FFFF99"/>
          </a:solidFill>
          <a:ln w="412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b="1" dirty="0"/>
              <a:t>Connecting Intuitive Simulation-Based Inference to Traditional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8382000" cy="26670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Robin Lock, St. Lawrence University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Patti Frazer Lock, St. Lawrence University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Kari Lock Morgan, Pennsylvania State University </a:t>
            </a:r>
          </a:p>
          <a:p>
            <a:pPr>
              <a:spcAft>
                <a:spcPts val="600"/>
              </a:spcAft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ICOTS 10 – Kyoto , Japan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July 9,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811614"/>
            <a:ext cx="2667000" cy="1780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D4C8-3BC9-447F-BC94-8F0F62A6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lock5stat.com/</a:t>
            </a:r>
            <a:r>
              <a:rPr lang="en-US" sz="3200" dirty="0" err="1"/>
              <a:t>statkey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70BD6-F990-4655-AA21-3E570F96B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88029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7BD7BEF-6549-47EB-97B5-9D6697D504E4}"/>
              </a:ext>
            </a:extLst>
          </p:cNvPr>
          <p:cNvSpPr/>
          <p:nvPr/>
        </p:nvSpPr>
        <p:spPr>
          <a:xfrm>
            <a:off x="5791200" y="3276600"/>
            <a:ext cx="22098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90F0E4-E7F2-43C3-9334-7FB99E9AA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4" y="457200"/>
            <a:ext cx="9024594" cy="6096000"/>
          </a:xfrm>
          <a:prstGeom prst="rect">
            <a:avLst/>
          </a:prstGeo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3EB0B6FF-0E4C-4E2F-A0FE-95E4AC6552C7}"/>
              </a:ext>
            </a:extLst>
          </p:cNvPr>
          <p:cNvSpPr/>
          <p:nvPr/>
        </p:nvSpPr>
        <p:spPr>
          <a:xfrm flipH="1">
            <a:off x="6400800" y="3429000"/>
            <a:ext cx="1295400" cy="687211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p-value</a:t>
            </a: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19CBADEF-53DB-44C7-A3CA-08F3CF1F76C9}"/>
              </a:ext>
            </a:extLst>
          </p:cNvPr>
          <p:cNvSpPr/>
          <p:nvPr/>
        </p:nvSpPr>
        <p:spPr>
          <a:xfrm flipH="1">
            <a:off x="5334000" y="6019800"/>
            <a:ext cx="1828800" cy="609600"/>
          </a:xfrm>
          <a:prstGeom prst="leftArrow">
            <a:avLst>
              <a:gd name="adj1" fmla="val 35185"/>
              <a:gd name="adj2" fmla="val 38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observed statistic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5FBA18A-D500-4B1C-AF66-34CC167DF2C9}"/>
              </a:ext>
            </a:extLst>
          </p:cNvPr>
          <p:cNvSpPr/>
          <p:nvPr/>
        </p:nvSpPr>
        <p:spPr>
          <a:xfrm>
            <a:off x="3200400" y="4366714"/>
            <a:ext cx="3352800" cy="96799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Distribution of statistic if no difference (H</a:t>
            </a:r>
            <a:r>
              <a:rPr lang="en-US" sz="2400" baseline="-25000" dirty="0">
                <a:solidFill>
                  <a:schemeClr val="tx1"/>
                </a:solidFill>
              </a:rPr>
              <a:t>0</a:t>
            </a:r>
            <a:r>
              <a:rPr lang="en-US" sz="2400" dirty="0">
                <a:solidFill>
                  <a:schemeClr val="tx1"/>
                </a:solidFill>
              </a:rPr>
              <a:t> true)</a:t>
            </a:r>
          </a:p>
        </p:txBody>
      </p:sp>
    </p:spTree>
    <p:extLst>
      <p:ext uri="{BB962C8B-B14F-4D97-AF65-F5344CB8AC3E}">
        <p14:creationId xmlns:p14="http://schemas.microsoft.com/office/powerpoint/2010/main" val="246190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to Traditional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114800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 u="sng" dirty="0"/>
              <a:t>Step #1: Smooth Curve:</a:t>
            </a:r>
            <a:r>
              <a:rPr lang="en-US" sz="3600" dirty="0"/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3600" dirty="0"/>
              <a:t>      Simulation distribution to general curve</a:t>
            </a:r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 u="sng" dirty="0"/>
              <a:t>Step #2: Standardized Statistic</a:t>
            </a:r>
            <a:r>
              <a:rPr lang="en-US" sz="3600" dirty="0"/>
              <a:t>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3600" dirty="0"/>
              <a:t>      Original statistic to standardized value</a:t>
            </a:r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 u="sng" dirty="0"/>
              <a:t>Step #3: Standard Error Formula</a:t>
            </a:r>
            <a:r>
              <a:rPr lang="en-US" sz="3600" dirty="0"/>
              <a:t>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3600" dirty="0"/>
              <a:t>      Simulation SE to formula SE</a:t>
            </a:r>
          </a:p>
        </p:txBody>
      </p:sp>
    </p:spTree>
    <p:extLst>
      <p:ext uri="{BB962C8B-B14F-4D97-AF65-F5344CB8AC3E}">
        <p14:creationId xmlns:p14="http://schemas.microsoft.com/office/powerpoint/2010/main" val="31913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A30131-35BA-4FE7-B15B-71B80ED9F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51" y="838200"/>
            <a:ext cx="7587368" cy="4866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Step #1: Mind-Set Matters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9495" t="27710" r="9151"/>
          <a:stretch/>
        </p:blipFill>
        <p:spPr>
          <a:xfrm>
            <a:off x="1803844" y="1464029"/>
            <a:ext cx="6477000" cy="38809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70844" y="5198562"/>
            <a:ext cx="11430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85035" y="1590071"/>
            <a:ext cx="14478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1590071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Arial"/>
                <a:cs typeface="Arial"/>
              </a:rPr>
              <a:t>N(0, 0.632)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5704582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</a:pP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Compare the original statistic to this Normal distribution to find the p-value.</a:t>
            </a:r>
          </a:p>
        </p:txBody>
      </p:sp>
    </p:spTree>
    <p:extLst>
      <p:ext uri="{BB962C8B-B14F-4D97-AF65-F5344CB8AC3E}">
        <p14:creationId xmlns:p14="http://schemas.microsoft.com/office/powerpoint/2010/main" val="112071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44CC6C-6358-4D93-9456-60BC8BE22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560"/>
            <a:ext cx="9144000" cy="5477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p-value from N(null, SE)</a:t>
            </a:r>
          </a:p>
        </p:txBody>
      </p:sp>
      <p:sp>
        <p:nvSpPr>
          <p:cNvPr id="6" name="Left Arrow 5"/>
          <p:cNvSpPr/>
          <p:nvPr/>
        </p:nvSpPr>
        <p:spPr>
          <a:xfrm flipH="1">
            <a:off x="3733800" y="3884789"/>
            <a:ext cx="1295400" cy="687211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p-value</a:t>
            </a:r>
          </a:p>
        </p:txBody>
      </p:sp>
      <p:sp>
        <p:nvSpPr>
          <p:cNvPr id="7" name="Left Arrow 6"/>
          <p:cNvSpPr/>
          <p:nvPr/>
        </p:nvSpPr>
        <p:spPr>
          <a:xfrm flipH="1">
            <a:off x="2971800" y="6172200"/>
            <a:ext cx="1828800" cy="609600"/>
          </a:xfrm>
          <a:prstGeom prst="leftArrow">
            <a:avLst>
              <a:gd name="adj1" fmla="val 35185"/>
              <a:gd name="adj2" fmla="val 38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observed statistic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34290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Same idea as randomization test, just using a smooth curve!</a:t>
            </a:r>
          </a:p>
        </p:txBody>
      </p:sp>
    </p:spTree>
    <p:extLst>
      <p:ext uri="{BB962C8B-B14F-4D97-AF65-F5344CB8AC3E}">
        <p14:creationId xmlns:p14="http://schemas.microsoft.com/office/powerpoint/2010/main" val="301287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E0CC365-BE77-477D-919C-CD1DD97CB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736" y="3956264"/>
            <a:ext cx="397549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A4DDBE-3FFD-4EC8-A047-D7B88B48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933" y="966464"/>
            <a:ext cx="4061066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7315200" cy="1524000"/>
          </a:xfrm>
        </p:spPr>
        <p:txBody>
          <a:bodyPr>
            <a:normAutofit/>
          </a:bodyPr>
          <a:lstStyle/>
          <a:p>
            <a:r>
              <a:rPr lang="en-US" dirty="0"/>
              <a:t>Seeing the Connection!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3370" y="1904423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Randomization 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4674" y="4279557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Normal Distribution</a:t>
            </a:r>
          </a:p>
        </p:txBody>
      </p:sp>
      <p:sp>
        <p:nvSpPr>
          <p:cNvPr id="7" name="Oval 6"/>
          <p:cNvSpPr/>
          <p:nvPr/>
        </p:nvSpPr>
        <p:spPr>
          <a:xfrm>
            <a:off x="7059826" y="3131861"/>
            <a:ext cx="914400" cy="64481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58000" y="6248400"/>
            <a:ext cx="1066800" cy="5334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9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E333-9902-461B-B182-707B4DB4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#1 Online Dating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D1EF5-E52C-4511-AB56-A66D1B500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95" y="914400"/>
            <a:ext cx="8403548" cy="5410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27CE77-10DA-400B-B573-ED263E8BCCB3}"/>
                  </a:ext>
                </a:extLst>
              </p:cNvPr>
              <p:cNvSpPr txBox="1"/>
              <p:nvPr/>
            </p:nvSpPr>
            <p:spPr>
              <a:xfrm>
                <a:off x="2362200" y="6324600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=0.273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27CE77-10DA-400B-B573-ED263E8BC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324600"/>
                <a:ext cx="1905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3CAA409-908F-4F4F-829D-71B266E190FC}"/>
              </a:ext>
            </a:extLst>
          </p:cNvPr>
          <p:cNvSpPr/>
          <p:nvPr/>
        </p:nvSpPr>
        <p:spPr>
          <a:xfrm>
            <a:off x="6934200" y="1828800"/>
            <a:ext cx="1524000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756A21-9C6F-4730-ACB0-1FF2CA4C8296}"/>
              </a:ext>
            </a:extLst>
          </p:cNvPr>
          <p:cNvCxnSpPr/>
          <p:nvPr/>
        </p:nvCxnSpPr>
        <p:spPr>
          <a:xfrm flipV="1">
            <a:off x="3810000" y="5943600"/>
            <a:ext cx="7620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7D51FD1-095C-404C-BB44-0CA379901D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95" t="27710" r="9151"/>
          <a:stretch/>
        </p:blipFill>
        <p:spPr>
          <a:xfrm>
            <a:off x="924707" y="1524000"/>
            <a:ext cx="7533493" cy="45140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CA5BF5-C792-4BB4-9E2C-A12EC3637424}"/>
              </a:ext>
            </a:extLst>
          </p:cNvPr>
          <p:cNvSpPr txBox="1"/>
          <p:nvPr/>
        </p:nvSpPr>
        <p:spPr>
          <a:xfrm>
            <a:off x="912350" y="2013857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  <a:cs typeface="Arial"/>
              </a:rPr>
              <a:t>N(0.273, 0.032)</a:t>
            </a:r>
          </a:p>
        </p:txBody>
      </p:sp>
    </p:spTree>
    <p:extLst>
      <p:ext uri="{BB962C8B-B14F-4D97-AF65-F5344CB8AC3E}">
        <p14:creationId xmlns:p14="http://schemas.microsoft.com/office/powerpoint/2010/main" val="116873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13E455-3B88-4CE7-A348-DFEECA601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332" y="1123741"/>
            <a:ext cx="9144000" cy="5219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from N(statistic, SE)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3429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Same idea as the bootstrap, just using a smooth curve!</a:t>
            </a:r>
          </a:p>
        </p:txBody>
      </p:sp>
    </p:spTree>
    <p:extLst>
      <p:ext uri="{BB962C8B-B14F-4D97-AF65-F5344CB8AC3E}">
        <p14:creationId xmlns:p14="http://schemas.microsoft.com/office/powerpoint/2010/main" val="172266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to Traditional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114800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 u="sng" dirty="0"/>
              <a:t>Step #1: Smooth Curve</a:t>
            </a:r>
            <a:r>
              <a:rPr lang="en-US" sz="3600" dirty="0"/>
              <a:t>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3600" dirty="0"/>
              <a:t>    Simulation distribution to general curve</a:t>
            </a:r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 u="sng" dirty="0"/>
              <a:t>Step #2: Standardize Statistic</a:t>
            </a:r>
            <a:r>
              <a:rPr lang="en-US" sz="3600" dirty="0"/>
              <a:t>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3600" dirty="0"/>
              <a:t>    Original statistic to standardized value</a:t>
            </a:r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 u="sng" dirty="0"/>
              <a:t>Step #3: Standard Error Formula</a:t>
            </a:r>
            <a:r>
              <a:rPr lang="en-US" sz="3600" dirty="0"/>
              <a:t>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3600" dirty="0"/>
              <a:t>      Simulation SE to by formula SE</a:t>
            </a:r>
          </a:p>
        </p:txBody>
      </p:sp>
    </p:spTree>
    <p:extLst>
      <p:ext uri="{BB962C8B-B14F-4D97-AF65-F5344CB8AC3E}">
        <p14:creationId xmlns:p14="http://schemas.microsoft.com/office/powerpoint/2010/main" val="135499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Step #2: Standardize Statistic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16743-6857-4BCA-BF6E-7CE8673E1FDA}"/>
              </a:ext>
            </a:extLst>
          </p:cNvPr>
          <p:cNvSpPr txBox="1"/>
          <p:nvPr/>
        </p:nvSpPr>
        <p:spPr>
          <a:xfrm>
            <a:off x="457200" y="1219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Convert to “number of SE’s” and use N(0,1)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437C6-1FE4-4635-86F8-B7CA2E717B5E}"/>
              </a:ext>
            </a:extLst>
          </p:cNvPr>
          <p:cNvSpPr txBox="1"/>
          <p:nvPr/>
        </p:nvSpPr>
        <p:spPr>
          <a:xfrm>
            <a:off x="307848" y="2596767"/>
            <a:ext cx="350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 tests: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F91F8F-8F98-4D16-B9A7-D8CAB0C5F3BC}"/>
                  </a:ext>
                </a:extLst>
              </p:cNvPr>
              <p:cNvSpPr txBox="1"/>
              <p:nvPr/>
            </p:nvSpPr>
            <p:spPr>
              <a:xfrm>
                <a:off x="2964873" y="2447954"/>
                <a:ext cx="4990684" cy="1261307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𝑆𝑡𝑎𝑡𝑖𝑠𝑡𝑖𝑐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𝑁𝑢𝑙𝑙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𝑆𝐸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F91F8F-8F98-4D16-B9A7-D8CAB0C5F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873" y="2447954"/>
                <a:ext cx="4990684" cy="12613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19E1959-852D-40DD-B082-E17C20653C9F}"/>
              </a:ext>
            </a:extLst>
          </p:cNvPr>
          <p:cNvSpPr txBox="1"/>
          <p:nvPr/>
        </p:nvSpPr>
        <p:spPr>
          <a:xfrm>
            <a:off x="318239" y="4419600"/>
            <a:ext cx="350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 intervals: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09C0A0-995D-4801-82A5-9F65C001FFEA}"/>
                  </a:ext>
                </a:extLst>
              </p:cNvPr>
              <p:cNvSpPr txBox="1"/>
              <p:nvPr/>
            </p:nvSpPr>
            <p:spPr>
              <a:xfrm>
                <a:off x="3695284" y="4522403"/>
                <a:ext cx="4267200" cy="707886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𝑆𝑡𝑎𝑡𝑖𝑠𝑡𝑖𝑐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±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𝑆𝐸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09C0A0-995D-4801-82A5-9F65C001F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284" y="4522403"/>
                <a:ext cx="426720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C6AA4D7-936D-4431-89B2-070FBB63BCF2}"/>
              </a:ext>
            </a:extLst>
          </p:cNvPr>
          <p:cNvSpPr txBox="1"/>
          <p:nvPr/>
        </p:nvSpPr>
        <p:spPr>
          <a:xfrm>
            <a:off x="304384" y="3243098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(standardize)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01427C-F6FD-4097-A851-2C6DDAD0C771}"/>
              </a:ext>
            </a:extLst>
          </p:cNvPr>
          <p:cNvSpPr txBox="1"/>
          <p:nvPr/>
        </p:nvSpPr>
        <p:spPr>
          <a:xfrm>
            <a:off x="318239" y="5028793"/>
            <a:ext cx="2760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2800" dirty="0" err="1"/>
              <a:t>unstandardize</a:t>
            </a:r>
            <a:r>
              <a:rPr lang="en-US" sz="2800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458A4F-C3A1-405F-B783-EB7F3F5D4D5B}"/>
              </a:ext>
            </a:extLst>
          </p:cNvPr>
          <p:cNvSpPr txBox="1"/>
          <p:nvPr/>
        </p:nvSpPr>
        <p:spPr>
          <a:xfrm>
            <a:off x="450501" y="5827524"/>
            <a:ext cx="823629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3200" dirty="0"/>
              <a:t>For now) SE comes from the randomization or bootstrap distribution</a:t>
            </a:r>
          </a:p>
        </p:txBody>
      </p:sp>
    </p:spTree>
    <p:extLst>
      <p:ext uri="{BB962C8B-B14F-4D97-AF65-F5344CB8AC3E}">
        <p14:creationId xmlns:p14="http://schemas.microsoft.com/office/powerpoint/2010/main" val="25451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/>
      <p:bldP spid="16" grpId="0" animBg="1"/>
      <p:bldP spid="17" grpId="0"/>
      <p:bldP spid="1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B7CFC-86DD-4A89-A1E5-32DA01679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Assumptions/Conditions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8C3F6-6D7E-4BC1-ACF9-62413C5C0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80059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We start with simulation-based inference (SBI): bootstrap intervals, randomization tests.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We cover lots of parameter situations (mean, proportion, differences, correlation, slope, …).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We want students (eventually) to see traditional methods.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We need good software to make SBI methods accessible to  students. </a:t>
            </a:r>
          </a:p>
        </p:txBody>
      </p:sp>
    </p:spTree>
    <p:extLst>
      <p:ext uri="{BB962C8B-B14F-4D97-AF65-F5344CB8AC3E}">
        <p14:creationId xmlns:p14="http://schemas.microsoft.com/office/powerpoint/2010/main" val="33071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DC3C56-D8CD-40E3-A492-2A8ACD2CC530}"/>
                  </a:ext>
                </a:extLst>
              </p:cNvPr>
              <p:cNvSpPr txBox="1"/>
              <p:nvPr/>
            </p:nvSpPr>
            <p:spPr>
              <a:xfrm>
                <a:off x="5366602" y="997605"/>
                <a:ext cx="3664527" cy="91057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𝑆𝑡𝑎𝑡𝑖𝑠𝑡𝑖𝑐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𝑁𝑢𝑙𝑙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𝑆𝐸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DC3C56-D8CD-40E3-A492-2A8ACD2CC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602" y="997605"/>
                <a:ext cx="3664527" cy="9105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E51FCE7A-79EE-43D1-A3B6-4007A53E7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760" y="3274685"/>
            <a:ext cx="4878369" cy="3528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#2: Mind-Set Matters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AB2768-51D6-40EF-AB7D-F9C0E63D31B7}"/>
                  </a:ext>
                </a:extLst>
              </p:cNvPr>
              <p:cNvSpPr txBox="1"/>
              <p:nvPr/>
            </p:nvSpPr>
            <p:spPr>
              <a:xfrm>
                <a:off x="368300" y="1112634"/>
                <a:ext cx="5105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AB2768-51D6-40EF-AB7D-F9C0E63D3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112634"/>
                <a:ext cx="51054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B31F0D-74A8-4A78-BBF8-09DF568E5543}"/>
                  </a:ext>
                </a:extLst>
              </p:cNvPr>
              <p:cNvSpPr txBox="1"/>
              <p:nvPr/>
            </p:nvSpPr>
            <p:spPr>
              <a:xfrm>
                <a:off x="533400" y="2024390"/>
                <a:ext cx="3733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Data: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=1.59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B31F0D-74A8-4A78-BBF8-09DF568E5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024390"/>
                <a:ext cx="3733800" cy="523220"/>
              </a:xfrm>
              <a:prstGeom prst="rect">
                <a:avLst/>
              </a:prstGeom>
              <a:blipFill>
                <a:blip r:embed="rId5"/>
                <a:stretch>
                  <a:fillRect l="-343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D4712EC2-E1E3-4487-9169-BAFF533CE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2920015"/>
            <a:ext cx="3987800" cy="25576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D6C627-E0AE-4BCF-A1A1-7ED20DDFB6C7}"/>
                  </a:ext>
                </a:extLst>
              </p:cNvPr>
              <p:cNvSpPr txBox="1"/>
              <p:nvPr/>
            </p:nvSpPr>
            <p:spPr>
              <a:xfrm>
                <a:off x="4267200" y="2092325"/>
                <a:ext cx="4114800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1.59−0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0.632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=2.52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D6C627-E0AE-4BCF-A1A1-7ED20DDFB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092325"/>
                <a:ext cx="4114800" cy="910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D52C01-F968-4930-8FF0-86E3596ECA04}"/>
              </a:ext>
            </a:extLst>
          </p:cNvPr>
          <p:cNvCxnSpPr>
            <a:cxnSpLocks/>
          </p:cNvCxnSpPr>
          <p:nvPr/>
        </p:nvCxnSpPr>
        <p:spPr>
          <a:xfrm>
            <a:off x="4699000" y="1455083"/>
            <a:ext cx="1854200" cy="7547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49B958-ED05-4D54-ABC1-8C135CD9D248}"/>
              </a:ext>
            </a:extLst>
          </p:cNvPr>
          <p:cNvCxnSpPr>
            <a:cxnSpLocks/>
          </p:cNvCxnSpPr>
          <p:nvPr/>
        </p:nvCxnSpPr>
        <p:spPr>
          <a:xfrm>
            <a:off x="3835400" y="2272645"/>
            <a:ext cx="1638300" cy="1335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C5C8D9-DDA3-4953-9BA4-01CAAD0A4B15}"/>
              </a:ext>
            </a:extLst>
          </p:cNvPr>
          <p:cNvCxnSpPr>
            <a:cxnSpLocks/>
          </p:cNvCxnSpPr>
          <p:nvPr/>
        </p:nvCxnSpPr>
        <p:spPr>
          <a:xfrm flipV="1">
            <a:off x="4025900" y="2905780"/>
            <a:ext cx="1536700" cy="5285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CBB784D-6129-4588-A2D6-C9ADFFF22048}"/>
              </a:ext>
            </a:extLst>
          </p:cNvPr>
          <p:cNvCxnSpPr>
            <a:cxnSpLocks/>
          </p:cNvCxnSpPr>
          <p:nvPr/>
        </p:nvCxnSpPr>
        <p:spPr>
          <a:xfrm>
            <a:off x="7543800" y="2819400"/>
            <a:ext cx="499276" cy="35862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1BA1E92-0EDE-41FF-AC97-C31C977DFFD3}"/>
              </a:ext>
            </a:extLst>
          </p:cNvPr>
          <p:cNvSpPr/>
          <p:nvPr/>
        </p:nvSpPr>
        <p:spPr>
          <a:xfrm>
            <a:off x="8004960" y="4804218"/>
            <a:ext cx="857250" cy="40690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EE9E4A-BC24-4887-A5AB-80103ADB6015}"/>
              </a:ext>
            </a:extLst>
          </p:cNvPr>
          <p:cNvSpPr txBox="1"/>
          <p:nvPr/>
        </p:nvSpPr>
        <p:spPr>
          <a:xfrm>
            <a:off x="4495800" y="3733800"/>
            <a:ext cx="113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N(0,1)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5D683F-4DF5-4CCB-8F0C-174FEC406182}"/>
              </a:ext>
            </a:extLst>
          </p:cNvPr>
          <p:cNvSpPr txBox="1"/>
          <p:nvPr/>
        </p:nvSpPr>
        <p:spPr>
          <a:xfrm>
            <a:off x="7962900" y="4342553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p-value</a:t>
            </a:r>
          </a:p>
        </p:txBody>
      </p:sp>
    </p:spTree>
    <p:extLst>
      <p:ext uri="{BB962C8B-B14F-4D97-AF65-F5344CB8AC3E}">
        <p14:creationId xmlns:p14="http://schemas.microsoft.com/office/powerpoint/2010/main" val="7179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3" grpId="0" animBg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B52A8-38C7-4996-A66A-33425A38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#2: Online Dating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7B279-9F9E-4427-86B9-7EE7CE649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07762"/>
            <a:ext cx="4267200" cy="30545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B87B2C-F241-4596-9B97-23609F245E69}"/>
              </a:ext>
            </a:extLst>
          </p:cNvPr>
          <p:cNvSpPr txBox="1"/>
          <p:nvPr/>
        </p:nvSpPr>
        <p:spPr>
          <a:xfrm>
            <a:off x="609600" y="1295400"/>
            <a:ext cx="113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N(0,1)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7FB3F1-EF27-4EE2-9614-B6043430A417}"/>
                  </a:ext>
                </a:extLst>
              </p:cNvPr>
              <p:cNvSpPr txBox="1"/>
              <p:nvPr/>
            </p:nvSpPr>
            <p:spPr>
              <a:xfrm>
                <a:off x="3277557" y="4366727"/>
                <a:ext cx="2850356" cy="646331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±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𝑆𝐸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7FB3F1-EF27-4EE2-9614-B6043430A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557" y="4366727"/>
                <a:ext cx="285035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7601F7-DF0E-411F-A540-43FFED24B2D4}"/>
                  </a:ext>
                </a:extLst>
              </p:cNvPr>
              <p:cNvSpPr txBox="1"/>
              <p:nvPr/>
            </p:nvSpPr>
            <p:spPr>
              <a:xfrm>
                <a:off x="11723" y="4153077"/>
                <a:ext cx="3244061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194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=0.273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7601F7-DF0E-411F-A540-43FFED24B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3" y="4153077"/>
                <a:ext cx="3244061" cy="910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0B8F098-A921-4FB2-87C9-EDBEAABDB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407" y="914400"/>
            <a:ext cx="4734393" cy="3048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001361-9A2D-4DD7-809C-66AD785804F6}"/>
              </a:ext>
            </a:extLst>
          </p:cNvPr>
          <p:cNvCxnSpPr>
            <a:cxnSpLocks/>
          </p:cNvCxnSpPr>
          <p:nvPr/>
        </p:nvCxnSpPr>
        <p:spPr>
          <a:xfrm>
            <a:off x="3406307" y="3895169"/>
            <a:ext cx="1094077" cy="60063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FD31B3-9F39-40DF-B875-8660A259AF90}"/>
              </a:ext>
            </a:extLst>
          </p:cNvPr>
          <p:cNvCxnSpPr>
            <a:cxnSpLocks/>
          </p:cNvCxnSpPr>
          <p:nvPr/>
        </p:nvCxnSpPr>
        <p:spPr>
          <a:xfrm flipH="1">
            <a:off x="5427484" y="1557010"/>
            <a:ext cx="3259316" cy="29387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25A231-3822-4D33-A608-17F83DACEAE2}"/>
              </a:ext>
            </a:extLst>
          </p:cNvPr>
          <p:cNvCxnSpPr>
            <a:cxnSpLocks/>
          </p:cNvCxnSpPr>
          <p:nvPr/>
        </p:nvCxnSpPr>
        <p:spPr>
          <a:xfrm>
            <a:off x="2959479" y="4621518"/>
            <a:ext cx="698121" cy="813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9FDEA5-1A34-420E-AA17-7408A17EE041}"/>
                  </a:ext>
                </a:extLst>
              </p:cNvPr>
              <p:cNvSpPr txBox="1"/>
              <p:nvPr/>
            </p:nvSpPr>
            <p:spPr>
              <a:xfrm>
                <a:off x="228600" y="5791200"/>
                <a:ext cx="883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0.273±1.96⋅0.032=0.273±0.063=(0.210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0.336)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9FDEA5-1A34-420E-AA17-7408A17EE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791200"/>
                <a:ext cx="88392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82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Step #2: Standardize Statistic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16743-6857-4BCA-BF6E-7CE8673E1FDA}"/>
              </a:ext>
            </a:extLst>
          </p:cNvPr>
          <p:cNvSpPr txBox="1"/>
          <p:nvPr/>
        </p:nvSpPr>
        <p:spPr>
          <a:xfrm>
            <a:off x="457200" y="1219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Convert to “number of SE’s” and use N(0,1)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437C6-1FE4-4635-86F8-B7CA2E717B5E}"/>
              </a:ext>
            </a:extLst>
          </p:cNvPr>
          <p:cNvSpPr txBox="1"/>
          <p:nvPr/>
        </p:nvSpPr>
        <p:spPr>
          <a:xfrm>
            <a:off x="307848" y="2596767"/>
            <a:ext cx="350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 tests: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F91F8F-8F98-4D16-B9A7-D8CAB0C5F3BC}"/>
                  </a:ext>
                </a:extLst>
              </p:cNvPr>
              <p:cNvSpPr txBox="1"/>
              <p:nvPr/>
            </p:nvSpPr>
            <p:spPr>
              <a:xfrm>
                <a:off x="2964873" y="2447954"/>
                <a:ext cx="4990684" cy="1261307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𝑆𝑡𝑎𝑡𝑖𝑠𝑡𝑖𝑐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𝑁𝑢𝑙𝑙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𝑆𝐸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F91F8F-8F98-4D16-B9A7-D8CAB0C5F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873" y="2447954"/>
                <a:ext cx="4990684" cy="12613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19E1959-852D-40DD-B082-E17C20653C9F}"/>
              </a:ext>
            </a:extLst>
          </p:cNvPr>
          <p:cNvSpPr txBox="1"/>
          <p:nvPr/>
        </p:nvSpPr>
        <p:spPr>
          <a:xfrm>
            <a:off x="318239" y="4419600"/>
            <a:ext cx="350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 intervals: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09C0A0-995D-4801-82A5-9F65C001FFEA}"/>
                  </a:ext>
                </a:extLst>
              </p:cNvPr>
              <p:cNvSpPr txBox="1"/>
              <p:nvPr/>
            </p:nvSpPr>
            <p:spPr>
              <a:xfrm>
                <a:off x="3695284" y="4522403"/>
                <a:ext cx="4267200" cy="707886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𝑆𝑡𝑎𝑡𝑖𝑠𝑡𝑖𝑐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±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𝑆𝐸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09C0A0-995D-4801-82A5-9F65C001F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284" y="4522403"/>
                <a:ext cx="426720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C6AA4D7-936D-4431-89B2-070FBB63BCF2}"/>
              </a:ext>
            </a:extLst>
          </p:cNvPr>
          <p:cNvSpPr txBox="1"/>
          <p:nvPr/>
        </p:nvSpPr>
        <p:spPr>
          <a:xfrm>
            <a:off x="304384" y="3243098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(standardize)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01427C-F6FD-4097-A851-2C6DDAD0C771}"/>
              </a:ext>
            </a:extLst>
          </p:cNvPr>
          <p:cNvSpPr txBox="1"/>
          <p:nvPr/>
        </p:nvSpPr>
        <p:spPr>
          <a:xfrm>
            <a:off x="318239" y="5028793"/>
            <a:ext cx="2760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2800" dirty="0" err="1"/>
              <a:t>unstandardize</a:t>
            </a:r>
            <a:r>
              <a:rPr lang="en-US" sz="2800" dirty="0"/>
              <a:t>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96335C-2E7A-4320-9DBD-11976579D46F}"/>
              </a:ext>
            </a:extLst>
          </p:cNvPr>
          <p:cNvSpPr/>
          <p:nvPr/>
        </p:nvSpPr>
        <p:spPr>
          <a:xfrm>
            <a:off x="5257799" y="3210440"/>
            <a:ext cx="1215321" cy="60162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B6A753-72E6-47BC-B085-3EA56DB4B129}"/>
              </a:ext>
            </a:extLst>
          </p:cNvPr>
          <p:cNvSpPr/>
          <p:nvPr/>
        </p:nvSpPr>
        <p:spPr>
          <a:xfrm>
            <a:off x="6934200" y="4575534"/>
            <a:ext cx="1215321" cy="60162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9066AC-55A8-4B08-82F4-A3150D5B99FA}"/>
              </a:ext>
            </a:extLst>
          </p:cNvPr>
          <p:cNvSpPr txBox="1"/>
          <p:nvPr/>
        </p:nvSpPr>
        <p:spPr>
          <a:xfrm>
            <a:off x="1066800" y="5719213"/>
            <a:ext cx="72390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Wouldn’t it be nice to find the SE’s without needing any simulations? </a:t>
            </a:r>
          </a:p>
        </p:txBody>
      </p:sp>
    </p:spTree>
    <p:extLst>
      <p:ext uri="{BB962C8B-B14F-4D97-AF65-F5344CB8AC3E}">
        <p14:creationId xmlns:p14="http://schemas.microsoft.com/office/powerpoint/2010/main" val="351889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to Traditional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114800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 u="sng" dirty="0"/>
              <a:t>Step #1: Smooth Curve</a:t>
            </a:r>
            <a:r>
              <a:rPr lang="en-US" sz="3600" dirty="0"/>
              <a:t>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3600" dirty="0"/>
              <a:t>    Simulation distribution to general curve</a:t>
            </a:r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 u="sng" dirty="0"/>
              <a:t>Step #2: Standardize Statistic</a:t>
            </a:r>
            <a:r>
              <a:rPr lang="en-US" sz="3600" dirty="0"/>
              <a:t>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3600" dirty="0"/>
              <a:t>    Original statistic to standardized value</a:t>
            </a:r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 u="sng" dirty="0"/>
              <a:t>Step #3: Standard Error Formula</a:t>
            </a:r>
            <a:r>
              <a:rPr lang="en-US" sz="3600" dirty="0"/>
              <a:t>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3600" dirty="0"/>
              <a:t>      Simulation SE to by formula SE</a:t>
            </a:r>
          </a:p>
        </p:txBody>
      </p:sp>
    </p:spTree>
    <p:extLst>
      <p:ext uri="{BB962C8B-B14F-4D97-AF65-F5344CB8AC3E}">
        <p14:creationId xmlns:p14="http://schemas.microsoft.com/office/powerpoint/2010/main" val="302344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Error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6177020"/>
                  </p:ext>
                </p:extLst>
              </p:nvPr>
            </p:nvGraphicFramePr>
            <p:xfrm>
              <a:off x="609600" y="1066800"/>
              <a:ext cx="8001000" cy="547649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2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Parameter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Standard Error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Proportion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8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1−</m:t>
                                            </m:r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Mean (use t)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Diff. in Proportions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8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1−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en-US" sz="28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8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8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1−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en-US" sz="28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8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Diff. in Means (use t)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2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6177020"/>
                  </p:ext>
                </p:extLst>
              </p:nvPr>
            </p:nvGraphicFramePr>
            <p:xfrm>
              <a:off x="609600" y="1066800"/>
              <a:ext cx="8001000" cy="547649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2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Parameter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Standard Error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52169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Proportion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677" t="-42342" r="-258" b="-2675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0182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Mean (use t)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677" t="-213514" r="-258" b="-30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5216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Diff. in Proportions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677" t="-209009" r="-258" b="-100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352169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Diff. in Means (use t)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677" t="-309009" r="-258" b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185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059DDD-2226-43A1-B1DD-542B42232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722" y="3255359"/>
            <a:ext cx="4793756" cy="3380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DC3C56-D8CD-40E3-A492-2A8ACD2CC530}"/>
                  </a:ext>
                </a:extLst>
              </p:cNvPr>
              <p:cNvSpPr txBox="1"/>
              <p:nvPr/>
            </p:nvSpPr>
            <p:spPr>
              <a:xfrm>
                <a:off x="5366602" y="997605"/>
                <a:ext cx="3664527" cy="91057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𝑆𝑡𝑎𝑡𝑖𝑠𝑡𝑖𝑐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𝑁𝑢𝑙𝑙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𝑆𝐸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DC3C56-D8CD-40E3-A492-2A8ACD2CC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602" y="997605"/>
                <a:ext cx="3664527" cy="910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#3: Mind-Set Matters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AB2768-51D6-40EF-AB7D-F9C0E63D31B7}"/>
                  </a:ext>
                </a:extLst>
              </p:cNvPr>
              <p:cNvSpPr txBox="1"/>
              <p:nvPr/>
            </p:nvSpPr>
            <p:spPr>
              <a:xfrm>
                <a:off x="368300" y="1112634"/>
                <a:ext cx="5105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AB2768-51D6-40EF-AB7D-F9C0E63D3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112634"/>
                <a:ext cx="51054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B31F0D-74A8-4A78-BBF8-09DF568E5543}"/>
                  </a:ext>
                </a:extLst>
              </p:cNvPr>
              <p:cNvSpPr txBox="1"/>
              <p:nvPr/>
            </p:nvSpPr>
            <p:spPr>
              <a:xfrm>
                <a:off x="533400" y="2024390"/>
                <a:ext cx="3733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Data: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=1.59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B31F0D-74A8-4A78-BBF8-09DF568E5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024390"/>
                <a:ext cx="3733800" cy="523220"/>
              </a:xfrm>
              <a:prstGeom prst="rect">
                <a:avLst/>
              </a:prstGeom>
              <a:blipFill>
                <a:blip r:embed="rId5"/>
                <a:stretch>
                  <a:fillRect l="-343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D6C627-E0AE-4BCF-A1A1-7ED20DDFB6C7}"/>
                  </a:ext>
                </a:extLst>
              </p:cNvPr>
              <p:cNvSpPr txBox="1"/>
              <p:nvPr/>
            </p:nvSpPr>
            <p:spPr>
              <a:xfrm>
                <a:off x="4267200" y="2092325"/>
                <a:ext cx="4114800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1.59−0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0.601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=2.65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D6C627-E0AE-4BCF-A1A1-7ED20DDFB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092325"/>
                <a:ext cx="4114800" cy="910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D52C01-F968-4930-8FF0-86E3596ECA04}"/>
              </a:ext>
            </a:extLst>
          </p:cNvPr>
          <p:cNvCxnSpPr>
            <a:cxnSpLocks/>
          </p:cNvCxnSpPr>
          <p:nvPr/>
        </p:nvCxnSpPr>
        <p:spPr>
          <a:xfrm>
            <a:off x="4699000" y="1455083"/>
            <a:ext cx="1854200" cy="7547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49B958-ED05-4D54-ABC1-8C135CD9D248}"/>
              </a:ext>
            </a:extLst>
          </p:cNvPr>
          <p:cNvCxnSpPr>
            <a:cxnSpLocks/>
          </p:cNvCxnSpPr>
          <p:nvPr/>
        </p:nvCxnSpPr>
        <p:spPr>
          <a:xfrm>
            <a:off x="3835400" y="2272645"/>
            <a:ext cx="1638300" cy="1335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C5C8D9-DDA3-4953-9BA4-01CAAD0A4B15}"/>
              </a:ext>
            </a:extLst>
          </p:cNvPr>
          <p:cNvCxnSpPr>
            <a:cxnSpLocks/>
          </p:cNvCxnSpPr>
          <p:nvPr/>
        </p:nvCxnSpPr>
        <p:spPr>
          <a:xfrm flipV="1">
            <a:off x="3048000" y="2905782"/>
            <a:ext cx="2514600" cy="189843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CBB784D-6129-4588-A2D6-C9ADFFF22048}"/>
              </a:ext>
            </a:extLst>
          </p:cNvPr>
          <p:cNvCxnSpPr>
            <a:cxnSpLocks/>
          </p:cNvCxnSpPr>
          <p:nvPr/>
        </p:nvCxnSpPr>
        <p:spPr>
          <a:xfrm>
            <a:off x="7413362" y="2731081"/>
            <a:ext cx="499276" cy="35862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1BA1E92-0EDE-41FF-AC97-C31C977DFFD3}"/>
              </a:ext>
            </a:extLst>
          </p:cNvPr>
          <p:cNvSpPr/>
          <p:nvPr/>
        </p:nvSpPr>
        <p:spPr>
          <a:xfrm>
            <a:off x="7821176" y="4853231"/>
            <a:ext cx="857250" cy="40690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EE9E4A-BC24-4887-A5AB-80103ADB6015}"/>
              </a:ext>
            </a:extLst>
          </p:cNvPr>
          <p:cNvSpPr txBox="1"/>
          <p:nvPr/>
        </p:nvSpPr>
        <p:spPr>
          <a:xfrm>
            <a:off x="4858352" y="4001007"/>
            <a:ext cx="113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t</a:t>
            </a:r>
            <a:r>
              <a:rPr lang="en-US" sz="2800" baseline="-25000" dirty="0">
                <a:solidFill>
                  <a:schemeClr val="tx2"/>
                </a:solidFill>
              </a:rPr>
              <a:t>33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5D683F-4DF5-4CCB-8F0C-174FEC406182}"/>
              </a:ext>
            </a:extLst>
          </p:cNvPr>
          <p:cNvSpPr txBox="1"/>
          <p:nvPr/>
        </p:nvSpPr>
        <p:spPr>
          <a:xfrm>
            <a:off x="7962900" y="4342553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p-value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78D527-3DDB-430F-960F-A13950E26EE1}"/>
                  </a:ext>
                </a:extLst>
              </p:cNvPr>
              <p:cNvSpPr txBox="1"/>
              <p:nvPr/>
            </p:nvSpPr>
            <p:spPr>
              <a:xfrm>
                <a:off x="101600" y="3352800"/>
                <a:ext cx="3733800" cy="1873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𝑆𝐸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2.88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41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2.32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34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  <a:p>
                <a:pPr>
                  <a:spcBef>
                    <a:spcPts val="600"/>
                  </a:spcBef>
                </a:pPr>
                <a:r>
                  <a:rPr lang="en-US" sz="2800" b="0" dirty="0"/>
                  <a:t>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=0.601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78D527-3DDB-430F-960F-A13950E26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3352800"/>
                <a:ext cx="3733800" cy="18732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2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2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B52A8-38C7-4996-A66A-33425A38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#3: Online Dating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7B279-9F9E-4427-86B9-7EE7CE649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07762"/>
            <a:ext cx="4267200" cy="30545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B87B2C-F241-4596-9B97-23609F245E69}"/>
              </a:ext>
            </a:extLst>
          </p:cNvPr>
          <p:cNvSpPr txBox="1"/>
          <p:nvPr/>
        </p:nvSpPr>
        <p:spPr>
          <a:xfrm>
            <a:off x="609600" y="1295400"/>
            <a:ext cx="113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N(0,1)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7FB3F1-EF27-4EE2-9614-B6043430A417}"/>
                  </a:ext>
                </a:extLst>
              </p:cNvPr>
              <p:cNvSpPr txBox="1"/>
              <p:nvPr/>
            </p:nvSpPr>
            <p:spPr>
              <a:xfrm>
                <a:off x="3277557" y="4366727"/>
                <a:ext cx="2850356" cy="646331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±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𝑆𝐸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7FB3F1-EF27-4EE2-9614-B6043430A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557" y="4366727"/>
                <a:ext cx="285035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7601F7-DF0E-411F-A540-43FFED24B2D4}"/>
                  </a:ext>
                </a:extLst>
              </p:cNvPr>
              <p:cNvSpPr txBox="1"/>
              <p:nvPr/>
            </p:nvSpPr>
            <p:spPr>
              <a:xfrm>
                <a:off x="11723" y="4153077"/>
                <a:ext cx="3244061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194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=0.273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7601F7-DF0E-411F-A540-43FFED24B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3" y="4153077"/>
                <a:ext cx="3244061" cy="910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001361-9A2D-4DD7-809C-66AD785804F6}"/>
              </a:ext>
            </a:extLst>
          </p:cNvPr>
          <p:cNvCxnSpPr>
            <a:cxnSpLocks/>
          </p:cNvCxnSpPr>
          <p:nvPr/>
        </p:nvCxnSpPr>
        <p:spPr>
          <a:xfrm>
            <a:off x="3406307" y="3895169"/>
            <a:ext cx="1094077" cy="60063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FD31B3-9F39-40DF-B875-8660A259AF90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5427484" y="3343648"/>
            <a:ext cx="1559650" cy="115215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25A231-3822-4D33-A608-17F83DACEAE2}"/>
              </a:ext>
            </a:extLst>
          </p:cNvPr>
          <p:cNvCxnSpPr>
            <a:cxnSpLocks/>
          </p:cNvCxnSpPr>
          <p:nvPr/>
        </p:nvCxnSpPr>
        <p:spPr>
          <a:xfrm>
            <a:off x="2959479" y="4621518"/>
            <a:ext cx="698121" cy="813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9FDEA5-1A34-420E-AA17-7408A17EE041}"/>
                  </a:ext>
                </a:extLst>
              </p:cNvPr>
              <p:cNvSpPr txBox="1"/>
              <p:nvPr/>
            </p:nvSpPr>
            <p:spPr>
              <a:xfrm>
                <a:off x="228600" y="5791200"/>
                <a:ext cx="883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0.273±1.96⋅0.032=0.273±0.063=(0.210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0.336)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9FDEA5-1A34-420E-AA17-7408A17EE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791200"/>
                <a:ext cx="88392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D68557-F893-47E0-A20B-25CA1A78B0DA}"/>
                  </a:ext>
                </a:extLst>
              </p:cNvPr>
              <p:cNvSpPr txBox="1"/>
              <p:nvPr/>
            </p:nvSpPr>
            <p:spPr>
              <a:xfrm>
                <a:off x="4906467" y="1547387"/>
                <a:ext cx="4161333" cy="1796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0.273(1−0.273)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194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=0.032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D68557-F893-47E0-A20B-25CA1A78B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467" y="1547387"/>
                <a:ext cx="4161333" cy="17962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73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to Traditional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114800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 u="sng" dirty="0"/>
              <a:t>Step #1: Smooth Curve</a:t>
            </a:r>
            <a:r>
              <a:rPr lang="en-US" sz="3600" dirty="0"/>
              <a:t>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3600" dirty="0"/>
              <a:t>    Simulation distribution to general curve</a:t>
            </a:r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 u="sng" dirty="0"/>
              <a:t>Step #2: Standardize Statistic</a:t>
            </a:r>
            <a:r>
              <a:rPr lang="en-US" sz="3600" dirty="0"/>
              <a:t>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3600" dirty="0"/>
              <a:t>    Original statistic to standardized value</a:t>
            </a:r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 u="sng" dirty="0"/>
              <a:t>Step #3: Standard Error Formula</a:t>
            </a:r>
            <a:r>
              <a:rPr lang="en-US" sz="3600" dirty="0"/>
              <a:t>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3600" dirty="0"/>
              <a:t>      Simulation SE to by formula 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8ABAA0-A105-4AFC-9789-95E025118B51}"/>
              </a:ext>
            </a:extLst>
          </p:cNvPr>
          <p:cNvSpPr txBox="1"/>
          <p:nvPr/>
        </p:nvSpPr>
        <p:spPr>
          <a:xfrm>
            <a:off x="304800" y="5715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Note: These steps are designed for making the transition, not for routinely calculating p-values or intervals.</a:t>
            </a:r>
          </a:p>
        </p:txBody>
      </p:sp>
    </p:spTree>
    <p:extLst>
      <p:ext uri="{BB962C8B-B14F-4D97-AF65-F5344CB8AC3E}">
        <p14:creationId xmlns:p14="http://schemas.microsoft.com/office/powerpoint/2010/main" val="107875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5A7434B-8CB8-4AD9-9B91-D1C2A0A874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53" r="31667"/>
          <a:stretch/>
        </p:blipFill>
        <p:spPr>
          <a:xfrm>
            <a:off x="4708070" y="1371259"/>
            <a:ext cx="3673929" cy="26651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23B224-8050-4678-864B-D6D8AC60D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74" y="1340473"/>
            <a:ext cx="3778768" cy="2656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to Traditional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" y="5123499"/>
            <a:ext cx="5105400" cy="567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Even if you only want your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5899" y="838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Bootstrap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72100" y="915106"/>
                <a:ext cx="24765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 smtClean="0">
                          <a:latin typeface="Cambria Math" panose="02040503050406030204" pitchFamily="18" charset="0"/>
                        </a:rPr>
                        <m:t>Normal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0" y="915106"/>
                <a:ext cx="24765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962400" y="2326158"/>
            <a:ext cx="609600" cy="0"/>
          </a:xfrm>
          <a:prstGeom prst="straightConnector1">
            <a:avLst/>
          </a:prstGeom>
          <a:ln w="381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4312273"/>
                <a:ext cx="3505200" cy="52322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𝑆𝑡𝑎𝑡𝑖𝑠𝑡𝑖𝑐</m:t>
                      </m:r>
                      <m:r>
                        <a:rPr lang="en-US" sz="2800" b="0" i="1" smtClean="0">
                          <a:latin typeface="Cambria Math"/>
                        </a:rPr>
                        <m:t>±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⋅</m:t>
                      </m:r>
                      <m:r>
                        <a:rPr lang="en-US" sz="2800" b="0" i="1" smtClean="0">
                          <a:latin typeface="Cambria Math"/>
                        </a:rPr>
                        <m:t>𝑆𝐸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12273"/>
                <a:ext cx="35052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2632521" y="3236793"/>
            <a:ext cx="2168079" cy="1189575"/>
          </a:xfrm>
          <a:prstGeom prst="straightConnector1">
            <a:avLst/>
          </a:prstGeom>
          <a:ln w="381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33999" y="4152806"/>
                <a:ext cx="3048000" cy="136537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±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9" y="4152806"/>
                <a:ext cx="3048000" cy="13653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endCxn id="14" idx="1"/>
          </p:cNvCxnSpPr>
          <p:nvPr/>
        </p:nvCxnSpPr>
        <p:spPr>
          <a:xfrm>
            <a:off x="4038599" y="4608126"/>
            <a:ext cx="1295400" cy="227367"/>
          </a:xfrm>
          <a:prstGeom prst="straightConnector1">
            <a:avLst/>
          </a:prstGeom>
          <a:ln w="381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43000" y="1752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0198" y="411603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B265BD8-0C94-4176-BDA8-CAA5FDCCE53A}"/>
              </a:ext>
            </a:extLst>
          </p:cNvPr>
          <p:cNvSpPr txBox="1">
            <a:spLocks/>
          </p:cNvSpPr>
          <p:nvPr/>
        </p:nvSpPr>
        <p:spPr>
          <a:xfrm>
            <a:off x="-5024" y="5605761"/>
            <a:ext cx="9220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 dirty="0"/>
              <a:t>students to be able to go from A to B, it helps understanding to build connections along the way!</a:t>
            </a:r>
          </a:p>
        </p:txBody>
      </p:sp>
    </p:spTree>
    <p:extLst>
      <p:ext uri="{BB962C8B-B14F-4D97-AF65-F5344CB8AC3E}">
        <p14:creationId xmlns:p14="http://schemas.microsoft.com/office/powerpoint/2010/main" val="389005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10" grpId="0" animBg="1"/>
      <p:bldP spid="14" grpId="0" animBg="1"/>
      <p:bldP spid="19" grpId="0"/>
      <p:bldP spid="20" grpId="0"/>
      <p:bldP spid="1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8382000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Important point: </a:t>
            </a:r>
            <a:r>
              <a:rPr lang="en-US" sz="2800" dirty="0" smtClean="0"/>
              <a:t>The fundamental concepts of inference have already been established (via simulation)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127" y="2554307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Once the transition has been made, traditional methods can go VERY quickly!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810000"/>
            <a:ext cx="8001000" cy="19697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questions: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What’s a formula for SE?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What are conditions for a theoretical distribution to apply?</a:t>
            </a:r>
          </a:p>
        </p:txBody>
      </p:sp>
    </p:spTree>
    <p:extLst>
      <p:ext uri="{BB962C8B-B14F-4D97-AF65-F5344CB8AC3E}">
        <p14:creationId xmlns:p14="http://schemas.microsoft.com/office/powerpoint/2010/main" val="425172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D34A-12C0-4E15-9780-F81BCB51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54" y="0"/>
            <a:ext cx="8229600" cy="1143000"/>
          </a:xfrm>
        </p:spPr>
        <p:txBody>
          <a:bodyPr/>
          <a:lstStyle/>
          <a:p>
            <a:r>
              <a:rPr lang="en-US" dirty="0"/>
              <a:t>Software?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DE053-1ACC-438A-9291-BCC2D8BE8F85}"/>
              </a:ext>
            </a:extLst>
          </p:cNvPr>
          <p:cNvSpPr txBox="1"/>
          <p:nvPr/>
        </p:nvSpPr>
        <p:spPr>
          <a:xfrm>
            <a:off x="1321358" y="185859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hlinkClick r:id="rId2"/>
              </a:rPr>
              <a:t>http://lock5stat.com/statkey</a:t>
            </a:r>
            <a:r>
              <a:rPr lang="en-US" sz="2800" i="1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29FCD5-5876-41FD-93E5-E9B1E8CA1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32" y="2724503"/>
            <a:ext cx="5224751" cy="4930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2B1463-2911-4646-BDAD-C70D845D0371}"/>
              </a:ext>
            </a:extLst>
          </p:cNvPr>
          <p:cNvSpPr txBox="1"/>
          <p:nvPr/>
        </p:nvSpPr>
        <p:spPr>
          <a:xfrm>
            <a:off x="1321358" y="3389293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hlinkClick r:id="rId4"/>
              </a:rPr>
              <a:t>http://www.rossmanchance.com/applets/</a:t>
            </a:r>
            <a:endParaRPr lang="en-US" sz="2800" i="1" dirty="0"/>
          </a:p>
          <a:p>
            <a:r>
              <a:rPr lang="en-US" sz="2800" i="1" dirty="0">
                <a:hlinkClick r:id="rId5"/>
              </a:rPr>
              <a:t>http://www.rossmanchance.com/ISIapplets.html</a:t>
            </a:r>
            <a:r>
              <a:rPr lang="en-US" sz="2800" i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CE5ECC-C70D-402E-9016-2FC7D3431DCD}"/>
              </a:ext>
            </a:extLst>
          </p:cNvPr>
          <p:cNvSpPr txBox="1"/>
          <p:nvPr/>
        </p:nvSpPr>
        <p:spPr>
          <a:xfrm>
            <a:off x="413133" y="1100964"/>
            <a:ext cx="2379785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atin typeface="Arial" pitchFamily="34" charset="0"/>
                <a:cs typeface="Arial" pitchFamily="34" charset="0"/>
              </a:rPr>
              <a:t>StatKey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1A653F-62A0-4432-A766-BC1EE770542B}"/>
              </a:ext>
            </a:extLst>
          </p:cNvPr>
          <p:cNvSpPr txBox="1"/>
          <p:nvPr/>
        </p:nvSpPr>
        <p:spPr>
          <a:xfrm>
            <a:off x="685800" y="48006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Statistics packages: </a:t>
            </a:r>
          </a:p>
          <a:p>
            <a:r>
              <a:rPr lang="en-US" sz="2800" dirty="0"/>
              <a:t>       R,   JMP,   Minitab Express,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FA782C-0FAE-4DC2-B01F-1C89C1783809}"/>
              </a:ext>
            </a:extLst>
          </p:cNvPr>
          <p:cNvSpPr txBox="1"/>
          <p:nvPr/>
        </p:nvSpPr>
        <p:spPr>
          <a:xfrm>
            <a:off x="6579158" y="1563867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Freely available web apps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6DBB41-9A3B-4B92-84A7-5968F918E2A0}"/>
              </a:ext>
            </a:extLst>
          </p:cNvPr>
          <p:cNvCxnSpPr>
            <a:cxnSpLocks/>
          </p:cNvCxnSpPr>
          <p:nvPr/>
        </p:nvCxnSpPr>
        <p:spPr>
          <a:xfrm flipH="1" flipV="1">
            <a:off x="3124200" y="1404839"/>
            <a:ext cx="3429000" cy="44859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73E9C6-5ED5-40A7-9573-1F3D0FCF763B}"/>
              </a:ext>
            </a:extLst>
          </p:cNvPr>
          <p:cNvCxnSpPr>
            <a:cxnSpLocks/>
          </p:cNvCxnSpPr>
          <p:nvPr/>
        </p:nvCxnSpPr>
        <p:spPr>
          <a:xfrm flipH="1">
            <a:off x="5766079" y="2177967"/>
            <a:ext cx="813079" cy="59098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4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AEE3-1EEE-482C-A0C6-D3117CCD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7F6E52-B597-4D7F-BB83-79C7F1FA284E}"/>
                  </a:ext>
                </a:extLst>
              </p:cNvPr>
              <p:cNvSpPr txBox="1"/>
              <p:nvPr/>
            </p:nvSpPr>
            <p:spPr>
              <a:xfrm>
                <a:off x="462224" y="1120391"/>
                <a:ext cx="7081576" cy="184601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Why do we use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𝑆𝐸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dirty="0"/>
                  <a:t> for intervals, but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for tests?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7F6E52-B597-4D7F-BB83-79C7F1FA2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24" y="1120391"/>
                <a:ext cx="7081576" cy="1846018"/>
              </a:xfrm>
              <a:prstGeom prst="rect">
                <a:avLst/>
              </a:prstGeom>
              <a:blipFill>
                <a:blip r:embed="rId2"/>
                <a:stretch>
                  <a:fillRect l="-1807" r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DB484E-154A-4B0B-AE01-E333B0B83DFC}"/>
                  </a:ext>
                </a:extLst>
              </p:cNvPr>
              <p:cNvSpPr txBox="1"/>
              <p:nvPr/>
            </p:nvSpPr>
            <p:spPr>
              <a:xfrm>
                <a:off x="533400" y="3505200"/>
                <a:ext cx="7543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Bootstrap distribution is centered 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randomization distribution is centered at (null)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DB484E-154A-4B0B-AE01-E333B0B83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505200"/>
                <a:ext cx="7543800" cy="954107"/>
              </a:xfrm>
              <a:prstGeom prst="rect">
                <a:avLst/>
              </a:prstGeom>
              <a:blipFill>
                <a:blip r:embed="rId3"/>
                <a:stretch>
                  <a:fillRect l="-1698" t="-5732" r="-56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89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581400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QUESTIONS?</a:t>
            </a:r>
            <a:br>
              <a:rPr lang="en-US" dirty="0"/>
            </a:b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4191000"/>
            <a:ext cx="8229600" cy="4525963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US" dirty="0"/>
              <a:t>Robin Lock: </a:t>
            </a:r>
            <a:r>
              <a:rPr lang="en-US" dirty="0">
                <a:hlinkClick r:id="rId2"/>
              </a:rPr>
              <a:t>rlock@stlawu.edu</a:t>
            </a:r>
            <a:endParaRPr lang="en-US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US" dirty="0"/>
              <a:t>Patti Frazer Lock: </a:t>
            </a:r>
            <a:r>
              <a:rPr lang="en-US" dirty="0">
                <a:hlinkClick r:id="rId3"/>
              </a:rPr>
              <a:t>plock@stlawu.edu</a:t>
            </a:r>
            <a:r>
              <a:rPr lang="en-US" dirty="0"/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dirty="0"/>
              <a:t>Kari Lock Morgan: </a:t>
            </a:r>
            <a:r>
              <a:rPr lang="en-US" dirty="0">
                <a:hlinkClick r:id="rId4"/>
              </a:rPr>
              <a:t>klm47@psu.edu</a:t>
            </a:r>
            <a:r>
              <a:rPr lang="en-US" dirty="0"/>
              <a:t> </a:t>
            </a:r>
          </a:p>
          <a:p>
            <a:pPr marL="0" indent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Slides posted at </a:t>
            </a:r>
            <a:r>
              <a:rPr lang="en-US" dirty="0">
                <a:hlinkClick r:id="rId5"/>
              </a:rPr>
              <a:t>www.lock5stat.com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34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4A4F-AFC4-46A6-8FF6-D8619766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#1: Online Dating Apps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3173A-631A-4C33-99B7-B4643E3B94F0}"/>
              </a:ext>
            </a:extLst>
          </p:cNvPr>
          <p:cNvSpPr txBox="1"/>
          <p:nvPr/>
        </p:nvSpPr>
        <p:spPr>
          <a:xfrm>
            <a:off x="381000" y="1447800"/>
            <a:ext cx="8229600" cy="95410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/>
              <a:t>What proportion of 18-24 year </a:t>
            </a:r>
            <a:r>
              <a:rPr lang="en-US" sz="2800" i="1" dirty="0" err="1"/>
              <a:t>olds</a:t>
            </a:r>
            <a:r>
              <a:rPr lang="en-US" sz="2800" i="1" dirty="0"/>
              <a:t> (young adults) in the U.S. have used an online dating app?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3516D5-B7D4-49D1-B461-5966A20B3ABE}"/>
                  </a:ext>
                </a:extLst>
              </p:cNvPr>
              <p:cNvSpPr txBox="1"/>
              <p:nvPr/>
            </p:nvSpPr>
            <p:spPr>
              <a:xfrm>
                <a:off x="269631" y="2569029"/>
                <a:ext cx="8437266" cy="1140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Data: </a:t>
                </a:r>
                <a:r>
                  <a:rPr lang="en-US" sz="2800" dirty="0"/>
                  <a:t>Pew Research survey</a:t>
                </a:r>
              </a:p>
              <a:p>
                <a:r>
                  <a:rPr lang="en-US" sz="2800" dirty="0"/>
                  <a:t>       53 </a:t>
                </a:r>
                <a:r>
                  <a:rPr lang="en-US" sz="2800" dirty="0" smtClean="0"/>
                  <a:t>yes in </a:t>
                </a:r>
                <a:r>
                  <a:rPr lang="en-US" sz="2800" dirty="0"/>
                  <a:t>a sample of 194,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194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=0.273</m:t>
                    </m:r>
                  </m:oMath>
                </a14:m>
                <a:r>
                  <a:rPr lang="en-US" sz="2800" dirty="0"/>
                  <a:t>.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3516D5-B7D4-49D1-B461-5966A20B3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31" y="2569029"/>
                <a:ext cx="8437266" cy="1140953"/>
              </a:xfrm>
              <a:prstGeom prst="rect">
                <a:avLst/>
              </a:prstGeom>
              <a:blipFill>
                <a:blip r:embed="rId3"/>
                <a:stretch>
                  <a:fillRect l="-1445" t="-4787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8678D74-E87B-4D19-95B3-5D21D9D87107}"/>
              </a:ext>
            </a:extLst>
          </p:cNvPr>
          <p:cNvSpPr/>
          <p:nvPr/>
        </p:nvSpPr>
        <p:spPr>
          <a:xfrm>
            <a:off x="173334" y="60960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http://www.pewinternet.org/2016/02/11/15-percent-of-american-adults-have-used-online-dating-sites-or-mobile-dating-apps/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B73811-E525-4B59-8A79-72047B99034B}"/>
              </a:ext>
            </a:extLst>
          </p:cNvPr>
          <p:cNvSpPr txBox="1"/>
          <p:nvPr/>
        </p:nvSpPr>
        <p:spPr>
          <a:xfrm>
            <a:off x="269631" y="3854439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Task:</a:t>
            </a:r>
            <a:r>
              <a:rPr lang="en-US" sz="2800" dirty="0"/>
              <a:t> Find a 95% CI for the proportion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29DA55-92B3-46D8-AB2B-594BCDBAC894}"/>
              </a:ext>
            </a:extLst>
          </p:cNvPr>
          <p:cNvSpPr txBox="1"/>
          <p:nvPr/>
        </p:nvSpPr>
        <p:spPr>
          <a:xfrm>
            <a:off x="304800" y="4533096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Method:</a:t>
            </a:r>
            <a:r>
              <a:rPr lang="en-US" sz="2800" dirty="0"/>
              <a:t> Create a bootstrap distribution of sample proportions by sampling with replacement from the original sample</a:t>
            </a:r>
          </a:p>
        </p:txBody>
      </p:sp>
    </p:spTree>
    <p:extLst>
      <p:ext uri="{BB962C8B-B14F-4D97-AF65-F5344CB8AC3E}">
        <p14:creationId xmlns:p14="http://schemas.microsoft.com/office/powerpoint/2010/main" val="399149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D4C8-3BC9-447F-BC94-8F0F62A6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lock5stat.com/</a:t>
            </a:r>
            <a:r>
              <a:rPr lang="en-US" sz="3200" dirty="0" err="1"/>
              <a:t>statkey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70BD6-F990-4655-AA21-3E570F96B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88029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7BD7BEF-6549-47EB-97B5-9D6697D504E4}"/>
              </a:ext>
            </a:extLst>
          </p:cNvPr>
          <p:cNvSpPr/>
          <p:nvPr/>
        </p:nvSpPr>
        <p:spPr>
          <a:xfrm>
            <a:off x="3124200" y="2895600"/>
            <a:ext cx="18288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7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A36BC7-A55A-43FA-8ACF-5809F349D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66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3975-5571-4825-9397-A125B201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121" y="2286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95% Confidence Interval </a:t>
            </a:r>
            <a:br>
              <a:rPr lang="en-US" dirty="0"/>
            </a:br>
            <a:r>
              <a:rPr lang="en-US" dirty="0"/>
              <a:t>from a Bootstrap 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3D0825-5984-4899-9E15-7F68D91E72AF}"/>
              </a:ext>
            </a:extLst>
          </p:cNvPr>
          <p:cNvSpPr txBox="1"/>
          <p:nvPr/>
        </p:nvSpPr>
        <p:spPr>
          <a:xfrm>
            <a:off x="381000" y="1828800"/>
            <a:ext cx="8077200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Percentile method: </a:t>
            </a:r>
          </a:p>
          <a:p>
            <a:r>
              <a:rPr lang="en-US" sz="2800" dirty="0"/>
              <a:t>      </a:t>
            </a:r>
            <a:r>
              <a:rPr lang="en-US" sz="3200" dirty="0"/>
              <a:t>Find the endpoints of the middle 95% of the bootstrap statistics.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69EF07-79E6-43D4-8B76-82AF892253E6}"/>
                  </a:ext>
                </a:extLst>
              </p:cNvPr>
              <p:cNvSpPr txBox="1"/>
              <p:nvPr/>
            </p:nvSpPr>
            <p:spPr>
              <a:xfrm>
                <a:off x="381000" y="3770293"/>
                <a:ext cx="7149821" cy="1138773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Standard Error method: </a:t>
                </a:r>
              </a:p>
              <a:p>
                <a:r>
                  <a:rPr lang="en-US" sz="2800" dirty="0"/>
                  <a:t>       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𝑂𝑟𝑖𝑔𝑖𝑛𝑎𝑙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𝑆𝑡𝑎𝑡𝑖𝑠𝑡𝑖𝑐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±2⋅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𝑆𝐸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69EF07-79E6-43D4-8B76-82AF89225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770293"/>
                <a:ext cx="7149821" cy="1138773"/>
              </a:xfrm>
              <a:prstGeom prst="rect">
                <a:avLst/>
              </a:prstGeom>
              <a:blipFill>
                <a:blip r:embed="rId2"/>
                <a:stretch>
                  <a:fillRect l="-2555" t="-7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8901F17-8D2C-4AED-AACD-B822717A3348}"/>
              </a:ext>
            </a:extLst>
          </p:cNvPr>
          <p:cNvSpPr txBox="1"/>
          <p:nvPr/>
        </p:nvSpPr>
        <p:spPr>
          <a:xfrm>
            <a:off x="4570325" y="5654933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Standard deviation of the bootstrap statistics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858FAB-955C-4DF8-96AE-CAC2AFF51319}"/>
              </a:ext>
            </a:extLst>
          </p:cNvPr>
          <p:cNvCxnSpPr>
            <a:cxnSpLocks/>
          </p:cNvCxnSpPr>
          <p:nvPr/>
        </p:nvCxnSpPr>
        <p:spPr>
          <a:xfrm flipH="1" flipV="1">
            <a:off x="5971233" y="4851065"/>
            <a:ext cx="770792" cy="8382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01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7F4FDC-37CC-44FD-B900-78DAA86F7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05014" cy="64008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277975A-7A1A-4AD9-828F-1221DF9A7D8B}"/>
              </a:ext>
            </a:extLst>
          </p:cNvPr>
          <p:cNvSpPr/>
          <p:nvPr/>
        </p:nvSpPr>
        <p:spPr>
          <a:xfrm>
            <a:off x="2362200" y="6172200"/>
            <a:ext cx="11430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2D07C9-6E70-4D27-9A07-5005C5AE143A}"/>
              </a:ext>
            </a:extLst>
          </p:cNvPr>
          <p:cNvSpPr/>
          <p:nvPr/>
        </p:nvSpPr>
        <p:spPr>
          <a:xfrm>
            <a:off x="6400800" y="6172200"/>
            <a:ext cx="11430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DA314B-3337-40E1-959A-2C931A7D5BBE}"/>
              </a:ext>
            </a:extLst>
          </p:cNvPr>
          <p:cNvSpPr/>
          <p:nvPr/>
        </p:nvSpPr>
        <p:spPr>
          <a:xfrm>
            <a:off x="6948854" y="1295400"/>
            <a:ext cx="2042746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DC3EBE-5567-4A20-B239-C5D9B91EB87F}"/>
                  </a:ext>
                </a:extLst>
              </p:cNvPr>
              <p:cNvSpPr txBox="1"/>
              <p:nvPr/>
            </p:nvSpPr>
            <p:spPr>
              <a:xfrm>
                <a:off x="6080660" y="1836003"/>
                <a:ext cx="29262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0.273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±2∙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0.032</m:t>
                      </m:r>
                    </m:oMath>
                  </m:oMathPara>
                </a14:m>
                <a:endParaRPr lang="en-US" sz="2400" b="0" i="1" dirty="0">
                  <a:latin typeface="Cambria Math" charset="0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  <a:ea typeface="Cambria Math"/>
                      </a:rPr>
                      <m:t>  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0.209, 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/>
                      </a:rPr>
                      <m:t>0.337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DC3EBE-5567-4A20-B239-C5D9B91EB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660" y="1836003"/>
                <a:ext cx="2926279" cy="830997"/>
              </a:xfrm>
              <a:prstGeom prst="rect">
                <a:avLst/>
              </a:prstGeom>
              <a:blipFill>
                <a:blip r:embed="rId3"/>
                <a:stretch>
                  <a:fillRect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13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4A4F-AFC4-46A6-8FF6-D8619766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86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#2: </a:t>
            </a:r>
            <a:r>
              <a:rPr lang="en-US" i="1" dirty="0"/>
              <a:t>: Does Mind-Set Matter?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3516D5-B7D4-49D1-B461-5966A20B3ABE}"/>
              </a:ext>
            </a:extLst>
          </p:cNvPr>
          <p:cNvSpPr txBox="1"/>
          <p:nvPr/>
        </p:nvSpPr>
        <p:spPr>
          <a:xfrm>
            <a:off x="76200" y="1117657"/>
            <a:ext cx="8971503" cy="169277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/>
              <a:t>Female hotel maids were randomly divided into two groups.</a:t>
            </a:r>
          </a:p>
          <a:p>
            <a:r>
              <a:rPr lang="en-US" sz="2600" dirty="0"/>
              <a:t>   Group #1 was informed that their duties count a exercise</a:t>
            </a:r>
          </a:p>
          <a:p>
            <a:r>
              <a:rPr lang="en-US" sz="2600" dirty="0"/>
              <a:t>   Group #2 was not given this information</a:t>
            </a:r>
          </a:p>
          <a:p>
            <a:r>
              <a:rPr lang="en-US" sz="2600" dirty="0"/>
              <a:t>Weight loss was measured.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678D74-E87B-4D19-95B3-5D21D9D87107}"/>
              </a:ext>
            </a:extLst>
          </p:cNvPr>
          <p:cNvSpPr/>
          <p:nvPr/>
        </p:nvSpPr>
        <p:spPr>
          <a:xfrm>
            <a:off x="172497" y="6550223"/>
            <a:ext cx="8875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Crum, A. and Langer, E. (2007) “Mind-Set Matters: Exercise and the Placebo Effect” </a:t>
            </a:r>
            <a:r>
              <a:rPr lang="en-US" sz="1400" i="1" dirty="0"/>
              <a:t>Psychological Science</a:t>
            </a:r>
            <a:r>
              <a:rPr lang="en-US" sz="1400" dirty="0"/>
              <a:t>, 18:165-171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B73811-E525-4B59-8A79-72047B99034B}"/>
              </a:ext>
            </a:extLst>
          </p:cNvPr>
          <p:cNvSpPr txBox="1"/>
          <p:nvPr/>
        </p:nvSpPr>
        <p:spPr>
          <a:xfrm>
            <a:off x="76200" y="4594404"/>
            <a:ext cx="7985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Task:</a:t>
            </a:r>
            <a:r>
              <a:rPr lang="en-US" sz="2800" dirty="0"/>
              <a:t> Does this provide enough evidence to conclude that the mean weight loss is higher when informed?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29DA55-92B3-46D8-AB2B-594BCDBAC894}"/>
              </a:ext>
            </a:extLst>
          </p:cNvPr>
          <p:cNvSpPr txBox="1"/>
          <p:nvPr/>
        </p:nvSpPr>
        <p:spPr>
          <a:xfrm>
            <a:off x="78712" y="5615889"/>
            <a:ext cx="8811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Method:</a:t>
            </a:r>
            <a:r>
              <a:rPr lang="en-US" sz="2800" dirty="0"/>
              <a:t> Create a randomization distribution of differences in means when  being informed has no effect (H</a:t>
            </a:r>
            <a:r>
              <a:rPr lang="en-US" sz="2800" baseline="-25000" dirty="0"/>
              <a:t>0</a:t>
            </a:r>
            <a:r>
              <a:rPr lang="en-US" sz="2800" dirty="0"/>
              <a:t> is true)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83A8F69-ECDF-4AC1-951B-CD99E0FC0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667324"/>
              </p:ext>
            </p:extLst>
          </p:nvPr>
        </p:nvGraphicFramePr>
        <p:xfrm>
          <a:off x="76200" y="2928631"/>
          <a:ext cx="699030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949">
                  <a:extLst>
                    <a:ext uri="{9D8B030D-6E8A-4147-A177-3AD203B41FA5}">
                      <a16:colId xmlns:a16="http://schemas.microsoft.com/office/drawing/2014/main" val="2172989285"/>
                    </a:ext>
                  </a:extLst>
                </a:gridCol>
                <a:gridCol w="1457784">
                  <a:extLst>
                    <a:ext uri="{9D8B030D-6E8A-4147-A177-3AD203B41FA5}">
                      <a16:colId xmlns:a16="http://schemas.microsoft.com/office/drawing/2014/main" val="3028383150"/>
                    </a:ext>
                  </a:extLst>
                </a:gridCol>
                <a:gridCol w="1457784">
                  <a:extLst>
                    <a:ext uri="{9D8B030D-6E8A-4147-A177-3AD203B41FA5}">
                      <a16:colId xmlns:a16="http://schemas.microsoft.com/office/drawing/2014/main" val="1612443750"/>
                    </a:ext>
                  </a:extLst>
                </a:gridCol>
                <a:gridCol w="1457784">
                  <a:extLst>
                    <a:ext uri="{9D8B030D-6E8A-4147-A177-3AD203B41FA5}">
                      <a16:colId xmlns:a16="http://schemas.microsoft.com/office/drawing/2014/main" val="11348263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mean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std. dev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93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Group #1 (Informed)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1.79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2.88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6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Group #2 (Uninformed)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7233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E12EC5-D896-4C8C-AE9B-7CAC4223E967}"/>
                  </a:ext>
                </a:extLst>
              </p:cNvPr>
              <p:cNvSpPr txBox="1"/>
              <p:nvPr/>
            </p:nvSpPr>
            <p:spPr>
              <a:xfrm>
                <a:off x="7161543" y="3693547"/>
                <a:ext cx="1961103" cy="95410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E12EC5-D896-4C8C-AE9B-7CAC4223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543" y="3693547"/>
                <a:ext cx="1961103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C46381-D412-48B0-8B30-C71498217E1B}"/>
                  </a:ext>
                </a:extLst>
              </p:cNvPr>
              <p:cNvSpPr txBox="1"/>
              <p:nvPr/>
            </p:nvSpPr>
            <p:spPr>
              <a:xfrm>
                <a:off x="3124200" y="4147449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=1.59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C46381-D412-48B0-8B30-C71498217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147449"/>
                <a:ext cx="2209800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63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12643</TotalTime>
  <Words>1006</Words>
  <Application>Microsoft Office PowerPoint</Application>
  <PresentationFormat>On-screen Show (4:3)</PresentationFormat>
  <Paragraphs>191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 Math</vt:lpstr>
      <vt:lpstr>Times New Roman</vt:lpstr>
      <vt:lpstr>Office Theme</vt:lpstr>
      <vt:lpstr>Connecting Intuitive Simulation-Based Inference to Traditional Methods</vt:lpstr>
      <vt:lpstr>Assumptions/Conditions</vt:lpstr>
      <vt:lpstr>Software?</vt:lpstr>
      <vt:lpstr>Example #1: Online Dating Apps</vt:lpstr>
      <vt:lpstr>lock5stat.com/statkey</vt:lpstr>
      <vt:lpstr>PowerPoint Presentation</vt:lpstr>
      <vt:lpstr>95% Confidence Interval  from a Bootstrap Distribution</vt:lpstr>
      <vt:lpstr>PowerPoint Presentation</vt:lpstr>
      <vt:lpstr>Example #2: : Does Mind-Set Matter? </vt:lpstr>
      <vt:lpstr>lock5stat.com/statkey</vt:lpstr>
      <vt:lpstr>PowerPoint Presentation</vt:lpstr>
      <vt:lpstr>Transition to Traditional</vt:lpstr>
      <vt:lpstr>Step #1: Mind-Set Matters</vt:lpstr>
      <vt:lpstr>p-value from N(null, SE)</vt:lpstr>
      <vt:lpstr>Seeing the Connection!</vt:lpstr>
      <vt:lpstr>Step #1 Online Dating</vt:lpstr>
      <vt:lpstr>CI from N(statistic, SE)</vt:lpstr>
      <vt:lpstr>Transition to Traditional</vt:lpstr>
      <vt:lpstr>Step #2: Standardize Statistic</vt:lpstr>
      <vt:lpstr>Step #2: Mind-Set Matters</vt:lpstr>
      <vt:lpstr>Step #2: Online Dating</vt:lpstr>
      <vt:lpstr>Step #2: Standardize Statistic</vt:lpstr>
      <vt:lpstr>Transition to Traditional</vt:lpstr>
      <vt:lpstr>Standard Error Formulas</vt:lpstr>
      <vt:lpstr>Step #3: Mind-Set Matters</vt:lpstr>
      <vt:lpstr>Step #3: Online Dating</vt:lpstr>
      <vt:lpstr>Transition to Traditional</vt:lpstr>
      <vt:lpstr>Simulation to Traditional</vt:lpstr>
      <vt:lpstr>Observation</vt:lpstr>
      <vt:lpstr>Observation</vt:lpstr>
      <vt:lpstr>Thank you! 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your data the boot:   What is bootstrapping  and Why does it matter?</dc:title>
  <dc:creator>Patti</dc:creator>
  <cp:lastModifiedBy>tips</cp:lastModifiedBy>
  <cp:revision>508</cp:revision>
  <cp:lastPrinted>2015-05-18T18:30:22Z</cp:lastPrinted>
  <dcterms:created xsi:type="dcterms:W3CDTF">2010-10-14T16:11:16Z</dcterms:created>
  <dcterms:modified xsi:type="dcterms:W3CDTF">2018-07-09T04:32:30Z</dcterms:modified>
</cp:coreProperties>
</file>