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Lst>
  <p:notesMasterIdLst>
    <p:notesMasterId r:id="rId71"/>
  </p:notesMasterIdLst>
  <p:handoutMasterIdLst>
    <p:handoutMasterId r:id="rId72"/>
  </p:handoutMasterIdLst>
  <p:sldIdLst>
    <p:sldId id="256" r:id="rId6"/>
    <p:sldId id="375" r:id="rId7"/>
    <p:sldId id="388" r:id="rId8"/>
    <p:sldId id="393" r:id="rId9"/>
    <p:sldId id="376" r:id="rId10"/>
    <p:sldId id="377" r:id="rId11"/>
    <p:sldId id="394" r:id="rId12"/>
    <p:sldId id="395" r:id="rId13"/>
    <p:sldId id="396" r:id="rId14"/>
    <p:sldId id="397" r:id="rId15"/>
    <p:sldId id="391" r:id="rId16"/>
    <p:sldId id="332" r:id="rId17"/>
    <p:sldId id="333" r:id="rId18"/>
    <p:sldId id="379" r:id="rId19"/>
    <p:sldId id="334" r:id="rId20"/>
    <p:sldId id="380" r:id="rId21"/>
    <p:sldId id="362" r:id="rId22"/>
    <p:sldId id="319" r:id="rId23"/>
    <p:sldId id="381" r:id="rId24"/>
    <p:sldId id="382" r:id="rId25"/>
    <p:sldId id="399" r:id="rId26"/>
    <p:sldId id="335" r:id="rId27"/>
    <p:sldId id="363" r:id="rId28"/>
    <p:sldId id="323" r:id="rId29"/>
    <p:sldId id="336" r:id="rId30"/>
    <p:sldId id="398" r:id="rId31"/>
    <p:sldId id="326" r:id="rId32"/>
    <p:sldId id="317" r:id="rId33"/>
    <p:sldId id="318" r:id="rId34"/>
    <p:sldId id="383" r:id="rId35"/>
    <p:sldId id="384" r:id="rId36"/>
    <p:sldId id="304" r:id="rId37"/>
    <p:sldId id="337" r:id="rId38"/>
    <p:sldId id="338" r:id="rId39"/>
    <p:sldId id="373" r:id="rId40"/>
    <p:sldId id="340" r:id="rId41"/>
    <p:sldId id="368" r:id="rId42"/>
    <p:sldId id="371" r:id="rId43"/>
    <p:sldId id="372" r:id="rId44"/>
    <p:sldId id="345" r:id="rId45"/>
    <p:sldId id="346" r:id="rId46"/>
    <p:sldId id="347" r:id="rId47"/>
    <p:sldId id="305" r:id="rId48"/>
    <p:sldId id="400" r:id="rId49"/>
    <p:sldId id="401" r:id="rId50"/>
    <p:sldId id="402" r:id="rId51"/>
    <p:sldId id="404" r:id="rId52"/>
    <p:sldId id="405" r:id="rId53"/>
    <p:sldId id="406" r:id="rId54"/>
    <p:sldId id="407" r:id="rId55"/>
    <p:sldId id="386" r:id="rId56"/>
    <p:sldId id="349" r:id="rId57"/>
    <p:sldId id="352" r:id="rId58"/>
    <p:sldId id="365" r:id="rId59"/>
    <p:sldId id="353" r:id="rId60"/>
    <p:sldId id="354" r:id="rId61"/>
    <p:sldId id="374" r:id="rId62"/>
    <p:sldId id="387" r:id="rId63"/>
    <p:sldId id="389" r:id="rId64"/>
    <p:sldId id="356" r:id="rId65"/>
    <p:sldId id="392" r:id="rId66"/>
    <p:sldId id="358" r:id="rId67"/>
    <p:sldId id="359" r:id="rId68"/>
    <p:sldId id="390" r:id="rId69"/>
    <p:sldId id="360" r:id="rId7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4" autoAdjust="0"/>
  </p:normalViewPr>
  <p:slideViewPr>
    <p:cSldViewPr snapToGrid="0">
      <p:cViewPr varScale="1">
        <p:scale>
          <a:sx n="61" d="100"/>
          <a:sy n="61" d="100"/>
        </p:scale>
        <p:origin x="-7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taken a statistics course?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26</a:t>
            </a:fld>
            <a:endParaRPr lang="en-US"/>
          </a:p>
        </p:txBody>
      </p:sp>
    </p:spTree>
    <p:extLst>
      <p:ext uri="{BB962C8B-B14F-4D97-AF65-F5344CB8AC3E}">
        <p14:creationId xmlns:p14="http://schemas.microsoft.com/office/powerpoint/2010/main" val="97117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44</a:t>
            </a:fld>
            <a:endParaRPr lang="en-US"/>
          </a:p>
        </p:txBody>
      </p:sp>
    </p:spTree>
    <p:extLst>
      <p:ext uri="{BB962C8B-B14F-4D97-AF65-F5344CB8AC3E}">
        <p14:creationId xmlns:p14="http://schemas.microsoft.com/office/powerpoint/2010/main" val="358389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45</a:t>
            </a:fld>
            <a:endParaRPr lang="en-US"/>
          </a:p>
        </p:txBody>
      </p:sp>
    </p:spTree>
    <p:extLst>
      <p:ext uri="{BB962C8B-B14F-4D97-AF65-F5344CB8AC3E}">
        <p14:creationId xmlns:p14="http://schemas.microsoft.com/office/powerpoint/2010/main" val="925883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46</a:t>
            </a:fld>
            <a:endParaRPr lang="en-US"/>
          </a:p>
        </p:txBody>
      </p:sp>
    </p:spTree>
    <p:extLst>
      <p:ext uri="{BB962C8B-B14F-4D97-AF65-F5344CB8AC3E}">
        <p14:creationId xmlns:p14="http://schemas.microsoft.com/office/powerpoint/2010/main" val="363307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47</a:t>
            </a:fld>
            <a:endParaRPr lang="en-US"/>
          </a:p>
        </p:txBody>
      </p:sp>
    </p:spTree>
    <p:extLst>
      <p:ext uri="{BB962C8B-B14F-4D97-AF65-F5344CB8AC3E}">
        <p14:creationId xmlns:p14="http://schemas.microsoft.com/office/powerpoint/2010/main" val="565845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48</a:t>
            </a:fld>
            <a:endParaRPr lang="en-US"/>
          </a:p>
        </p:txBody>
      </p:sp>
    </p:spTree>
    <p:extLst>
      <p:ext uri="{BB962C8B-B14F-4D97-AF65-F5344CB8AC3E}">
        <p14:creationId xmlns:p14="http://schemas.microsoft.com/office/powerpoint/2010/main" val="251881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49</a:t>
            </a:fld>
            <a:endParaRPr lang="en-US"/>
          </a:p>
        </p:txBody>
      </p:sp>
    </p:spTree>
    <p:extLst>
      <p:ext uri="{BB962C8B-B14F-4D97-AF65-F5344CB8AC3E}">
        <p14:creationId xmlns:p14="http://schemas.microsoft.com/office/powerpoint/2010/main" val="108519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54</a:t>
            </a:fld>
            <a:endParaRPr lang="en-US"/>
          </a:p>
        </p:txBody>
      </p:sp>
    </p:spTree>
    <p:extLst>
      <p:ext uri="{BB962C8B-B14F-4D97-AF65-F5344CB8AC3E}">
        <p14:creationId xmlns:p14="http://schemas.microsoft.com/office/powerpoint/2010/main" val="2306466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42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19560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3565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5594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6317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29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8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055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7321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073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2905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45471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45047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725609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9488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910007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5967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365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57008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914853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010652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09461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71220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335216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67761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7811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44748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1703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915332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789536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565591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51869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898447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16134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0644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18683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113571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9884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0986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57484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73049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84942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84486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07015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72008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3772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57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13937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lock@stlaw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image" Target="../media/image5.jpe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29.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0.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6.jpeg"/><Relationship Id="rId18" Type="http://schemas.openxmlformats.org/officeDocument/2006/relationships/image" Target="../media/image21.jpeg"/><Relationship Id="rId26" Type="http://schemas.openxmlformats.org/officeDocument/2006/relationships/image" Target="../media/image27.jpeg"/><Relationship Id="rId3" Type="http://schemas.openxmlformats.org/officeDocument/2006/relationships/image" Target="../media/image44.jpeg"/><Relationship Id="rId21" Type="http://schemas.openxmlformats.org/officeDocument/2006/relationships/image" Target="../media/image10.jpeg"/><Relationship Id="rId7" Type="http://schemas.openxmlformats.org/officeDocument/2006/relationships/image" Target="../media/image24.jpeg"/><Relationship Id="rId12" Type="http://schemas.openxmlformats.org/officeDocument/2006/relationships/image" Target="../media/image5.jpeg"/><Relationship Id="rId17" Type="http://schemas.openxmlformats.org/officeDocument/2006/relationships/image" Target="../media/image14.jpeg"/><Relationship Id="rId25" Type="http://schemas.openxmlformats.org/officeDocument/2006/relationships/image" Target="../media/image18.jpeg"/><Relationship Id="rId2" Type="http://schemas.openxmlformats.org/officeDocument/2006/relationships/image" Target="../media/image28.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6.jpeg"/><Relationship Id="rId24" Type="http://schemas.openxmlformats.org/officeDocument/2006/relationships/image" Target="../media/image17.jpeg"/><Relationship Id="rId5" Type="http://schemas.openxmlformats.org/officeDocument/2006/relationships/image" Target="../media/image23.jpeg"/><Relationship Id="rId15" Type="http://schemas.openxmlformats.org/officeDocument/2006/relationships/image" Target="../media/image20.jpeg"/><Relationship Id="rId23" Type="http://schemas.openxmlformats.org/officeDocument/2006/relationships/image" Target="../media/image16.jpeg"/><Relationship Id="rId10" Type="http://schemas.openxmlformats.org/officeDocument/2006/relationships/image" Target="../media/image12.jpeg"/><Relationship Id="rId19"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image" Target="../media/image7.jpeg"/><Relationship Id="rId14" Type="http://schemas.openxmlformats.org/officeDocument/2006/relationships/image" Target="../media/image22.jpeg"/><Relationship Id="rId22" Type="http://schemas.openxmlformats.org/officeDocument/2006/relationships/image" Target="../media/image13.jpeg"/><Relationship Id="rId27"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31.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46.wmf"/><Relationship Id="rId11" Type="http://schemas.openxmlformats.org/officeDocument/2006/relationships/image" Target="../media/image48.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11.xml"/><Relationship Id="rId9" Type="http://schemas.openxmlformats.org/officeDocument/2006/relationships/image" Target="../media/image47.wm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9.png"/><Relationship Id="rId4" Type="http://schemas.openxmlformats.org/officeDocument/2006/relationships/hyperlink" Target="http://www.lock5stat.com/" TargetMode="Externa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31.png"/><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image" Target="../media/image46.wmf"/><Relationship Id="rId11" Type="http://schemas.openxmlformats.org/officeDocument/2006/relationships/image" Target="../media/image48.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notesSlide" Target="../notesSlides/notesSlide13.xml"/><Relationship Id="rId9" Type="http://schemas.openxmlformats.org/officeDocument/2006/relationships/image" Target="../media/image47.w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0.wmf"/><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1.wmf"/><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2.w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58.emf"/><Relationship Id="rId4" Type="http://schemas.openxmlformats.org/officeDocument/2006/relationships/image" Target="../media/image57.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hyperlink" Target="http://www.lock5stat.com/statkey" TargetMode="Externa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64.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514349"/>
            <a:ext cx="8398412" cy="2914651"/>
          </a:xfrm>
        </p:spPr>
        <p:txBody>
          <a:bodyPr>
            <a:noAutofit/>
          </a:bodyPr>
          <a:lstStyle/>
          <a:p>
            <a:r>
              <a:rPr lang="en-US" sz="4800" b="1" dirty="0" smtClean="0"/>
              <a:t>Building Conceptual Understanding of Statistical Inference</a:t>
            </a:r>
            <a:endParaRPr lang="en-US" sz="4800" b="1" dirty="0"/>
          </a:p>
        </p:txBody>
      </p:sp>
      <p:sp>
        <p:nvSpPr>
          <p:cNvPr id="3" name="Subtitle 2"/>
          <p:cNvSpPr>
            <a:spLocks noGrp="1"/>
          </p:cNvSpPr>
          <p:nvPr>
            <p:ph type="subTitle" idx="1"/>
          </p:nvPr>
        </p:nvSpPr>
        <p:spPr>
          <a:xfrm>
            <a:off x="253218" y="3733800"/>
            <a:ext cx="8890782" cy="2743200"/>
          </a:xfrm>
        </p:spPr>
        <p:txBody>
          <a:bodyPr>
            <a:noAutofit/>
          </a:bodyPr>
          <a:lstStyle/>
          <a:p>
            <a:r>
              <a:rPr lang="en-US" sz="2800" dirty="0" smtClean="0">
                <a:solidFill>
                  <a:schemeClr val="tx1">
                    <a:lumMod val="85000"/>
                    <a:lumOff val="15000"/>
                  </a:schemeClr>
                </a:solidFill>
              </a:rPr>
              <a:t>    Patti Frazer Lock </a:t>
            </a:r>
          </a:p>
          <a:p>
            <a:r>
              <a:rPr lang="en-US" sz="2200" dirty="0" smtClean="0">
                <a:solidFill>
                  <a:schemeClr val="tx1">
                    <a:lumMod val="85000"/>
                    <a:lumOff val="15000"/>
                  </a:schemeClr>
                </a:solidFill>
              </a:rPr>
              <a:t>Cummings Professor of Mathematics</a:t>
            </a:r>
          </a:p>
          <a:p>
            <a:r>
              <a:rPr lang="en-US" sz="2200" dirty="0" smtClean="0">
                <a:solidFill>
                  <a:schemeClr val="tx1">
                    <a:lumMod val="85000"/>
                    <a:lumOff val="15000"/>
                  </a:schemeClr>
                </a:solidFill>
              </a:rPr>
              <a:t>St. Lawrence University</a:t>
            </a:r>
          </a:p>
          <a:p>
            <a:r>
              <a:rPr lang="en-US" sz="2200" dirty="0" smtClean="0">
                <a:solidFill>
                  <a:schemeClr val="tx1">
                    <a:lumMod val="85000"/>
                    <a:lumOff val="15000"/>
                  </a:schemeClr>
                </a:solidFill>
                <a:hlinkClick r:id="rId2"/>
              </a:rPr>
              <a:t>plock@stlawu.edu</a:t>
            </a:r>
            <a:r>
              <a:rPr lang="en-US" sz="2200" dirty="0" smtClean="0">
                <a:solidFill>
                  <a:schemeClr val="tx1">
                    <a:lumMod val="85000"/>
                    <a:lumOff val="15000"/>
                  </a:schemeClr>
                </a:solidFill>
              </a:rPr>
              <a:t> </a:t>
            </a:r>
          </a:p>
          <a:p>
            <a:endParaRPr lang="en-US" sz="800" dirty="0" smtClean="0">
              <a:solidFill>
                <a:schemeClr val="tx1">
                  <a:lumMod val="85000"/>
                  <a:lumOff val="15000"/>
                </a:schemeClr>
              </a:solidFill>
            </a:endParaRPr>
          </a:p>
          <a:p>
            <a:r>
              <a:rPr lang="en-US" sz="2800" dirty="0" smtClean="0">
                <a:solidFill>
                  <a:schemeClr val="tx1">
                    <a:lumMod val="85000"/>
                    <a:lumOff val="15000"/>
                  </a:schemeClr>
                </a:solidFill>
              </a:rPr>
              <a:t>Glendale – High School Math Collaborative</a:t>
            </a:r>
          </a:p>
          <a:p>
            <a:r>
              <a:rPr lang="en-US" sz="2800" dirty="0" smtClean="0">
                <a:solidFill>
                  <a:schemeClr val="tx1">
                    <a:lumMod val="85000"/>
                    <a:lumOff val="15000"/>
                  </a:schemeClr>
                </a:solidFill>
              </a:rPr>
              <a:t>January 2013</a:t>
            </a:r>
          </a:p>
        </p:txBody>
      </p:sp>
      <p:sp>
        <p:nvSpPr>
          <p:cNvPr id="4" name="Rectangle 3"/>
          <p:cNvSpPr/>
          <p:nvPr/>
        </p:nvSpPr>
        <p:spPr>
          <a:xfrm>
            <a:off x="267285" y="457200"/>
            <a:ext cx="8637563"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1078424"/>
          </a:xfrm>
        </p:spPr>
        <p:txBody>
          <a:bodyPr>
            <a:noAutofit/>
          </a:bodyPr>
          <a:lstStyle/>
          <a:p>
            <a:r>
              <a:rPr lang="en-US" sz="6600" b="1" dirty="0" smtClean="0">
                <a:solidFill>
                  <a:srgbClr val="C00000"/>
                </a:solidFill>
              </a:rPr>
              <a:t>Statistical Inference</a:t>
            </a:r>
            <a:endParaRPr lang="en-US" sz="6600" b="1" dirty="0">
              <a:solidFill>
                <a:srgbClr val="C00000"/>
              </a:solidFill>
            </a:endParaRPr>
          </a:p>
        </p:txBody>
      </p:sp>
      <p:sp>
        <p:nvSpPr>
          <p:cNvPr id="5" name="TextBox 4"/>
          <p:cNvSpPr txBox="1"/>
          <p:nvPr/>
        </p:nvSpPr>
        <p:spPr>
          <a:xfrm>
            <a:off x="1015145" y="2118138"/>
            <a:ext cx="7694902" cy="3539430"/>
          </a:xfrm>
          <a:prstGeom prst="rect">
            <a:avLst/>
          </a:prstGeom>
          <a:noFill/>
        </p:spPr>
        <p:txBody>
          <a:bodyPr wrap="square" rtlCol="0">
            <a:spAutoFit/>
          </a:bodyPr>
          <a:lstStyle/>
          <a:p>
            <a:pPr marL="457200" indent="-457200">
              <a:buFont typeface="Arial" pitchFamily="34" charset="0"/>
              <a:buChar char="•"/>
            </a:pPr>
            <a:r>
              <a:rPr lang="en-US" sz="3200" dirty="0" smtClean="0"/>
              <a:t>Using information from a sample to </a:t>
            </a:r>
            <a:r>
              <a:rPr lang="en-US" sz="3200" dirty="0" smtClean="0"/>
              <a:t>infer information about a larger population.</a:t>
            </a:r>
          </a:p>
          <a:p>
            <a:pPr marL="457200" indent="-457200">
              <a:buFont typeface="Arial" pitchFamily="34" charset="0"/>
              <a:buChar char="•"/>
            </a:pPr>
            <a:endParaRPr lang="en-US" sz="3200" dirty="0"/>
          </a:p>
          <a:p>
            <a:r>
              <a:rPr lang="en-US" sz="3200" dirty="0" smtClean="0"/>
              <a:t>		</a:t>
            </a:r>
            <a:r>
              <a:rPr lang="en-US" sz="3200" u="sng" dirty="0" smtClean="0"/>
              <a:t>Two main areas</a:t>
            </a:r>
            <a:r>
              <a:rPr lang="en-US" sz="3200" dirty="0" smtClean="0"/>
              <a:t>:</a:t>
            </a:r>
          </a:p>
          <a:p>
            <a:pPr marL="457200" indent="-457200">
              <a:buFont typeface="Arial" pitchFamily="34" charset="0"/>
              <a:buChar char="•"/>
            </a:pPr>
            <a:r>
              <a:rPr lang="en-US" sz="3200" dirty="0" smtClean="0"/>
              <a:t>Confidence Intervals (to estimate)</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Hypothesis Tests (to make a decision)</a:t>
            </a:r>
            <a:endParaRPr lang="en-US" sz="3200" dirty="0"/>
          </a:p>
        </p:txBody>
      </p:sp>
    </p:spTree>
    <p:extLst>
      <p:ext uri="{BB962C8B-B14F-4D97-AF65-F5344CB8AC3E}">
        <p14:creationId xmlns:p14="http://schemas.microsoft.com/office/powerpoint/2010/main" val="9337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1938992"/>
          </a:xfrm>
          <a:prstGeom prst="rect">
            <a:avLst/>
          </a:prstGeom>
          <a:noFill/>
        </p:spPr>
        <p:txBody>
          <a:bodyPr wrap="square" rtlCol="0">
            <a:spAutoFit/>
          </a:bodyPr>
          <a:lstStyle/>
          <a:p>
            <a:pPr algn="ctr"/>
            <a:r>
              <a:rPr lang="en-US" sz="6000" b="1" dirty="0" smtClean="0"/>
              <a:t>First: </a:t>
            </a:r>
          </a:p>
          <a:p>
            <a:pPr algn="ctr"/>
            <a:r>
              <a:rPr lang="en-US" sz="6000" b="1" dirty="0" smtClean="0"/>
              <a:t>Confidence </a:t>
            </a:r>
            <a:r>
              <a:rPr lang="en-US" sz="6000" b="1" dirty="0" smtClean="0"/>
              <a:t>Intervals</a:t>
            </a:r>
            <a:endParaRPr lang="en-US" sz="6000" b="1" dirty="0"/>
          </a:p>
        </p:txBody>
      </p:sp>
    </p:spTree>
    <p:extLst>
      <p:ext uri="{BB962C8B-B14F-4D97-AF65-F5344CB8AC3E}">
        <p14:creationId xmlns:p14="http://schemas.microsoft.com/office/powerpoint/2010/main" val="287098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6621" y="4048217"/>
            <a:ext cx="7866970" cy="1569660"/>
          </a:xfrm>
          <a:prstGeom prst="rect">
            <a:avLst/>
          </a:prstGeom>
          <a:noFill/>
        </p:spPr>
        <p:txBody>
          <a:bodyPr wrap="square" rtlCol="0">
            <a:spAutoFit/>
          </a:bodyPr>
          <a:lstStyle/>
          <a:p>
            <a:r>
              <a:rPr lang="en-US" sz="3200" dirty="0" smtClean="0"/>
              <a:t>We select </a:t>
            </a:r>
            <a:r>
              <a:rPr lang="en-US" sz="3200" dirty="0" smtClean="0"/>
              <a:t>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252" y="664386"/>
            <a:ext cx="7657406"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sp>
        <p:nvSpPr>
          <p:cNvPr id="3" name="TextBox 2"/>
          <p:cNvSpPr txBox="1"/>
          <p:nvPr/>
        </p:nvSpPr>
        <p:spPr>
          <a:xfrm>
            <a:off x="957252" y="2657475"/>
            <a:ext cx="7215198" cy="1200329"/>
          </a:xfrm>
          <a:prstGeom prst="rect">
            <a:avLst/>
          </a:prstGeom>
          <a:noFill/>
        </p:spPr>
        <p:txBody>
          <a:bodyPr wrap="square" rtlCol="0">
            <a:spAutoFit/>
          </a:bodyPr>
          <a:lstStyle/>
          <a:p>
            <a:r>
              <a:rPr lang="en-US" sz="3600" dirty="0" smtClean="0"/>
              <a:t>We would like some kind of margin of error or a confidence interval.</a:t>
            </a:r>
            <a:endParaRPr lang="en-US" sz="3600" dirty="0"/>
          </a:p>
        </p:txBody>
      </p:sp>
      <p:sp>
        <p:nvSpPr>
          <p:cNvPr id="4" name="TextBox 3"/>
          <p:cNvSpPr txBox="1"/>
          <p:nvPr/>
        </p:nvSpPr>
        <p:spPr>
          <a:xfrm>
            <a:off x="957252" y="4229100"/>
            <a:ext cx="7343786" cy="1754326"/>
          </a:xfrm>
          <a:prstGeom prst="rect">
            <a:avLst/>
          </a:prstGeom>
          <a:noFill/>
        </p:spPr>
        <p:txBody>
          <a:bodyPr wrap="square" rtlCol="0">
            <a:spAutoFit/>
          </a:bodyPr>
          <a:lstStyle/>
          <a:p>
            <a:r>
              <a:rPr lang="en-US" sz="3600" b="1" u="sng" dirty="0" smtClean="0"/>
              <a:t>Key concept</a:t>
            </a:r>
            <a:r>
              <a:rPr lang="en-US" sz="3600" dirty="0" smtClean="0"/>
              <a:t>:  How much can we expect the sample means to vary just by random chance?   </a:t>
            </a:r>
            <a:endParaRPr lang="en-US" sz="3600" dirty="0"/>
          </a:p>
        </p:txBody>
      </p:sp>
    </p:spTree>
    <p:extLst>
      <p:ext uri="{BB962C8B-B14F-4D97-AF65-F5344CB8AC3E}">
        <p14:creationId xmlns:p14="http://schemas.microsoft.com/office/powerpoint/2010/main" val="6011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14300"/>
            <a:ext cx="8143874" cy="6001643"/>
          </a:xfrm>
          <a:prstGeom prst="rect">
            <a:avLst/>
          </a:prstGeom>
          <a:noFill/>
        </p:spPr>
        <p:txBody>
          <a:bodyPr wrap="square" rtlCol="0">
            <a:spAutoFit/>
          </a:bodyPr>
          <a:lstStyle/>
          <a:p>
            <a:r>
              <a:rPr lang="en-US" sz="3200" dirty="0" smtClean="0"/>
              <a:t>“We are 95% confident that the mean price of all used Mustang cars is between $11,390 and $20,570.” </a:t>
            </a:r>
          </a:p>
          <a:p>
            <a:endParaRPr lang="en-US" sz="3200" dirty="0"/>
          </a:p>
          <a:p>
            <a:r>
              <a:rPr lang="en-US" sz="3200" dirty="0" smtClean="0"/>
              <a:t>We arrive at a good answer, but the </a:t>
            </a:r>
            <a:r>
              <a:rPr lang="en-US" sz="3200" b="1" u="sng" dirty="0" smtClean="0"/>
              <a:t>process</a:t>
            </a:r>
            <a:r>
              <a:rPr lang="en-US" sz="3200" dirty="0" smtClean="0"/>
              <a:t> is not very helpful at building understanding of the key ideas.</a:t>
            </a:r>
          </a:p>
          <a:p>
            <a:endParaRPr lang="en-US" sz="3200" dirty="0"/>
          </a:p>
          <a:p>
            <a:r>
              <a:rPr lang="en-US" sz="3200" dirty="0" smtClean="0"/>
              <a:t>In addition, our students are often great visual learners but </a:t>
            </a:r>
            <a:r>
              <a:rPr lang="en-US" sz="3200" dirty="0" smtClean="0"/>
              <a:t>some get </a:t>
            </a:r>
            <a:r>
              <a:rPr lang="en-US" sz="3200" dirty="0" smtClean="0"/>
              <a:t>nervous about formulas and algebra.  Can we find a way to use their visual intuition?</a:t>
            </a:r>
            <a:endParaRPr lang="en-US" sz="3200" dirty="0"/>
          </a:p>
        </p:txBody>
      </p:sp>
    </p:spTree>
    <p:extLst>
      <p:ext uri="{BB962C8B-B14F-4D97-AF65-F5344CB8AC3E}">
        <p14:creationId xmlns:p14="http://schemas.microsoft.com/office/powerpoint/2010/main" val="34954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sp>
        <p:nvSpPr>
          <p:cNvPr id="5" name="Rectangle 4"/>
          <p:cNvSpPr/>
          <p:nvPr/>
        </p:nvSpPr>
        <p:spPr>
          <a:xfrm>
            <a:off x="829152" y="3212723"/>
            <a:ext cx="7924800" cy="1323439"/>
          </a:xfrm>
          <a:prstGeom prst="rect">
            <a:avLst/>
          </a:prstGeom>
        </p:spPr>
        <p:txBody>
          <a:bodyPr wrap="square">
            <a:spAutoFit/>
          </a:bodyPr>
          <a:lstStyle/>
          <a:p>
            <a:r>
              <a:rPr lang="en-US" sz="4000" dirty="0" smtClean="0">
                <a:solidFill>
                  <a:schemeClr val="tx1"/>
                </a:solidFill>
              </a:rPr>
              <a:t>Assume </a:t>
            </a:r>
            <a:r>
              <a:rPr lang="en-US" sz="4000" dirty="0">
                <a:solidFill>
                  <a:schemeClr val="tx1"/>
                </a:solidFill>
              </a:rPr>
              <a:t>the “population” is many, many copies of the original sample.  </a:t>
            </a: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402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918768" y="4808080"/>
            <a:ext cx="1825269"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4942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409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885" y="852407"/>
            <a:ext cx="6741762" cy="2123658"/>
          </a:xfrm>
          <a:prstGeom prst="rect">
            <a:avLst/>
          </a:prstGeom>
          <a:noFill/>
        </p:spPr>
        <p:txBody>
          <a:bodyPr wrap="square" rtlCol="0">
            <a:spAutoFit/>
          </a:bodyPr>
          <a:lstStyle/>
          <a:p>
            <a:r>
              <a:rPr lang="en-US" sz="4400" dirty="0" smtClean="0"/>
              <a:t>How would we take a bootstrap sample from one Reese’s Pieces bag?</a:t>
            </a:r>
            <a:endParaRPr lang="en-US" sz="4400" dirty="0"/>
          </a:p>
        </p:txBody>
      </p:sp>
    </p:spTree>
    <p:extLst>
      <p:ext uri="{BB962C8B-B14F-4D97-AF65-F5344CB8AC3E}">
        <p14:creationId xmlns:p14="http://schemas.microsoft.com/office/powerpoint/2010/main" val="2771395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a:t>
            </a:r>
            <a:r>
              <a:rPr lang="en-US" dirty="0" smtClean="0"/>
              <a:t>95% Confidence </a:t>
            </a:r>
            <a:r>
              <a:rPr lang="en-US" dirty="0"/>
              <a:t>Interval </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932" y="635431"/>
            <a:ext cx="7950631" cy="2123658"/>
          </a:xfrm>
          <a:prstGeom prst="rect">
            <a:avLst/>
          </a:prstGeom>
          <a:noFill/>
        </p:spPr>
        <p:txBody>
          <a:bodyPr wrap="square" rtlCol="0">
            <a:spAutoFit/>
          </a:bodyPr>
          <a:lstStyle/>
          <a:p>
            <a:r>
              <a:rPr lang="en-US" sz="4400" u="sng" dirty="0" smtClean="0"/>
              <a:t>Example 2</a:t>
            </a:r>
            <a:r>
              <a:rPr lang="en-US" sz="4400" dirty="0" smtClean="0"/>
              <a:t>:  Let’s collect some data from you.  What yes/no question shall we ask you?</a:t>
            </a:r>
            <a:endParaRPr lang="en-US" sz="4400" dirty="0"/>
          </a:p>
        </p:txBody>
      </p:sp>
      <p:sp>
        <p:nvSpPr>
          <p:cNvPr id="3" name="TextBox 2"/>
          <p:cNvSpPr txBox="1"/>
          <p:nvPr/>
        </p:nvSpPr>
        <p:spPr>
          <a:xfrm>
            <a:off x="774915" y="3068672"/>
            <a:ext cx="7671661" cy="3170099"/>
          </a:xfrm>
          <a:prstGeom prst="rect">
            <a:avLst/>
          </a:prstGeom>
          <a:noFill/>
        </p:spPr>
        <p:txBody>
          <a:bodyPr wrap="square" rtlCol="0">
            <a:spAutoFit/>
          </a:bodyPr>
          <a:lstStyle/>
          <a:p>
            <a:r>
              <a:rPr lang="en-US" sz="4000" dirty="0" smtClean="0"/>
              <a:t>We will use you as a sample to estimate the proportion of all secondary math teachers in southern California that would say yes to this question.</a:t>
            </a:r>
            <a:endParaRPr lang="en-US" sz="4000" dirty="0"/>
          </a:p>
        </p:txBody>
      </p:sp>
    </p:spTree>
    <p:extLst>
      <p:ext uri="{BB962C8B-B14F-4D97-AF65-F5344CB8AC3E}">
        <p14:creationId xmlns:p14="http://schemas.microsoft.com/office/powerpoint/2010/main" val="14527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1036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3" cstate="print"/>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3510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8" y="2081866"/>
            <a:ext cx="8443912" cy="3416320"/>
          </a:xfrm>
          <a:prstGeom prst="rect">
            <a:avLst/>
          </a:prstGeom>
          <a:noFill/>
        </p:spPr>
        <p:txBody>
          <a:bodyPr wrap="square" rtlCol="0">
            <a:spAutoFit/>
          </a:bodyPr>
          <a:lstStyle/>
          <a:p>
            <a:r>
              <a:rPr lang="en-US" sz="4800" dirty="0" smtClean="0"/>
              <a:t>Increasingly important for our students (and us)</a:t>
            </a:r>
          </a:p>
          <a:p>
            <a:endParaRPr lang="en-US" sz="2400" dirty="0"/>
          </a:p>
          <a:p>
            <a:r>
              <a:rPr lang="en-US" sz="4800" dirty="0" smtClean="0"/>
              <a:t>An expanding part of the high school (and college) curriculum</a:t>
            </a:r>
            <a:endParaRPr lang="en-US" sz="4800" dirty="0"/>
          </a:p>
        </p:txBody>
      </p:sp>
      <p:sp>
        <p:nvSpPr>
          <p:cNvPr id="3" name="Title 1"/>
          <p:cNvSpPr txBox="1">
            <a:spLocks/>
          </p:cNvSpPr>
          <p:nvPr/>
        </p:nvSpPr>
        <p:spPr>
          <a:xfrm>
            <a:off x="533400" y="666760"/>
            <a:ext cx="8153400" cy="914400"/>
          </a:xfrm>
          <a:prstGeom prst="rect">
            <a:avLst/>
          </a:prstGeom>
        </p:spPr>
        <p:txBody>
          <a:bodyPr/>
          <a:lstStyle/>
          <a:p>
            <a:pPr lvl="0" algn="ctr">
              <a:spcBef>
                <a:spcPct val="0"/>
              </a:spcBef>
              <a:defRPr/>
            </a:pPr>
            <a:r>
              <a:rPr lang="en-US" sz="7200" b="1" u="sng" dirty="0" smtClean="0">
                <a:solidFill>
                  <a:srgbClr val="C00000"/>
                </a:solidFill>
                <a:latin typeface="Cambria" pitchFamily="18" charset="0"/>
              </a:rPr>
              <a:t>Statistics</a:t>
            </a:r>
            <a:endParaRPr lang="en-US" sz="7200" b="1" u="sng" dirty="0">
              <a:solidFill>
                <a:srgbClr val="C00000"/>
              </a:solidFill>
              <a:latin typeface="Cambria" pitchFamily="18" charset="0"/>
            </a:endParaRPr>
          </a:p>
        </p:txBody>
      </p:sp>
    </p:spTree>
    <p:extLst>
      <p:ext uri="{BB962C8B-B14F-4D97-AF65-F5344CB8AC3E}">
        <p14:creationId xmlns:p14="http://schemas.microsoft.com/office/powerpoint/2010/main" val="1006979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6"/>
            <a:ext cx="8229600" cy="1143000"/>
          </a:xfrm>
        </p:spPr>
        <p:txBody>
          <a:bodyPr/>
          <a:lstStyle/>
          <a:p>
            <a:r>
              <a:rPr lang="en-US" b="1" dirty="0" smtClean="0">
                <a:solidFill>
                  <a:srgbClr val="C00000"/>
                </a:solidFill>
              </a:rPr>
              <a:t>Example </a:t>
            </a:r>
            <a:r>
              <a:rPr lang="en-US" b="1" dirty="0" smtClean="0">
                <a:solidFill>
                  <a:srgbClr val="C00000"/>
                </a:solidFill>
              </a:rPr>
              <a:t>3: </a:t>
            </a:r>
            <a:r>
              <a:rPr lang="en-US" b="1" dirty="0" smtClean="0">
                <a:solidFill>
                  <a:srgbClr val="C00000"/>
                </a:solidFill>
              </a:rPr>
              <a:t>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228710"/>
            <a:ext cx="7900988" cy="2308324"/>
          </a:xfrm>
          <a:prstGeom prst="rect">
            <a:avLst/>
          </a:prstGeom>
          <a:noFill/>
        </p:spPr>
        <p:txBody>
          <a:bodyPr wrap="square" rtlCol="0">
            <a:spAutoFit/>
          </a:bodyPr>
          <a:lstStyle/>
          <a:p>
            <a:r>
              <a:rPr lang="en-US" sz="3600" dirty="0" smtClean="0"/>
              <a:t>What is the difference in mean amount of calcium excreted between people who drink diet cola and people who drink water?</a:t>
            </a:r>
            <a:endParaRPr lang="en-US" sz="3600" dirty="0"/>
          </a:p>
        </p:txBody>
      </p:sp>
      <p:sp>
        <p:nvSpPr>
          <p:cNvPr id="5" name="TextBox 4"/>
          <p:cNvSpPr txBox="1"/>
          <p:nvPr/>
        </p:nvSpPr>
        <p:spPr>
          <a:xfrm>
            <a:off x="666743" y="3567174"/>
            <a:ext cx="7900988" cy="1200329"/>
          </a:xfrm>
          <a:prstGeom prst="rect">
            <a:avLst/>
          </a:prstGeom>
          <a:noFill/>
        </p:spPr>
        <p:txBody>
          <a:bodyPr wrap="square" rtlCol="0">
            <a:spAutoFit/>
          </a:bodyPr>
          <a:lstStyle/>
          <a:p>
            <a:r>
              <a:rPr lang="en-US" sz="3600" dirty="0" smtClean="0"/>
              <a:t>Find a 95% confidence interval for the difference in means.  </a:t>
            </a:r>
          </a:p>
        </p:txBody>
      </p:sp>
    </p:spTree>
    <p:extLst>
      <p:ext uri="{BB962C8B-B14F-4D97-AF65-F5344CB8AC3E}">
        <p14:creationId xmlns:p14="http://schemas.microsoft.com/office/powerpoint/2010/main" val="1019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lstStyle/>
          <a:p>
            <a:r>
              <a:rPr lang="en-US" b="1" dirty="0" smtClean="0">
                <a:solidFill>
                  <a:srgbClr val="C00000"/>
                </a:solidFill>
              </a:rPr>
              <a:t>Example </a:t>
            </a:r>
            <a:r>
              <a:rPr lang="en-US" b="1" dirty="0" smtClean="0">
                <a:solidFill>
                  <a:srgbClr val="C00000"/>
                </a:solidFill>
              </a:rPr>
              <a:t>3: </a:t>
            </a:r>
            <a:r>
              <a:rPr lang="en-US" b="1" dirty="0" smtClean="0">
                <a:solidFill>
                  <a:srgbClr val="C00000"/>
                </a:solidFill>
              </a:rPr>
              <a:t>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042966"/>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428632" y="2481286"/>
            <a:ext cx="8615363" cy="4154984"/>
          </a:xfrm>
          <a:prstGeom prst="rect">
            <a:avLst/>
          </a:prstGeom>
          <a:noFill/>
        </p:spPr>
        <p:txBody>
          <a:bodyPr wrap="square" rtlCol="0">
            <a:spAutoFit/>
          </a:bodyPr>
          <a:lstStyle/>
          <a:p>
            <a:r>
              <a:rPr lang="en-US" sz="2400" dirty="0" smtClean="0"/>
              <a:t>Select “CI for Difference in Means”</a:t>
            </a:r>
          </a:p>
          <a:p>
            <a:r>
              <a:rPr lang="en-US" sz="2400" dirty="0" smtClean="0"/>
              <a:t>Use the menu at the top left to find the correct dataset.</a:t>
            </a:r>
          </a:p>
          <a:p>
            <a:r>
              <a:rPr lang="en-US" sz="2400" dirty="0" smtClean="0"/>
              <a:t>Check out the sample:  what are the sample sizes? Which group </a:t>
            </a:r>
          </a:p>
          <a:p>
            <a:r>
              <a:rPr lang="en-US" sz="2400" dirty="0"/>
              <a:t> </a:t>
            </a:r>
            <a:r>
              <a:rPr lang="en-US" sz="2400" dirty="0" smtClean="0"/>
              <a:t>                                            excretes more in the sample? </a:t>
            </a:r>
          </a:p>
          <a:p>
            <a:r>
              <a:rPr lang="en-US" sz="2400" dirty="0" smtClean="0"/>
              <a:t>Generate one bootstrap statistic.  Compare it to the original.</a:t>
            </a:r>
          </a:p>
          <a:p>
            <a:r>
              <a:rPr lang="en-US" sz="2400" dirty="0" smtClean="0"/>
              <a:t>Generate a full bootstrap distribution (1000 or more). </a:t>
            </a:r>
          </a:p>
          <a:p>
            <a:r>
              <a:rPr lang="en-US" sz="2400" dirty="0" smtClean="0"/>
              <a:t>Use the “two-tailed” option to find a 95% confidence interval for</a:t>
            </a:r>
          </a:p>
          <a:p>
            <a:r>
              <a:rPr lang="en-US" sz="2400" dirty="0"/>
              <a:t> </a:t>
            </a:r>
            <a:r>
              <a:rPr lang="en-US" sz="2400" dirty="0" smtClean="0"/>
              <a:t>                                             the difference in means. </a:t>
            </a:r>
          </a:p>
          <a:p>
            <a:r>
              <a:rPr lang="en-US" sz="2400" dirty="0" smtClean="0"/>
              <a:t>What is your interval?  Compare it with your neighbors.</a:t>
            </a:r>
          </a:p>
          <a:p>
            <a:r>
              <a:rPr lang="en-US" sz="2400" dirty="0" smtClean="0"/>
              <a:t>Is zero (no difference) in the interval?  (If not, we can be confident that there is a difference.)</a:t>
            </a:r>
            <a:endParaRPr lang="en-US" sz="2400" dirty="0"/>
          </a:p>
        </p:txBody>
      </p:sp>
    </p:spTree>
    <p:extLst>
      <p:ext uri="{BB962C8B-B14F-4D97-AF65-F5344CB8AC3E}">
        <p14:creationId xmlns:p14="http://schemas.microsoft.com/office/powerpoint/2010/main" val="16020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830997"/>
          </a:xfrm>
          <a:prstGeom prst="rect">
            <a:avLst/>
          </a:prstGeom>
          <a:noFill/>
        </p:spPr>
        <p:txBody>
          <a:bodyPr wrap="square" rtlCol="0">
            <a:spAutoFit/>
          </a:bodyPr>
          <a:lstStyle/>
          <a:p>
            <a:r>
              <a:rPr lang="en-US" sz="4800" i="1" dirty="0" smtClean="0"/>
              <a:t>Say what????</a:t>
            </a:r>
            <a:endParaRPr lang="en-US" sz="4800" i="1"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1877437"/>
          </a:xfrm>
          <a:prstGeom prst="rect">
            <a:avLst/>
          </a:prstGeom>
          <a:noFill/>
        </p:spPr>
        <p:txBody>
          <a:bodyPr wrap="square" rtlCol="0">
            <a:spAutoFit/>
          </a:bodyPr>
          <a:lstStyle/>
          <a:p>
            <a:r>
              <a:rPr lang="en-US" sz="3200" dirty="0" smtClean="0">
                <a:solidFill>
                  <a:prstClr val="black"/>
                </a:solidFill>
                <a:latin typeface="Cambria" pitchFamily="18" charset="0"/>
                <a:cs typeface="Times New Roman" pitchFamily="18" charset="0"/>
              </a:rPr>
              <a:t>Example 1: </a:t>
            </a:r>
            <a:r>
              <a:rPr lang="en-US" sz="3200" i="1" dirty="0" smtClean="0">
                <a:solidFill>
                  <a:prstClr val="black"/>
                </a:solidFill>
                <a:latin typeface="Cambria" pitchFamily="18" charset="0"/>
                <a:cs typeface="Times New Roman" pitchFamily="18" charset="0"/>
              </a:rPr>
              <a:t>Beer and Mosquitoes</a:t>
            </a:r>
          </a:p>
          <a:p>
            <a:endParaRPr lang="en-US" sz="2400" dirty="0" smtClean="0">
              <a:solidFill>
                <a:prstClr val="black"/>
              </a:solidFill>
              <a:latin typeface="Cambria" pitchFamily="18" charset="0"/>
              <a:cs typeface="Times New Roman" pitchFamily="18" charset="0"/>
            </a:endParaRPr>
          </a:p>
          <a:p>
            <a:r>
              <a:rPr lang="en-US" sz="3200" dirty="0" smtClean="0">
                <a:solidFill>
                  <a:prstClr val="black"/>
                </a:solidFill>
                <a:latin typeface="Cambria" pitchFamily="18" charset="0"/>
                <a:cs typeface="Times New Roman" pitchFamily="18" charset="0"/>
              </a:rPr>
              <a:t>Does consuming beer attract mosquitoes? </a:t>
            </a:r>
          </a:p>
          <a:p>
            <a:r>
              <a:rPr lang="en-US" sz="2800" dirty="0" smtClean="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057400"/>
            <a:ext cx="8229600" cy="4093428"/>
          </a:xfrm>
          <a:prstGeom prst="rect">
            <a:avLst/>
          </a:prstGeom>
          <a:noFill/>
        </p:spPr>
        <p:txBody>
          <a:bodyPr wrap="square" rtlCol="0">
            <a:spAutoFit/>
          </a:bodyPr>
          <a:lstStyle/>
          <a:p>
            <a:r>
              <a:rPr lang="en-US" sz="2800" u="sng" dirty="0" smtClean="0">
                <a:solidFill>
                  <a:prstClr val="black"/>
                </a:solidFill>
                <a:latin typeface="Cambria" pitchFamily="18" charset="0"/>
                <a:cs typeface="Times New Roman" pitchFamily="18" charset="0"/>
              </a:rPr>
              <a:t>Experiment</a:t>
            </a:r>
            <a:r>
              <a:rPr lang="en-US" sz="2800" dirty="0" smtClean="0">
                <a:solidFill>
                  <a:prstClr val="black"/>
                </a:solidFill>
                <a:latin typeface="Cambria" pitchFamily="18" charset="0"/>
                <a:cs typeface="Times New Roman" pitchFamily="18" charset="0"/>
              </a:rPr>
              <a:t>: </a:t>
            </a:r>
          </a:p>
          <a:p>
            <a:r>
              <a:rPr lang="en-US" sz="2800" dirty="0" smtClean="0">
                <a:solidFill>
                  <a:prstClr val="black"/>
                </a:solidFill>
                <a:latin typeface="Cambria" pitchFamily="18" charset="0"/>
                <a:cs typeface="Times New Roman" pitchFamily="18" charset="0"/>
              </a:rPr>
              <a:t>25 volunteers drank a liter of beer,</a:t>
            </a:r>
          </a:p>
          <a:p>
            <a:r>
              <a:rPr lang="en-US" sz="2800" dirty="0" smtClean="0">
                <a:solidFill>
                  <a:prstClr val="black"/>
                </a:solidFill>
                <a:latin typeface="Cambria" pitchFamily="18" charset="0"/>
                <a:cs typeface="Times New Roman" pitchFamily="18" charset="0"/>
              </a:rPr>
              <a:t>18 volunteers drank a liter of water</a:t>
            </a:r>
          </a:p>
          <a:p>
            <a:r>
              <a:rPr lang="en-US" sz="2800" dirty="0" smtClean="0">
                <a:solidFill>
                  <a:prstClr val="black"/>
                </a:solidFill>
                <a:latin typeface="Cambria" pitchFamily="18" charset="0"/>
                <a:cs typeface="Times New Roman" pitchFamily="18" charset="0"/>
              </a:rPr>
              <a:t>Randomly assigned!</a:t>
            </a:r>
          </a:p>
          <a:p>
            <a:r>
              <a:rPr lang="en-US" sz="2800" dirty="0" smtClean="0">
                <a:solidFill>
                  <a:prstClr val="black"/>
                </a:solidFill>
                <a:latin typeface="Cambria" pitchFamily="18" charset="0"/>
                <a:cs typeface="Times New Roman" pitchFamily="18" charset="0"/>
              </a:rPr>
              <a:t>Mosquitoes were caught in traps as they approached the volunteers.</a:t>
            </a:r>
            <a:r>
              <a:rPr lang="en-US" sz="2400" baseline="30000" dirty="0" smtClean="0">
                <a:solidFill>
                  <a:prstClr val="black"/>
                </a:solidFill>
                <a:latin typeface="Cambria" pitchFamily="18" charset="0"/>
                <a:cs typeface="Times New Roman" pitchFamily="18" charset="0"/>
              </a:rPr>
              <a:t>1</a:t>
            </a:r>
            <a:r>
              <a:rPr lang="en-US" sz="2400" dirty="0" smtClean="0">
                <a:solidFill>
                  <a:prstClr val="black"/>
                </a:solidFill>
                <a:latin typeface="Cambria" pitchFamily="18" charset="0"/>
                <a:cs typeface="Times New Roman" pitchFamily="18" charset="0"/>
              </a:rPr>
              <a:t> </a:t>
            </a:r>
          </a:p>
          <a:p>
            <a:endParaRPr lang="en-US" sz="2800" dirty="0" smtClean="0">
              <a:solidFill>
                <a:prstClr val="black"/>
              </a:solidFill>
              <a:latin typeface="Cambria" pitchFamily="18" charset="0"/>
              <a:cs typeface="Times New Roman" pitchFamily="18" charset="0"/>
            </a:endParaRPr>
          </a:p>
          <a:p>
            <a:endParaRPr lang="en-US" sz="2800" dirty="0" smtClean="0">
              <a:solidFill>
                <a:prstClr val="black"/>
              </a:solidFill>
              <a:latin typeface="Cambria" pitchFamily="18" charset="0"/>
              <a:cs typeface="Times New Roman" pitchFamily="18" charset="0"/>
            </a:endParaRPr>
          </a:p>
          <a:p>
            <a:r>
              <a:rPr lang="en-US" baseline="30000" dirty="0" smtClean="0">
                <a:solidFill>
                  <a:prstClr val="black"/>
                </a:solidFill>
                <a:latin typeface="Cambria" pitchFamily="18" charset="0"/>
                <a:cs typeface="Times New Roman" pitchFamily="18" charset="0"/>
              </a:rPr>
              <a:t>1</a:t>
            </a:r>
            <a:r>
              <a:rPr lang="en-US" dirty="0" smtClean="0">
                <a:solidFill>
                  <a:prstClr val="black"/>
                </a:solidFill>
                <a:latin typeface="Cambria" pitchFamily="18" charset="0"/>
                <a:cs typeface="Times New Roman" pitchFamily="18" charset="0"/>
              </a:rPr>
              <a:t> </a:t>
            </a:r>
            <a:r>
              <a:rPr lang="en-US" dirty="0" err="1" smtClean="0">
                <a:solidFill>
                  <a:prstClr val="black"/>
                </a:solidFill>
                <a:latin typeface="Cambria" pitchFamily="18" charset="0"/>
                <a:cs typeface="Times New Roman" pitchFamily="18" charset="0"/>
              </a:rPr>
              <a:t>Lefvre</a:t>
            </a:r>
            <a:r>
              <a:rPr lang="en-US" dirty="0" smtClean="0">
                <a:solidFill>
                  <a:prstClr val="black"/>
                </a:solidFill>
                <a:latin typeface="Cambria" pitchFamily="18" charset="0"/>
                <a:cs typeface="Times New Roman" pitchFamily="18" charset="0"/>
              </a:rPr>
              <a:t>, T., et. al.,  “Beer Consumption Increases Human Attractiveness to Malaria Mosquitoes, ” </a:t>
            </a:r>
            <a:r>
              <a:rPr lang="en-US" i="1" dirty="0" err="1" smtClean="0">
                <a:solidFill>
                  <a:prstClr val="black"/>
                </a:solidFill>
                <a:latin typeface="Cambria" pitchFamily="18" charset="0"/>
                <a:cs typeface="Times New Roman" pitchFamily="18" charset="0"/>
              </a:rPr>
              <a:t>PLoS</a:t>
            </a:r>
            <a:r>
              <a:rPr lang="en-US" i="1" dirty="0" smtClean="0">
                <a:solidFill>
                  <a:prstClr val="black"/>
                </a:solidFill>
                <a:latin typeface="Cambria" pitchFamily="18" charset="0"/>
                <a:cs typeface="Times New Roman" pitchFamily="18" charset="0"/>
              </a:rPr>
              <a:t> ONE, </a:t>
            </a:r>
            <a:r>
              <a:rPr lang="en-US" dirty="0" smtClean="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02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1179"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3.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4. Plug into calculator</a:t>
            </a:r>
            <a:endParaRPr lang="en-US" dirty="0">
              <a:solidFill>
                <a:srgbClr val="C00000"/>
              </a:solidFill>
            </a:endParaRP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smtClean="0">
                <a:solidFill>
                  <a:srgbClr val="C00000"/>
                </a:solidFill>
              </a:rPr>
              <a:t>5. Which theoretical distribution?</a:t>
            </a:r>
            <a:endParaRPr lang="en-US" dirty="0">
              <a:solidFill>
                <a:srgbClr val="C00000"/>
              </a:solidFill>
            </a:endParaRP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smtClean="0">
                <a:solidFill>
                  <a:srgbClr val="C00000"/>
                </a:solidFill>
              </a:rPr>
              <a:t>6.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smtClean="0">
                <a:solidFill>
                  <a:srgbClr val="C00000"/>
                </a:solidFill>
              </a:rPr>
              <a:t>7. find p-value</a:t>
            </a:r>
            <a:endParaRPr lang="en-US" dirty="0">
              <a:solidFill>
                <a:srgbClr val="C00000"/>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1180"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1181"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76232" y="690544"/>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7" grpId="0" animBg="1"/>
      <p:bldP spid="18" grpId="0" animBg="1"/>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98186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457200" y="9385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Tree>
    <p:custDataLst>
      <p:tags r:id="rId1"/>
    </p:custDataLst>
    <p:extLst>
      <p:ext uri="{BB962C8B-B14F-4D97-AF65-F5344CB8AC3E}">
        <p14:creationId xmlns:p14="http://schemas.microsoft.com/office/powerpoint/2010/main" val="3912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838200" y="990600"/>
            <a:ext cx="4114800" cy="954107"/>
          </a:xfrm>
          <a:prstGeom prst="rect">
            <a:avLst/>
          </a:prstGeom>
          <a:noFill/>
        </p:spPr>
        <p:txBody>
          <a:bodyPr wrap="square" rtlCol="0">
            <a:spAutoFit/>
          </a:bodyPr>
          <a:lstStyle/>
          <a:p>
            <a:endParaRPr lang="en-US" dirty="0" smtClean="0">
              <a:solidFill>
                <a:prstClr val="black"/>
              </a:solidFill>
            </a:endParaRPr>
          </a:p>
          <a:p>
            <a:endParaRPr lang="en-US" sz="600" dirty="0" smtClean="0">
              <a:solidFill>
                <a:prstClr val="black"/>
              </a:solidFill>
            </a:endParaRPr>
          </a:p>
          <a:p>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14400" y="10147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 </a:t>
            </a:r>
          </a:p>
          <a:p>
            <a:r>
              <a:rPr lang="en-US" sz="1400" dirty="0" smtClean="0">
                <a:solidFill>
                  <a:prstClr val="black"/>
                </a:solidFill>
              </a:rPr>
              <a:t>                  </a:t>
            </a:r>
            <a:endParaRPr lang="en-US" sz="1200" dirty="0" smtClean="0">
              <a:solidFill>
                <a:prstClr val="black"/>
              </a:solidFill>
            </a:endParaRP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6" name="Rectangle 5"/>
          <p:cNvSpPr/>
          <p:nvPr/>
        </p:nvSpPr>
        <p:spPr>
          <a:xfrm>
            <a:off x="1752600" y="13716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336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057400" y="1676400"/>
            <a:ext cx="457200" cy="276999"/>
          </a:xfrm>
          <a:prstGeom prst="rect">
            <a:avLst/>
          </a:prstGeom>
          <a:noFill/>
        </p:spPr>
        <p:txBody>
          <a:bodyPr wrap="square" rtlCol="0">
            <a:spAutoFit/>
          </a:bodyPr>
          <a:lstStyle/>
          <a:p>
            <a:r>
              <a:rPr lang="en-US" sz="1200" dirty="0" smtClean="0">
                <a:solidFill>
                  <a:prstClr val="black"/>
                </a:solidFill>
              </a:rPr>
              <a:t>27</a:t>
            </a:r>
            <a:endParaRPr lang="en-US" sz="1200" dirty="0">
              <a:solidFill>
                <a:prstClr val="black"/>
              </a:solidFill>
            </a:endParaRPr>
          </a:p>
        </p:txBody>
      </p:sp>
      <p:sp>
        <p:nvSpPr>
          <p:cNvPr id="9" name="TextBox 8"/>
          <p:cNvSpPr txBox="1"/>
          <p:nvPr/>
        </p:nvSpPr>
        <p:spPr>
          <a:xfrm>
            <a:off x="2362200" y="1676400"/>
            <a:ext cx="381000" cy="276999"/>
          </a:xfrm>
          <a:prstGeom prst="rect">
            <a:avLst/>
          </a:prstGeom>
          <a:noFill/>
        </p:spPr>
        <p:txBody>
          <a:bodyPr wrap="square" rtlCol="0">
            <a:spAutoFit/>
          </a:bodyPr>
          <a:lstStyle/>
          <a:p>
            <a:r>
              <a:rPr lang="en-US" sz="1200" dirty="0" smtClean="0">
                <a:solidFill>
                  <a:prstClr val="black"/>
                </a:solidFill>
              </a:rPr>
              <a:t>21</a:t>
            </a:r>
            <a:endParaRPr lang="en-US" sz="1200" dirty="0">
              <a:solidFill>
                <a:prstClr val="black"/>
              </a:solidFill>
            </a:endParaRPr>
          </a:p>
        </p:txBody>
      </p:sp>
      <p:sp>
        <p:nvSpPr>
          <p:cNvPr id="10" name="TextBox 9"/>
          <p:cNvSpPr txBox="1"/>
          <p:nvPr/>
        </p:nvSpPr>
        <p:spPr>
          <a:xfrm>
            <a:off x="990600" y="1905000"/>
            <a:ext cx="457200" cy="4339650"/>
          </a:xfrm>
          <a:prstGeom prst="rect">
            <a:avLst/>
          </a:prstGeom>
          <a:noFill/>
        </p:spPr>
        <p:txBody>
          <a:bodyPr wrap="square" rtlCol="0">
            <a:spAutoFit/>
          </a:bodyPr>
          <a:lstStyle/>
          <a:p>
            <a:r>
              <a:rPr lang="en-US" sz="1200" dirty="0" smtClean="0">
                <a:solidFill>
                  <a:prstClr val="black"/>
                </a:solidFill>
              </a:rPr>
              <a:t>21</a:t>
            </a:r>
          </a:p>
          <a:p>
            <a:r>
              <a:rPr lang="en-US" sz="1200" dirty="0" smtClean="0">
                <a:solidFill>
                  <a:prstClr val="black"/>
                </a:solidFill>
              </a:rPr>
              <a:t>27</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12</a:t>
            </a:r>
          </a:p>
          <a:p>
            <a:r>
              <a:rPr lang="en-US" sz="1200" dirty="0" smtClean="0">
                <a:solidFill>
                  <a:prstClr val="black"/>
                </a:solidFill>
              </a:rPr>
              <a:t>19</a:t>
            </a:r>
          </a:p>
          <a:p>
            <a:r>
              <a:rPr lang="en-US" sz="1200" dirty="0" smtClean="0">
                <a:solidFill>
                  <a:prstClr val="black"/>
                </a:solidFill>
              </a:rPr>
              <a:t>18</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endParaRPr lang="en-US" sz="1200" dirty="0">
              <a:solidFill>
                <a:prstClr val="black"/>
              </a:solidFill>
            </a:endParaRPr>
          </a:p>
        </p:txBody>
      </p:sp>
      <p:sp>
        <p:nvSpPr>
          <p:cNvPr id="11" name="TextBox 10"/>
          <p:cNvSpPr txBox="1"/>
          <p:nvPr/>
        </p:nvSpPr>
        <p:spPr>
          <a:xfrm>
            <a:off x="3429000" y="1905000"/>
            <a:ext cx="457200" cy="3231654"/>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29</a:t>
            </a:r>
          </a:p>
          <a:p>
            <a:r>
              <a:rPr lang="en-US" sz="1200" dirty="0" smtClean="0">
                <a:solidFill>
                  <a:prstClr val="black"/>
                </a:solidFill>
              </a:rPr>
              <a:t>17</a:t>
            </a:r>
          </a:p>
          <a:p>
            <a:r>
              <a:rPr lang="en-US" sz="1200" dirty="0" smtClean="0">
                <a:solidFill>
                  <a:prstClr val="black"/>
                </a:solidFill>
              </a:rPr>
              <a:t>25</a:t>
            </a:r>
          </a:p>
          <a:p>
            <a:r>
              <a:rPr lang="en-US" sz="1200" dirty="0" smtClean="0">
                <a:solidFill>
                  <a:prstClr val="black"/>
                </a:solidFill>
              </a:rPr>
              <a:t>20</a:t>
            </a:r>
          </a:p>
          <a:p>
            <a:r>
              <a:rPr lang="en-US" sz="1200" dirty="0" smtClean="0">
                <a:solidFill>
                  <a:prstClr val="black"/>
                </a:solidFill>
              </a:rPr>
              <a:t>28</a:t>
            </a:r>
            <a:endParaRPr lang="en-US" sz="1200" dirty="0">
              <a:solidFill>
                <a:prstClr val="black"/>
              </a:solidFill>
            </a:endParaRPr>
          </a:p>
        </p:txBody>
      </p:sp>
      <p:sp>
        <p:nvSpPr>
          <p:cNvPr id="13" name="Rectangle 12"/>
          <p:cNvSpPr/>
          <p:nvPr/>
        </p:nvSpPr>
        <p:spPr>
          <a:xfrm>
            <a:off x="2057400" y="1905000"/>
            <a:ext cx="609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292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 1.85014E-8 L 0.15 1.85014E-8 " pathEditMode="relative" rAng="0" ptsTypes="AA">
                                      <p:cBhvr>
                                        <p:cTn id="16" dur="2000" fill="hold"/>
                                        <p:tgtEl>
                                          <p:spTgt spid="8"/>
                                        </p:tgtEl>
                                        <p:attrNameLst>
                                          <p:attrName>ppt_x</p:attrName>
                                          <p:attrName>ppt_y</p:attrName>
                                        </p:attrNameLst>
                                      </p:cBhvr>
                                      <p:rCtr x="75"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1.42461E-6 L -0.15417 0.00208 " pathEditMode="relative" rAng="0" ptsTypes="AA">
                                      <p:cBhvr>
                                        <p:cTn id="20" dur="2000" fill="hold"/>
                                        <p:tgtEl>
                                          <p:spTgt spid="9"/>
                                        </p:tgtEl>
                                        <p:attrNameLst>
                                          <p:attrName>ppt_x</p:attrName>
                                          <p:attrName>ppt_y</p:attrName>
                                        </p:attrNameLst>
                                      </p:cBhvr>
                                      <p:rCtr x="-77" y="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468" y="1756408"/>
            <a:ext cx="8168818" cy="4401205"/>
          </a:xfrm>
          <a:prstGeom prst="rect">
            <a:avLst/>
          </a:prstGeom>
          <a:noFill/>
        </p:spPr>
        <p:txBody>
          <a:bodyPr wrap="square" rtlCol="0">
            <a:spAutoFit/>
          </a:bodyPr>
          <a:lstStyle/>
          <a:p>
            <a:pPr marL="685800" indent="-685800">
              <a:buFont typeface="Arial" pitchFamily="34" charset="0"/>
              <a:buChar char="•"/>
            </a:pPr>
            <a:r>
              <a:rPr lang="en-US" sz="4000" dirty="0" smtClean="0"/>
              <a:t>General overview of the key ideas of statistical inference</a:t>
            </a:r>
          </a:p>
          <a:p>
            <a:endParaRPr lang="en-US" sz="2000" dirty="0"/>
          </a:p>
          <a:p>
            <a:pPr marL="685800" indent="-685800">
              <a:buFont typeface="Arial" pitchFamily="34" charset="0"/>
              <a:buChar char="•"/>
            </a:pPr>
            <a:r>
              <a:rPr lang="en-US" sz="4000" dirty="0" smtClean="0"/>
              <a:t>Introduction to new simulation methods in statistics</a:t>
            </a:r>
          </a:p>
          <a:p>
            <a:endParaRPr lang="en-US" sz="2000" dirty="0"/>
          </a:p>
          <a:p>
            <a:pPr marL="685800" indent="-685800">
              <a:buFont typeface="Arial" pitchFamily="34" charset="0"/>
              <a:buChar char="•"/>
            </a:pPr>
            <a:r>
              <a:rPr lang="en-US" sz="4000" dirty="0" smtClean="0"/>
              <a:t>Free resources to use in teaching statistics or math</a:t>
            </a:r>
            <a:endParaRPr lang="en-US" sz="4000" dirty="0"/>
          </a:p>
        </p:txBody>
      </p:sp>
      <p:sp>
        <p:nvSpPr>
          <p:cNvPr id="3" name="Title 1"/>
          <p:cNvSpPr txBox="1">
            <a:spLocks/>
          </p:cNvSpPr>
          <p:nvPr/>
        </p:nvSpPr>
        <p:spPr>
          <a:xfrm>
            <a:off x="533400" y="418792"/>
            <a:ext cx="8153400" cy="914400"/>
          </a:xfrm>
          <a:prstGeom prst="rect">
            <a:avLst/>
          </a:prstGeom>
        </p:spPr>
        <p:txBody>
          <a:bodyPr/>
          <a:lstStyle/>
          <a:p>
            <a:pPr lvl="0" algn="ctr">
              <a:spcBef>
                <a:spcPct val="0"/>
              </a:spcBef>
              <a:defRPr/>
            </a:pPr>
            <a:r>
              <a:rPr lang="en-US" sz="7200" b="1" dirty="0" smtClean="0">
                <a:solidFill>
                  <a:srgbClr val="C00000"/>
                </a:solidFill>
                <a:latin typeface="Cambria" pitchFamily="18" charset="0"/>
              </a:rPr>
              <a:t>This Presentation</a:t>
            </a:r>
            <a:endParaRPr lang="en-US" sz="7200" b="1" dirty="0">
              <a:solidFill>
                <a:srgbClr val="C00000"/>
              </a:solidFill>
              <a:latin typeface="Cambria" pitchFamily="18" charset="0"/>
            </a:endParaRPr>
          </a:p>
        </p:txBody>
      </p:sp>
    </p:spTree>
    <p:extLst>
      <p:ext uri="{BB962C8B-B14F-4D97-AF65-F5344CB8AC3E}">
        <p14:creationId xmlns:p14="http://schemas.microsoft.com/office/powerpoint/2010/main" val="29597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1160"/>
            <a:ext cx="8153400" cy="74326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r>
              <a:rPr lang="en-US" sz="4000" b="1" dirty="0" smtClean="0">
                <a:solidFill>
                  <a:srgbClr val="68007F">
                    <a:lumMod val="75000"/>
                  </a:srgbClr>
                </a:solidFill>
                <a:latin typeface="Cambria" pitchFamily="18" charset="0"/>
              </a:rPr>
              <a:t>!</a:t>
            </a:r>
            <a:endParaRPr lang="en-US" sz="3600" b="1" dirty="0">
              <a:solidFill>
                <a:srgbClr val="68007F">
                  <a:lumMod val="75000"/>
                </a:srgbClr>
              </a:solidFill>
              <a:latin typeface="Cambria" pitchFamily="18" charset="0"/>
            </a:endParaRPr>
          </a:p>
        </p:txBody>
      </p:sp>
      <p:sp>
        <p:nvSpPr>
          <p:cNvPr id="10" name="TextBox 9"/>
          <p:cNvSpPr txBox="1"/>
          <p:nvPr/>
        </p:nvSpPr>
        <p:spPr>
          <a:xfrm>
            <a:off x="1285410" y="843200"/>
            <a:ext cx="6781800" cy="584775"/>
          </a:xfrm>
          <a:prstGeom prst="rect">
            <a:avLst/>
          </a:prstGeom>
          <a:noFill/>
        </p:spPr>
        <p:txBody>
          <a:bodyPr wrap="square" rtlCol="0">
            <a:spAutoFit/>
          </a:bodyPr>
          <a:lstStyle/>
          <a:p>
            <a:pPr algn="ctr"/>
            <a:r>
              <a:rPr lang="en-US" sz="3200" dirty="0" smtClean="0">
                <a:latin typeface="Cambria" pitchFamily="18" charset="0"/>
                <a:hlinkClick r:id="rId4"/>
              </a:rPr>
              <a:t>www.lock5stat.com</a:t>
            </a:r>
            <a:endParaRPr lang="en-US" sz="3200" dirty="0">
              <a:latin typeface="Cambria" pitchFamily="18" charset="0"/>
            </a:endParaRPr>
          </a:p>
        </p:txBody>
      </p:sp>
      <p:pic>
        <p:nvPicPr>
          <p:cNvPr id="18434" name="Picture 2"/>
          <p:cNvPicPr>
            <a:picLocks noChangeAspect="1" noChangeArrowheads="1"/>
          </p:cNvPicPr>
          <p:nvPr/>
        </p:nvPicPr>
        <p:blipFill>
          <a:blip r:embed="rId5" cstate="print"/>
          <a:srcRect/>
          <a:stretch>
            <a:fillRect/>
          </a:stretch>
        </p:blipFill>
        <p:spPr bwMode="auto">
          <a:xfrm>
            <a:off x="48794" y="1678897"/>
            <a:ext cx="9095206" cy="4792265"/>
          </a:xfrm>
          <a:prstGeom prst="rect">
            <a:avLst/>
          </a:prstGeom>
          <a:noFill/>
          <a:ln w="9525">
            <a:noFill/>
            <a:miter lim="800000"/>
            <a:headEnd/>
            <a:tailEnd/>
          </a:ln>
        </p:spPr>
      </p:pic>
      <p:sp>
        <p:nvSpPr>
          <p:cNvPr id="5" name="Oval 4"/>
          <p:cNvSpPr/>
          <p:nvPr/>
        </p:nvSpPr>
        <p:spPr>
          <a:xfrm>
            <a:off x="5486400" y="3810000"/>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5029200" y="3276600"/>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2203"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chemeClr val="accent2"/>
                </a:solidFill>
              </a:rPr>
              <a:t>1. Which formula?</a:t>
            </a:r>
            <a:endParaRPr lang="en-US" dirty="0">
              <a:solidFill>
                <a:schemeClr val="accent2"/>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chemeClr val="accent2"/>
                </a:solidFill>
              </a:rPr>
              <a:t>2. Calculate numbers and plug into formula</a:t>
            </a:r>
            <a:endParaRPr lang="en-US" dirty="0">
              <a:solidFill>
                <a:schemeClr val="accent2"/>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chemeClr val="accent2"/>
                </a:solidFill>
              </a:rPr>
              <a:t>3. Plug into calculator</a:t>
            </a:r>
            <a:endParaRPr lang="en-US" dirty="0">
              <a:solidFill>
                <a:schemeClr val="accent2"/>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chemeClr val="accent2"/>
                </a:solidFill>
              </a:rPr>
              <a:t>4. Which theoretical distribution?</a:t>
            </a:r>
            <a:endParaRPr lang="en-US" dirty="0">
              <a:solidFill>
                <a:schemeClr val="accent2"/>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chemeClr val="accent2"/>
                </a:solidFill>
              </a:rPr>
              <a:t>5. </a:t>
            </a:r>
            <a:r>
              <a:rPr lang="en-US" dirty="0" err="1" smtClean="0">
                <a:solidFill>
                  <a:schemeClr val="accent2"/>
                </a:solidFill>
              </a:rPr>
              <a:t>df</a:t>
            </a:r>
            <a:r>
              <a:rPr lang="en-US" dirty="0" smtClean="0">
                <a:solidFill>
                  <a:schemeClr val="accent2"/>
                </a:solidFill>
              </a:rPr>
              <a:t>?</a:t>
            </a:r>
            <a:endParaRPr lang="en-US" dirty="0">
              <a:solidFill>
                <a:schemeClr val="accent2"/>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chemeClr val="accent2"/>
                </a:solidFill>
              </a:rPr>
              <a:t>6. find p-value</a:t>
            </a:r>
            <a:endParaRPr lang="en-US" dirty="0">
              <a:solidFill>
                <a:schemeClr val="accent2"/>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dirty="0" smtClean="0">
                <a:solidFill>
                  <a:schemeClr val="accent4"/>
                </a:solidFill>
              </a:rPr>
              <a:t>0.0005 &lt; p-value &lt; 0.001</a:t>
            </a:r>
            <a:endParaRPr lang="en-US" dirty="0">
              <a:solidFill>
                <a:schemeClr val="accent4"/>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2204"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2205"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2743200" y="4191000"/>
            <a:ext cx="1066800" cy="1676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9600" y="5867400"/>
            <a:ext cx="3505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251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Beer and Mosquitoes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experiment are very unlikely to happen just by random chance (just 1 out of 1000!)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strong evidence that drinking beer does attract mosquitoes!</a:t>
            </a:r>
            <a:endParaRPr lang="en-US" sz="3200" dirty="0"/>
          </a:p>
        </p:txBody>
      </p:sp>
      <p:sp>
        <p:nvSpPr>
          <p:cNvPr id="16" name="Rectangle 15"/>
          <p:cNvSpPr/>
          <p:nvPr/>
        </p:nvSpPr>
        <p:spPr>
          <a:xfrm>
            <a:off x="1295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1459382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89995"/>
            <a:ext cx="8153400" cy="4401205"/>
          </a:xfrm>
          <a:prstGeom prst="rect">
            <a:avLst/>
          </a:prstGeom>
          <a:noFill/>
        </p:spPr>
        <p:txBody>
          <a:bodyPr wrap="square" rtlCol="0">
            <a:spAutoFit/>
          </a:bodyPr>
          <a:lstStyle/>
          <a:p>
            <a:pPr>
              <a:buFont typeface="Arial" pitchFamily="34" charset="0"/>
              <a:buChar char="•"/>
            </a:pPr>
            <a:r>
              <a:rPr lang="en-US" sz="2800" dirty="0" smtClean="0">
                <a:solidFill>
                  <a:prstClr val="black"/>
                </a:solidFill>
                <a:latin typeface="Cambria" pitchFamily="18" charset="0"/>
                <a:cs typeface="Times New Roman" pitchFamily="18" charset="0"/>
              </a:rPr>
              <a:t> In a randomized experiment on treating cocaine addiction, 48 people were randomly assigned to take either </a:t>
            </a:r>
            <a:r>
              <a:rPr lang="en-US" sz="2800" dirty="0" err="1" smtClean="0">
                <a:solidFill>
                  <a:prstClr val="black"/>
                </a:solidFill>
                <a:latin typeface="Cambria" pitchFamily="18" charset="0"/>
                <a:cs typeface="Times New Roman" pitchFamily="18" charset="0"/>
              </a:rPr>
              <a:t>Desipramine</a:t>
            </a:r>
            <a:r>
              <a:rPr lang="en-US" sz="2800" dirty="0" smtClean="0">
                <a:solidFill>
                  <a:prstClr val="black"/>
                </a:solidFill>
                <a:latin typeface="Cambria" pitchFamily="18" charset="0"/>
                <a:cs typeface="Times New Roman" pitchFamily="18" charset="0"/>
              </a:rPr>
              <a:t> (a new drug), or Lithium (an existing drug)</a:t>
            </a:r>
          </a:p>
          <a:p>
            <a:pPr>
              <a:buFont typeface="Arial" pitchFamily="34" charset="0"/>
              <a:buChar char="•"/>
            </a:pPr>
            <a:endParaRPr lang="en-US" sz="2800" dirty="0" smtClean="0">
              <a:solidFill>
                <a:prstClr val="black"/>
              </a:solidFill>
              <a:latin typeface="Cambria" pitchFamily="18" charset="0"/>
              <a:cs typeface="Times New Roman" pitchFamily="18" charset="0"/>
            </a:endParaRPr>
          </a:p>
          <a:p>
            <a:pPr>
              <a:buFont typeface="Arial" pitchFamily="34" charset="0"/>
              <a:buChar char="•"/>
            </a:pPr>
            <a:r>
              <a:rPr lang="en-US" sz="2800" dirty="0" smtClean="0">
                <a:solidFill>
                  <a:prstClr val="black"/>
                </a:solidFill>
                <a:latin typeface="Cambria" pitchFamily="18" charset="0"/>
                <a:cs typeface="Times New Roman" pitchFamily="18" charset="0"/>
              </a:rPr>
              <a:t> The outcome variable is whether or not a patient relapsed</a:t>
            </a:r>
          </a:p>
          <a:p>
            <a:pPr>
              <a:buFont typeface="Arial" pitchFamily="34" charset="0"/>
              <a:buChar char="•"/>
            </a:pPr>
            <a:endParaRPr lang="en-US" sz="2800" dirty="0" smtClean="0">
              <a:solidFill>
                <a:prstClr val="black"/>
              </a:solidFill>
              <a:latin typeface="Cambria" pitchFamily="18" charset="0"/>
              <a:cs typeface="Times New Roman" pitchFamily="18" charset="0"/>
            </a:endParaRPr>
          </a:p>
          <a:p>
            <a:pPr>
              <a:buFont typeface="Arial" pitchFamily="34" charset="0"/>
              <a:buChar char="•"/>
            </a:pPr>
            <a:r>
              <a:rPr lang="en-US" sz="2800" dirty="0" smtClean="0">
                <a:solidFill>
                  <a:prstClr val="black"/>
                </a:solidFill>
                <a:latin typeface="Cambria" pitchFamily="18" charset="0"/>
                <a:cs typeface="Times New Roman" pitchFamily="18" charset="0"/>
              </a:rPr>
              <a:t> Is </a:t>
            </a:r>
            <a:r>
              <a:rPr lang="en-US" sz="2800" dirty="0" err="1" smtClean="0">
                <a:solidFill>
                  <a:prstClr val="black"/>
                </a:solidFill>
                <a:latin typeface="Cambria" pitchFamily="18" charset="0"/>
                <a:cs typeface="Times New Roman" pitchFamily="18" charset="0"/>
              </a:rPr>
              <a:t>Desipramine</a:t>
            </a:r>
            <a:r>
              <a:rPr lang="en-US" sz="2800" dirty="0" smtClean="0">
                <a:solidFill>
                  <a:prstClr val="black"/>
                </a:solidFill>
                <a:latin typeface="Cambria" pitchFamily="18" charset="0"/>
                <a:cs typeface="Times New Roman" pitchFamily="18" charset="0"/>
              </a:rPr>
              <a:t> significantly better than Lithium at treating cocaine addiction?</a:t>
            </a:r>
            <a:endParaRPr lang="en-US" sz="2800" dirty="0">
              <a:solidFill>
                <a:prstClr val="black"/>
              </a:solidFill>
              <a:cs typeface="Times New Roman" pitchFamily="18" charset="0"/>
            </a:endParaRPr>
          </a:p>
        </p:txBody>
      </p:sp>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Example 2:  Cocaine </a:t>
            </a:r>
            <a:r>
              <a:rPr lang="en-US" sz="4400" b="1" dirty="0" smtClean="0">
                <a:solidFill>
                  <a:srgbClr val="68007F">
                    <a:lumMod val="75000"/>
                  </a:srgbClr>
                </a:solidFill>
                <a:latin typeface="Cambria" pitchFamily="18" charset="0"/>
              </a:rPr>
              <a:t>Addiction</a:t>
            </a:r>
            <a:endParaRPr lang="en-US" sz="4000" b="1" dirty="0">
              <a:solidFill>
                <a:srgbClr val="68007F">
                  <a:lumMod val="75000"/>
                </a:srgbClr>
              </a:solidFill>
              <a:latin typeface="Cambria" pitchFamily="18" charset="0"/>
            </a:endParaRPr>
          </a:p>
        </p:txBody>
      </p:sp>
    </p:spTree>
    <p:custDataLst>
      <p:tags r:id="rId1"/>
    </p:custDataLst>
    <p:extLst>
      <p:ext uri="{BB962C8B-B14F-4D97-AF65-F5344CB8AC3E}">
        <p14:creationId xmlns:p14="http://schemas.microsoft.com/office/powerpoint/2010/main" val="40638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288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54" name="Oval 53"/>
          <p:cNvSpPr/>
          <p:nvPr/>
        </p:nvSpPr>
        <p:spPr>
          <a:xfrm>
            <a:off x="22860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55" name="Oval 54"/>
          <p:cNvSpPr/>
          <p:nvPr/>
        </p:nvSpPr>
        <p:spPr>
          <a:xfrm>
            <a:off x="27432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61" name="Oval 60"/>
          <p:cNvSpPr/>
          <p:nvPr/>
        </p:nvSpPr>
        <p:spPr>
          <a:xfrm>
            <a:off x="32004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63" name="Oval 62"/>
          <p:cNvSpPr/>
          <p:nvPr/>
        </p:nvSpPr>
        <p:spPr>
          <a:xfrm>
            <a:off x="36576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64" name="Oval 63"/>
          <p:cNvSpPr/>
          <p:nvPr/>
        </p:nvSpPr>
        <p:spPr>
          <a:xfrm>
            <a:off x="41148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65" name="Oval 64"/>
          <p:cNvSpPr/>
          <p:nvPr/>
        </p:nvSpPr>
        <p:spPr>
          <a:xfrm>
            <a:off x="18288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67" name="Oval 66"/>
          <p:cNvSpPr/>
          <p:nvPr/>
        </p:nvSpPr>
        <p:spPr>
          <a:xfrm>
            <a:off x="22860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68" name="Oval 67"/>
          <p:cNvSpPr/>
          <p:nvPr/>
        </p:nvSpPr>
        <p:spPr>
          <a:xfrm>
            <a:off x="27432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69" name="Oval 68"/>
          <p:cNvSpPr/>
          <p:nvPr/>
        </p:nvSpPr>
        <p:spPr>
          <a:xfrm>
            <a:off x="32004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0" name="Oval 69"/>
          <p:cNvSpPr/>
          <p:nvPr/>
        </p:nvSpPr>
        <p:spPr>
          <a:xfrm>
            <a:off x="36576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1" name="Oval 70"/>
          <p:cNvSpPr/>
          <p:nvPr/>
        </p:nvSpPr>
        <p:spPr>
          <a:xfrm>
            <a:off x="41148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2" name="Oval 71"/>
          <p:cNvSpPr/>
          <p:nvPr/>
        </p:nvSpPr>
        <p:spPr>
          <a:xfrm>
            <a:off x="18288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3" name="Oval 72"/>
          <p:cNvSpPr/>
          <p:nvPr/>
        </p:nvSpPr>
        <p:spPr>
          <a:xfrm>
            <a:off x="22860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4" name="Oval 73"/>
          <p:cNvSpPr/>
          <p:nvPr/>
        </p:nvSpPr>
        <p:spPr>
          <a:xfrm>
            <a:off x="27432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5" name="Oval 74"/>
          <p:cNvSpPr/>
          <p:nvPr/>
        </p:nvSpPr>
        <p:spPr>
          <a:xfrm>
            <a:off x="32004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6" name="Oval 75"/>
          <p:cNvSpPr/>
          <p:nvPr/>
        </p:nvSpPr>
        <p:spPr>
          <a:xfrm>
            <a:off x="36576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7" name="Oval 76"/>
          <p:cNvSpPr/>
          <p:nvPr/>
        </p:nvSpPr>
        <p:spPr>
          <a:xfrm>
            <a:off x="41148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8" name="Oval 77"/>
          <p:cNvSpPr/>
          <p:nvPr/>
        </p:nvSpPr>
        <p:spPr>
          <a:xfrm>
            <a:off x="18288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79" name="Oval 78"/>
          <p:cNvSpPr/>
          <p:nvPr/>
        </p:nvSpPr>
        <p:spPr>
          <a:xfrm>
            <a:off x="22860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0" name="Oval 79"/>
          <p:cNvSpPr/>
          <p:nvPr/>
        </p:nvSpPr>
        <p:spPr>
          <a:xfrm>
            <a:off x="27432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1" name="Oval 80"/>
          <p:cNvSpPr/>
          <p:nvPr/>
        </p:nvSpPr>
        <p:spPr>
          <a:xfrm>
            <a:off x="32004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2" name="Oval 81"/>
          <p:cNvSpPr/>
          <p:nvPr/>
        </p:nvSpPr>
        <p:spPr>
          <a:xfrm>
            <a:off x="36576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3" name="Oval 82"/>
          <p:cNvSpPr/>
          <p:nvPr/>
        </p:nvSpPr>
        <p:spPr>
          <a:xfrm>
            <a:off x="41148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4" name="Oval 83"/>
          <p:cNvSpPr/>
          <p:nvPr/>
        </p:nvSpPr>
        <p:spPr>
          <a:xfrm>
            <a:off x="45720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5" name="Oval 84"/>
          <p:cNvSpPr/>
          <p:nvPr/>
        </p:nvSpPr>
        <p:spPr>
          <a:xfrm>
            <a:off x="50292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6" name="Oval 85"/>
          <p:cNvSpPr/>
          <p:nvPr/>
        </p:nvSpPr>
        <p:spPr>
          <a:xfrm>
            <a:off x="54864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7" name="Oval 86"/>
          <p:cNvSpPr/>
          <p:nvPr/>
        </p:nvSpPr>
        <p:spPr>
          <a:xfrm>
            <a:off x="59436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8" name="Oval 87"/>
          <p:cNvSpPr/>
          <p:nvPr/>
        </p:nvSpPr>
        <p:spPr>
          <a:xfrm>
            <a:off x="64008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89" name="Oval 88"/>
          <p:cNvSpPr/>
          <p:nvPr/>
        </p:nvSpPr>
        <p:spPr>
          <a:xfrm>
            <a:off x="6858000" y="685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0" name="Oval 89"/>
          <p:cNvSpPr/>
          <p:nvPr/>
        </p:nvSpPr>
        <p:spPr>
          <a:xfrm>
            <a:off x="45720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1" name="Oval 90"/>
          <p:cNvSpPr/>
          <p:nvPr/>
        </p:nvSpPr>
        <p:spPr>
          <a:xfrm>
            <a:off x="50292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2" name="Oval 91"/>
          <p:cNvSpPr/>
          <p:nvPr/>
        </p:nvSpPr>
        <p:spPr>
          <a:xfrm>
            <a:off x="54864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3" name="Oval 92"/>
          <p:cNvSpPr/>
          <p:nvPr/>
        </p:nvSpPr>
        <p:spPr>
          <a:xfrm>
            <a:off x="59436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4" name="Oval 93"/>
          <p:cNvSpPr/>
          <p:nvPr/>
        </p:nvSpPr>
        <p:spPr>
          <a:xfrm>
            <a:off x="64008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5" name="Oval 94"/>
          <p:cNvSpPr/>
          <p:nvPr/>
        </p:nvSpPr>
        <p:spPr>
          <a:xfrm>
            <a:off x="6858000" y="11430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6" name="Oval 95"/>
          <p:cNvSpPr/>
          <p:nvPr/>
        </p:nvSpPr>
        <p:spPr>
          <a:xfrm>
            <a:off x="45720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7" name="Oval 96"/>
          <p:cNvSpPr/>
          <p:nvPr/>
        </p:nvSpPr>
        <p:spPr>
          <a:xfrm>
            <a:off x="50292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8" name="Oval 97"/>
          <p:cNvSpPr/>
          <p:nvPr/>
        </p:nvSpPr>
        <p:spPr>
          <a:xfrm>
            <a:off x="54864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99" name="Oval 98"/>
          <p:cNvSpPr/>
          <p:nvPr/>
        </p:nvSpPr>
        <p:spPr>
          <a:xfrm>
            <a:off x="59436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00" name="Oval 99"/>
          <p:cNvSpPr/>
          <p:nvPr/>
        </p:nvSpPr>
        <p:spPr>
          <a:xfrm>
            <a:off x="64008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01" name="Oval 100"/>
          <p:cNvSpPr/>
          <p:nvPr/>
        </p:nvSpPr>
        <p:spPr>
          <a:xfrm>
            <a:off x="6858000" y="1600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02" name="Oval 101"/>
          <p:cNvSpPr/>
          <p:nvPr/>
        </p:nvSpPr>
        <p:spPr>
          <a:xfrm>
            <a:off x="45720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03" name="Oval 102"/>
          <p:cNvSpPr/>
          <p:nvPr/>
        </p:nvSpPr>
        <p:spPr>
          <a:xfrm>
            <a:off x="50292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04" name="Oval 103"/>
          <p:cNvSpPr/>
          <p:nvPr/>
        </p:nvSpPr>
        <p:spPr>
          <a:xfrm>
            <a:off x="54864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05" name="Oval 104"/>
          <p:cNvSpPr/>
          <p:nvPr/>
        </p:nvSpPr>
        <p:spPr>
          <a:xfrm>
            <a:off x="59436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06" name="Oval 105"/>
          <p:cNvSpPr/>
          <p:nvPr/>
        </p:nvSpPr>
        <p:spPr>
          <a:xfrm>
            <a:off x="64008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07" name="Oval 106"/>
          <p:cNvSpPr/>
          <p:nvPr/>
        </p:nvSpPr>
        <p:spPr>
          <a:xfrm>
            <a:off x="6858000" y="2057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cxnSp>
        <p:nvCxnSpPr>
          <p:cNvPr id="109" name="Straight Arrow Connector 108"/>
          <p:cNvCxnSpPr/>
          <p:nvPr/>
        </p:nvCxnSpPr>
        <p:spPr>
          <a:xfrm rot="10800000" flipV="1">
            <a:off x="2057400" y="2667000"/>
            <a:ext cx="25146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572000" y="2667000"/>
            <a:ext cx="2590800" cy="129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1828800" y="4267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17" name="Oval 116"/>
          <p:cNvSpPr/>
          <p:nvPr/>
        </p:nvSpPr>
        <p:spPr>
          <a:xfrm>
            <a:off x="2286000" y="4267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18" name="Oval 117"/>
          <p:cNvSpPr/>
          <p:nvPr/>
        </p:nvSpPr>
        <p:spPr>
          <a:xfrm>
            <a:off x="2743200" y="4267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19" name="Oval 118"/>
          <p:cNvSpPr/>
          <p:nvPr/>
        </p:nvSpPr>
        <p:spPr>
          <a:xfrm>
            <a:off x="3200400" y="4267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0" name="Oval 119"/>
          <p:cNvSpPr/>
          <p:nvPr/>
        </p:nvSpPr>
        <p:spPr>
          <a:xfrm>
            <a:off x="9144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1" name="Oval 120"/>
          <p:cNvSpPr/>
          <p:nvPr/>
        </p:nvSpPr>
        <p:spPr>
          <a:xfrm>
            <a:off x="13716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2" name="Oval 121"/>
          <p:cNvSpPr/>
          <p:nvPr/>
        </p:nvSpPr>
        <p:spPr>
          <a:xfrm>
            <a:off x="18288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3" name="Oval 122"/>
          <p:cNvSpPr/>
          <p:nvPr/>
        </p:nvSpPr>
        <p:spPr>
          <a:xfrm>
            <a:off x="22860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4" name="Oval 123"/>
          <p:cNvSpPr/>
          <p:nvPr/>
        </p:nvSpPr>
        <p:spPr>
          <a:xfrm>
            <a:off x="27432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5" name="Oval 124"/>
          <p:cNvSpPr/>
          <p:nvPr/>
        </p:nvSpPr>
        <p:spPr>
          <a:xfrm>
            <a:off x="32004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6" name="Oval 125"/>
          <p:cNvSpPr/>
          <p:nvPr/>
        </p:nvSpPr>
        <p:spPr>
          <a:xfrm>
            <a:off x="9144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7" name="Oval 126"/>
          <p:cNvSpPr/>
          <p:nvPr/>
        </p:nvSpPr>
        <p:spPr>
          <a:xfrm>
            <a:off x="13716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8" name="Oval 127"/>
          <p:cNvSpPr/>
          <p:nvPr/>
        </p:nvSpPr>
        <p:spPr>
          <a:xfrm>
            <a:off x="18288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29" name="Oval 128"/>
          <p:cNvSpPr/>
          <p:nvPr/>
        </p:nvSpPr>
        <p:spPr>
          <a:xfrm>
            <a:off x="22860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0" name="Oval 129"/>
          <p:cNvSpPr/>
          <p:nvPr/>
        </p:nvSpPr>
        <p:spPr>
          <a:xfrm>
            <a:off x="27432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1" name="Oval 130"/>
          <p:cNvSpPr/>
          <p:nvPr/>
        </p:nvSpPr>
        <p:spPr>
          <a:xfrm>
            <a:off x="32004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2" name="Oval 131"/>
          <p:cNvSpPr/>
          <p:nvPr/>
        </p:nvSpPr>
        <p:spPr>
          <a:xfrm>
            <a:off x="9144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3" name="Oval 132"/>
          <p:cNvSpPr/>
          <p:nvPr/>
        </p:nvSpPr>
        <p:spPr>
          <a:xfrm>
            <a:off x="13716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4" name="Oval 133"/>
          <p:cNvSpPr/>
          <p:nvPr/>
        </p:nvSpPr>
        <p:spPr>
          <a:xfrm>
            <a:off x="18288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5" name="Oval 134"/>
          <p:cNvSpPr/>
          <p:nvPr/>
        </p:nvSpPr>
        <p:spPr>
          <a:xfrm>
            <a:off x="22860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6" name="Oval 135"/>
          <p:cNvSpPr/>
          <p:nvPr/>
        </p:nvSpPr>
        <p:spPr>
          <a:xfrm>
            <a:off x="27432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7" name="Oval 136"/>
          <p:cNvSpPr/>
          <p:nvPr/>
        </p:nvSpPr>
        <p:spPr>
          <a:xfrm>
            <a:off x="32004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8" name="Oval 137"/>
          <p:cNvSpPr/>
          <p:nvPr/>
        </p:nvSpPr>
        <p:spPr>
          <a:xfrm>
            <a:off x="6553200" y="4267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39" name="Oval 138"/>
          <p:cNvSpPr/>
          <p:nvPr/>
        </p:nvSpPr>
        <p:spPr>
          <a:xfrm>
            <a:off x="7010400" y="4267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0" name="Oval 139"/>
          <p:cNvSpPr/>
          <p:nvPr/>
        </p:nvSpPr>
        <p:spPr>
          <a:xfrm>
            <a:off x="7467600" y="4267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1" name="Oval 140"/>
          <p:cNvSpPr/>
          <p:nvPr/>
        </p:nvSpPr>
        <p:spPr>
          <a:xfrm>
            <a:off x="7924800" y="42672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2" name="Oval 141"/>
          <p:cNvSpPr/>
          <p:nvPr/>
        </p:nvSpPr>
        <p:spPr>
          <a:xfrm>
            <a:off x="56388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3" name="Oval 142"/>
          <p:cNvSpPr/>
          <p:nvPr/>
        </p:nvSpPr>
        <p:spPr>
          <a:xfrm>
            <a:off x="60960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4" name="Oval 143"/>
          <p:cNvSpPr/>
          <p:nvPr/>
        </p:nvSpPr>
        <p:spPr>
          <a:xfrm>
            <a:off x="65532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5" name="Oval 144"/>
          <p:cNvSpPr/>
          <p:nvPr/>
        </p:nvSpPr>
        <p:spPr>
          <a:xfrm>
            <a:off x="70104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6" name="Oval 145"/>
          <p:cNvSpPr/>
          <p:nvPr/>
        </p:nvSpPr>
        <p:spPr>
          <a:xfrm>
            <a:off x="74676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7" name="Oval 146"/>
          <p:cNvSpPr/>
          <p:nvPr/>
        </p:nvSpPr>
        <p:spPr>
          <a:xfrm>
            <a:off x="7924800" y="47244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8" name="Oval 147"/>
          <p:cNvSpPr/>
          <p:nvPr/>
        </p:nvSpPr>
        <p:spPr>
          <a:xfrm>
            <a:off x="56388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49" name="Oval 148"/>
          <p:cNvSpPr/>
          <p:nvPr/>
        </p:nvSpPr>
        <p:spPr>
          <a:xfrm>
            <a:off x="60960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0" name="Oval 149"/>
          <p:cNvSpPr/>
          <p:nvPr/>
        </p:nvSpPr>
        <p:spPr>
          <a:xfrm>
            <a:off x="65532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1" name="Oval 150"/>
          <p:cNvSpPr/>
          <p:nvPr/>
        </p:nvSpPr>
        <p:spPr>
          <a:xfrm>
            <a:off x="70104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2" name="Oval 151"/>
          <p:cNvSpPr/>
          <p:nvPr/>
        </p:nvSpPr>
        <p:spPr>
          <a:xfrm>
            <a:off x="74676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3" name="Oval 152"/>
          <p:cNvSpPr/>
          <p:nvPr/>
        </p:nvSpPr>
        <p:spPr>
          <a:xfrm>
            <a:off x="7924800" y="51816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4" name="Oval 153"/>
          <p:cNvSpPr/>
          <p:nvPr/>
        </p:nvSpPr>
        <p:spPr>
          <a:xfrm>
            <a:off x="56388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5" name="Oval 154"/>
          <p:cNvSpPr/>
          <p:nvPr/>
        </p:nvSpPr>
        <p:spPr>
          <a:xfrm>
            <a:off x="60960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6" name="Oval 155"/>
          <p:cNvSpPr/>
          <p:nvPr/>
        </p:nvSpPr>
        <p:spPr>
          <a:xfrm>
            <a:off x="65532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7" name="Oval 156"/>
          <p:cNvSpPr/>
          <p:nvPr/>
        </p:nvSpPr>
        <p:spPr>
          <a:xfrm>
            <a:off x="70104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8" name="Oval 157"/>
          <p:cNvSpPr/>
          <p:nvPr/>
        </p:nvSpPr>
        <p:spPr>
          <a:xfrm>
            <a:off x="74676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59" name="Oval 158"/>
          <p:cNvSpPr/>
          <p:nvPr/>
        </p:nvSpPr>
        <p:spPr>
          <a:xfrm>
            <a:off x="7924800" y="563880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164" name="TextBox 163"/>
          <p:cNvSpPr txBox="1"/>
          <p:nvPr/>
        </p:nvSpPr>
        <p:spPr>
          <a:xfrm>
            <a:off x="457200" y="3669268"/>
            <a:ext cx="1524000" cy="369332"/>
          </a:xfrm>
          <a:prstGeom prst="rect">
            <a:avLst/>
          </a:prstGeom>
          <a:noFill/>
        </p:spPr>
        <p:txBody>
          <a:bodyPr wrap="square" rtlCol="0">
            <a:spAutoFit/>
          </a:bodyPr>
          <a:lstStyle/>
          <a:p>
            <a:r>
              <a:rPr lang="en-US" i="1" dirty="0" err="1" smtClean="0">
                <a:solidFill>
                  <a:srgbClr val="002676"/>
                </a:solidFill>
              </a:rPr>
              <a:t>Desipramine</a:t>
            </a:r>
            <a:endParaRPr lang="en-US" i="1" dirty="0">
              <a:solidFill>
                <a:srgbClr val="002676"/>
              </a:solidFill>
            </a:endParaRPr>
          </a:p>
        </p:txBody>
      </p:sp>
      <p:sp>
        <p:nvSpPr>
          <p:cNvPr id="165" name="TextBox 164"/>
          <p:cNvSpPr txBox="1"/>
          <p:nvPr/>
        </p:nvSpPr>
        <p:spPr>
          <a:xfrm>
            <a:off x="6934200" y="3745468"/>
            <a:ext cx="1524000" cy="369332"/>
          </a:xfrm>
          <a:prstGeom prst="rect">
            <a:avLst/>
          </a:prstGeom>
          <a:noFill/>
        </p:spPr>
        <p:txBody>
          <a:bodyPr wrap="square" rtlCol="0">
            <a:spAutoFit/>
          </a:bodyPr>
          <a:lstStyle/>
          <a:p>
            <a:pPr algn="r"/>
            <a:r>
              <a:rPr lang="en-US" i="1" dirty="0" smtClean="0">
                <a:solidFill>
                  <a:srgbClr val="002676"/>
                </a:solidFill>
              </a:rPr>
              <a:t>Lithium</a:t>
            </a:r>
            <a:endParaRPr lang="en-US" i="1" dirty="0">
              <a:solidFill>
                <a:srgbClr val="002676"/>
              </a:solidFill>
            </a:endParaRPr>
          </a:p>
        </p:txBody>
      </p:sp>
      <p:sp>
        <p:nvSpPr>
          <p:cNvPr id="108" name="TextBox 107"/>
          <p:cNvSpPr txBox="1"/>
          <p:nvPr/>
        </p:nvSpPr>
        <p:spPr>
          <a:xfrm>
            <a:off x="2971800" y="3352800"/>
            <a:ext cx="3276600" cy="646331"/>
          </a:xfrm>
          <a:prstGeom prst="rect">
            <a:avLst/>
          </a:prstGeom>
          <a:noFill/>
        </p:spPr>
        <p:txBody>
          <a:bodyPr wrap="square" rtlCol="0">
            <a:spAutoFit/>
          </a:bodyPr>
          <a:lstStyle/>
          <a:p>
            <a:r>
              <a:rPr lang="en-US" dirty="0" smtClean="0">
                <a:solidFill>
                  <a:prstClr val="black"/>
                </a:solidFill>
              </a:rPr>
              <a:t>1. Randomly assign units to treatment groups</a:t>
            </a:r>
            <a:endParaRPr lang="en-US" dirty="0">
              <a:solidFill>
                <a:prstClr val="black"/>
              </a:solidFill>
            </a:endParaRPr>
          </a:p>
        </p:txBody>
      </p:sp>
    </p:spTree>
    <p:custDataLst>
      <p:tags r:id="rId1"/>
    </p:custDataLst>
    <p:extLst>
      <p:ext uri="{BB962C8B-B14F-4D97-AF65-F5344CB8AC3E}">
        <p14:creationId xmlns:p14="http://schemas.microsoft.com/office/powerpoint/2010/main" val="82545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5"/>
                                        </p:tgtEl>
                                        <p:attrNameLst>
                                          <p:attrName>style.visibility</p:attrName>
                                        </p:attrNameLst>
                                      </p:cBhvr>
                                      <p:to>
                                        <p:strVal val="visible"/>
                                      </p:to>
                                    </p:set>
                                  </p:childTnLst>
                                </p:cTn>
                              </p:par>
                            </p:childTnLst>
                          </p:cTn>
                        </p:par>
                        <p:par>
                          <p:cTn id="16" fill="hold">
                            <p:stCondLst>
                              <p:cond delay="0"/>
                            </p:stCondLst>
                            <p:childTnLst>
                              <p:par>
                                <p:cTn id="17" presetID="0" presetClass="path" presetSubtype="0" accel="50000" decel="50000" fill="hold" grpId="0" nodeType="afterEffect">
                                  <p:stCondLst>
                                    <p:cond delay="0"/>
                                  </p:stCondLst>
                                  <p:childTnLst>
                                    <p:animMotion origin="layout" path="M 0 1.85014E-8 L -0.35 0.38853 " pathEditMode="relative" rAng="0" ptsTypes="AA">
                                      <p:cBhvr>
                                        <p:cTn id="18" dur="2000" fill="hold"/>
                                        <p:tgtEl>
                                          <p:spTgt spid="77"/>
                                        </p:tgtEl>
                                        <p:attrNameLst>
                                          <p:attrName>ppt_x</p:attrName>
                                          <p:attrName>ppt_y</p:attrName>
                                        </p:attrNameLst>
                                      </p:cBhvr>
                                      <p:rCtr x="-17500" y="19400"/>
                                    </p:animMotion>
                                  </p:childTnLst>
                                </p:cTn>
                              </p:par>
                            </p:childTnLst>
                          </p:cTn>
                        </p:par>
                        <p:par>
                          <p:cTn id="19" fill="hold">
                            <p:stCondLst>
                              <p:cond delay="2000"/>
                            </p:stCondLst>
                            <p:childTnLst>
                              <p:par>
                                <p:cTn id="20" presetID="0" presetClass="path" presetSubtype="0" accel="50000" decel="50000" fill="hold" grpId="0" nodeType="afterEffect">
                                  <p:stCondLst>
                                    <p:cond delay="0"/>
                                  </p:stCondLst>
                                  <p:childTnLst>
                                    <p:animMotion origin="layout" path="M -0.025 9.25069E-9 L 0.36667 0.52174 " pathEditMode="relative" rAng="0" ptsTypes="AA">
                                      <p:cBhvr>
                                        <p:cTn id="21" dur="2000" fill="hold"/>
                                        <p:tgtEl>
                                          <p:spTgt spid="54"/>
                                        </p:tgtEl>
                                        <p:attrNameLst>
                                          <p:attrName>ppt_x</p:attrName>
                                          <p:attrName>ppt_y</p:attrName>
                                        </p:attrNameLst>
                                      </p:cBhvr>
                                      <p:rCtr x="19600" y="26100"/>
                                    </p:animMotion>
                                  </p:childTnLst>
                                </p:cTn>
                              </p:par>
                            </p:childTnLst>
                          </p:cTn>
                        </p:par>
                        <p:par>
                          <p:cTn id="22" fill="hold">
                            <p:stCondLst>
                              <p:cond delay="4000"/>
                            </p:stCondLst>
                            <p:childTnLst>
                              <p:par>
                                <p:cTn id="23" presetID="0" presetClass="path" presetSubtype="0" accel="50000" decel="50000" fill="hold" grpId="0" nodeType="afterEffect">
                                  <p:stCondLst>
                                    <p:cond delay="0"/>
                                  </p:stCondLst>
                                  <p:childTnLst>
                                    <p:animMotion origin="layout" path="M 0 9.25069E-9 L -0.35 0.52174 " pathEditMode="relative" rAng="0" ptsTypes="AA">
                                      <p:cBhvr>
                                        <p:cTn id="24" dur="2000" fill="hold"/>
                                        <p:tgtEl>
                                          <p:spTgt spid="84"/>
                                        </p:tgtEl>
                                        <p:attrNameLst>
                                          <p:attrName>ppt_x</p:attrName>
                                          <p:attrName>ppt_y</p:attrName>
                                        </p:attrNameLst>
                                      </p:cBhvr>
                                      <p:rCtr x="-17500" y="26100"/>
                                    </p:animMotion>
                                  </p:childTnLst>
                                </p:cTn>
                              </p:par>
                            </p:childTnLst>
                          </p:cTn>
                        </p:par>
                        <p:par>
                          <p:cTn id="25" fill="hold">
                            <p:stCondLst>
                              <p:cond delay="6000"/>
                            </p:stCondLst>
                            <p:childTnLst>
                              <p:par>
                                <p:cTn id="26" presetID="0" presetClass="path" presetSubtype="0" accel="50000" decel="50000" fill="hold" grpId="0" nodeType="afterEffect">
                                  <p:stCondLst>
                                    <p:cond delay="0"/>
                                  </p:stCondLst>
                                  <p:childTnLst>
                                    <p:animMotion origin="layout" path="M -0.025 -4.98612E-6 L 0.01667 0.45514 " pathEditMode="relative" rAng="0" ptsTypes="AA">
                                      <p:cBhvr>
                                        <p:cTn id="27" dur="2000" fill="hold"/>
                                        <p:tgtEl>
                                          <p:spTgt spid="93"/>
                                        </p:tgtEl>
                                        <p:attrNameLst>
                                          <p:attrName>ppt_x</p:attrName>
                                          <p:attrName>ppt_y</p:attrName>
                                        </p:attrNameLst>
                                      </p:cBhvr>
                                      <p:rCtr x="2100" y="22800"/>
                                    </p:animMotion>
                                  </p:childTnLst>
                                </p:cTn>
                              </p:par>
                            </p:childTnLst>
                          </p:cTn>
                        </p:par>
                        <p:par>
                          <p:cTn id="28" fill="hold">
                            <p:stCondLst>
                              <p:cond delay="8000"/>
                            </p:stCondLst>
                            <p:childTnLst>
                              <p:par>
                                <p:cTn id="29" presetID="9" presetClass="entr" presetSubtype="0"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dissolve">
                                      <p:cBhvr>
                                        <p:cTn id="31" dur="2000"/>
                                        <p:tgtEl>
                                          <p:spTgt spid="1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dissolve">
                                      <p:cBhvr>
                                        <p:cTn id="34" dur="2000"/>
                                        <p:tgtEl>
                                          <p:spTgt spid="1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dissolve">
                                      <p:cBhvr>
                                        <p:cTn id="37" dur="2000"/>
                                        <p:tgtEl>
                                          <p:spTgt spid="1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dissolve">
                                      <p:cBhvr>
                                        <p:cTn id="40" dur="2000"/>
                                        <p:tgtEl>
                                          <p:spTgt spid="11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dissolve">
                                      <p:cBhvr>
                                        <p:cTn id="43" dur="2000"/>
                                        <p:tgtEl>
                                          <p:spTgt spid="12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dissolve">
                                      <p:cBhvr>
                                        <p:cTn id="46" dur="2000"/>
                                        <p:tgtEl>
                                          <p:spTgt spid="12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dissolve">
                                      <p:cBhvr>
                                        <p:cTn id="49" dur="2000"/>
                                        <p:tgtEl>
                                          <p:spTgt spid="12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dissolve">
                                      <p:cBhvr>
                                        <p:cTn id="52" dur="2000"/>
                                        <p:tgtEl>
                                          <p:spTgt spid="12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24"/>
                                        </p:tgtEl>
                                        <p:attrNameLst>
                                          <p:attrName>style.visibility</p:attrName>
                                        </p:attrNameLst>
                                      </p:cBhvr>
                                      <p:to>
                                        <p:strVal val="visible"/>
                                      </p:to>
                                    </p:set>
                                    <p:animEffect transition="in" filter="dissolve">
                                      <p:cBhvr>
                                        <p:cTn id="55" dur="2000"/>
                                        <p:tgtEl>
                                          <p:spTgt spid="12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25"/>
                                        </p:tgtEl>
                                        <p:attrNameLst>
                                          <p:attrName>style.visibility</p:attrName>
                                        </p:attrNameLst>
                                      </p:cBhvr>
                                      <p:to>
                                        <p:strVal val="visible"/>
                                      </p:to>
                                    </p:set>
                                    <p:animEffect transition="in" filter="dissolve">
                                      <p:cBhvr>
                                        <p:cTn id="58" dur="2000"/>
                                        <p:tgtEl>
                                          <p:spTgt spid="12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dissolve">
                                      <p:cBhvr>
                                        <p:cTn id="61" dur="2000"/>
                                        <p:tgtEl>
                                          <p:spTgt spid="12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dissolve">
                                      <p:cBhvr>
                                        <p:cTn id="64" dur="2000"/>
                                        <p:tgtEl>
                                          <p:spTgt spid="12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dissolve">
                                      <p:cBhvr>
                                        <p:cTn id="67" dur="2000"/>
                                        <p:tgtEl>
                                          <p:spTgt spid="12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29"/>
                                        </p:tgtEl>
                                        <p:attrNameLst>
                                          <p:attrName>style.visibility</p:attrName>
                                        </p:attrNameLst>
                                      </p:cBhvr>
                                      <p:to>
                                        <p:strVal val="visible"/>
                                      </p:to>
                                    </p:set>
                                    <p:animEffect transition="in" filter="dissolve">
                                      <p:cBhvr>
                                        <p:cTn id="70" dur="2000"/>
                                        <p:tgtEl>
                                          <p:spTgt spid="12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dissolve">
                                      <p:cBhvr>
                                        <p:cTn id="73" dur="2000"/>
                                        <p:tgtEl>
                                          <p:spTgt spid="13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31"/>
                                        </p:tgtEl>
                                        <p:attrNameLst>
                                          <p:attrName>style.visibility</p:attrName>
                                        </p:attrNameLst>
                                      </p:cBhvr>
                                      <p:to>
                                        <p:strVal val="visible"/>
                                      </p:to>
                                    </p:set>
                                    <p:animEffect transition="in" filter="dissolve">
                                      <p:cBhvr>
                                        <p:cTn id="76" dur="2000"/>
                                        <p:tgtEl>
                                          <p:spTgt spid="131"/>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dissolve">
                                      <p:cBhvr>
                                        <p:cTn id="79" dur="2000"/>
                                        <p:tgtEl>
                                          <p:spTgt spid="132"/>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33"/>
                                        </p:tgtEl>
                                        <p:attrNameLst>
                                          <p:attrName>style.visibility</p:attrName>
                                        </p:attrNameLst>
                                      </p:cBhvr>
                                      <p:to>
                                        <p:strVal val="visible"/>
                                      </p:to>
                                    </p:set>
                                    <p:animEffect transition="in" filter="dissolve">
                                      <p:cBhvr>
                                        <p:cTn id="82" dur="2000"/>
                                        <p:tgtEl>
                                          <p:spTgt spid="133"/>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34"/>
                                        </p:tgtEl>
                                        <p:attrNameLst>
                                          <p:attrName>style.visibility</p:attrName>
                                        </p:attrNameLst>
                                      </p:cBhvr>
                                      <p:to>
                                        <p:strVal val="visible"/>
                                      </p:to>
                                    </p:set>
                                    <p:animEffect transition="in" filter="dissolve">
                                      <p:cBhvr>
                                        <p:cTn id="85" dur="2000"/>
                                        <p:tgtEl>
                                          <p:spTgt spid="134"/>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35"/>
                                        </p:tgtEl>
                                        <p:attrNameLst>
                                          <p:attrName>style.visibility</p:attrName>
                                        </p:attrNameLst>
                                      </p:cBhvr>
                                      <p:to>
                                        <p:strVal val="visible"/>
                                      </p:to>
                                    </p:set>
                                    <p:animEffect transition="in" filter="dissolve">
                                      <p:cBhvr>
                                        <p:cTn id="88" dur="2000"/>
                                        <p:tgtEl>
                                          <p:spTgt spid="135"/>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dissolve">
                                      <p:cBhvr>
                                        <p:cTn id="91" dur="2000"/>
                                        <p:tgtEl>
                                          <p:spTgt spid="136"/>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dissolve">
                                      <p:cBhvr>
                                        <p:cTn id="94" dur="2000"/>
                                        <p:tgtEl>
                                          <p:spTgt spid="137"/>
                                        </p:tgtEl>
                                      </p:cBhvr>
                                    </p:animEffect>
                                  </p:childTnLst>
                                </p:cTn>
                              </p:par>
                              <p:par>
                                <p:cTn id="95" presetID="9" presetClass="exit" presetSubtype="0" fill="hold" grpId="0" nodeType="withEffect">
                                  <p:stCondLst>
                                    <p:cond delay="0"/>
                                  </p:stCondLst>
                                  <p:childTnLst>
                                    <p:animEffect transition="out" filter="dissolve">
                                      <p:cBhvr>
                                        <p:cTn id="96" dur="2000"/>
                                        <p:tgtEl>
                                          <p:spTgt spid="4"/>
                                        </p:tgtEl>
                                      </p:cBhvr>
                                    </p:animEffect>
                                    <p:set>
                                      <p:cBhvr>
                                        <p:cTn id="97" dur="1" fill="hold">
                                          <p:stCondLst>
                                            <p:cond delay="1999"/>
                                          </p:stCondLst>
                                        </p:cTn>
                                        <p:tgtEl>
                                          <p:spTgt spid="4"/>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2000"/>
                                        <p:tgtEl>
                                          <p:spTgt spid="55"/>
                                        </p:tgtEl>
                                      </p:cBhvr>
                                    </p:animEffect>
                                    <p:set>
                                      <p:cBhvr>
                                        <p:cTn id="100" dur="1" fill="hold">
                                          <p:stCondLst>
                                            <p:cond delay="1999"/>
                                          </p:stCondLst>
                                        </p:cTn>
                                        <p:tgtEl>
                                          <p:spTgt spid="55"/>
                                        </p:tgtEl>
                                        <p:attrNameLst>
                                          <p:attrName>style.visibility</p:attrName>
                                        </p:attrNameLst>
                                      </p:cBhvr>
                                      <p:to>
                                        <p:strVal val="hidden"/>
                                      </p:to>
                                    </p:set>
                                  </p:childTnLst>
                                </p:cTn>
                              </p:par>
                              <p:par>
                                <p:cTn id="101" presetID="9" presetClass="exit" presetSubtype="0" fill="hold" grpId="0" nodeType="withEffect">
                                  <p:stCondLst>
                                    <p:cond delay="0"/>
                                  </p:stCondLst>
                                  <p:childTnLst>
                                    <p:animEffect transition="out" filter="dissolve">
                                      <p:cBhvr>
                                        <p:cTn id="102" dur="2000"/>
                                        <p:tgtEl>
                                          <p:spTgt spid="61"/>
                                        </p:tgtEl>
                                      </p:cBhvr>
                                    </p:animEffect>
                                    <p:set>
                                      <p:cBhvr>
                                        <p:cTn id="103" dur="1" fill="hold">
                                          <p:stCondLst>
                                            <p:cond delay="1999"/>
                                          </p:stCondLst>
                                        </p:cTn>
                                        <p:tgtEl>
                                          <p:spTgt spid="61"/>
                                        </p:tgtEl>
                                        <p:attrNameLst>
                                          <p:attrName>style.visibility</p:attrName>
                                        </p:attrNameLst>
                                      </p:cBhvr>
                                      <p:to>
                                        <p:strVal val="hidden"/>
                                      </p:to>
                                    </p:set>
                                  </p:childTnLst>
                                </p:cTn>
                              </p:par>
                              <p:par>
                                <p:cTn id="104" presetID="9" presetClass="exit" presetSubtype="0" fill="hold" grpId="0" nodeType="withEffect">
                                  <p:stCondLst>
                                    <p:cond delay="0"/>
                                  </p:stCondLst>
                                  <p:childTnLst>
                                    <p:animEffect transition="out" filter="dissolve">
                                      <p:cBhvr>
                                        <p:cTn id="105" dur="2000"/>
                                        <p:tgtEl>
                                          <p:spTgt spid="63"/>
                                        </p:tgtEl>
                                      </p:cBhvr>
                                    </p:animEffect>
                                    <p:set>
                                      <p:cBhvr>
                                        <p:cTn id="106" dur="1" fill="hold">
                                          <p:stCondLst>
                                            <p:cond delay="1999"/>
                                          </p:stCondLst>
                                        </p:cTn>
                                        <p:tgtEl>
                                          <p:spTgt spid="63"/>
                                        </p:tgtEl>
                                        <p:attrNameLst>
                                          <p:attrName>style.visibility</p:attrName>
                                        </p:attrNameLst>
                                      </p:cBhvr>
                                      <p:to>
                                        <p:strVal val="hidden"/>
                                      </p:to>
                                    </p:set>
                                  </p:childTnLst>
                                </p:cTn>
                              </p:par>
                              <p:par>
                                <p:cTn id="107" presetID="9" presetClass="exit" presetSubtype="0" fill="hold" grpId="0" nodeType="withEffect">
                                  <p:stCondLst>
                                    <p:cond delay="0"/>
                                  </p:stCondLst>
                                  <p:childTnLst>
                                    <p:animEffect transition="out" filter="dissolve">
                                      <p:cBhvr>
                                        <p:cTn id="108" dur="2000"/>
                                        <p:tgtEl>
                                          <p:spTgt spid="64"/>
                                        </p:tgtEl>
                                      </p:cBhvr>
                                    </p:animEffect>
                                    <p:set>
                                      <p:cBhvr>
                                        <p:cTn id="109" dur="1" fill="hold">
                                          <p:stCondLst>
                                            <p:cond delay="1999"/>
                                          </p:stCondLst>
                                        </p:cTn>
                                        <p:tgtEl>
                                          <p:spTgt spid="64"/>
                                        </p:tgtEl>
                                        <p:attrNameLst>
                                          <p:attrName>style.visibility</p:attrName>
                                        </p:attrNameLst>
                                      </p:cBhvr>
                                      <p:to>
                                        <p:strVal val="hidden"/>
                                      </p:to>
                                    </p:set>
                                  </p:childTnLst>
                                </p:cTn>
                              </p:par>
                              <p:par>
                                <p:cTn id="110" presetID="9" presetClass="exit" presetSubtype="0" fill="hold" grpId="0" nodeType="withEffect">
                                  <p:stCondLst>
                                    <p:cond delay="0"/>
                                  </p:stCondLst>
                                  <p:childTnLst>
                                    <p:animEffect transition="out" filter="dissolve">
                                      <p:cBhvr>
                                        <p:cTn id="111" dur="2000"/>
                                        <p:tgtEl>
                                          <p:spTgt spid="65"/>
                                        </p:tgtEl>
                                      </p:cBhvr>
                                    </p:animEffect>
                                    <p:set>
                                      <p:cBhvr>
                                        <p:cTn id="112" dur="1" fill="hold">
                                          <p:stCondLst>
                                            <p:cond delay="1999"/>
                                          </p:stCondLst>
                                        </p:cTn>
                                        <p:tgtEl>
                                          <p:spTgt spid="65"/>
                                        </p:tgtEl>
                                        <p:attrNameLst>
                                          <p:attrName>style.visibility</p:attrName>
                                        </p:attrNameLst>
                                      </p:cBhvr>
                                      <p:to>
                                        <p:strVal val="hidden"/>
                                      </p:to>
                                    </p:set>
                                  </p:childTnLst>
                                </p:cTn>
                              </p:par>
                              <p:par>
                                <p:cTn id="113" presetID="9" presetClass="exit" presetSubtype="0" fill="hold" grpId="0" nodeType="withEffect">
                                  <p:stCondLst>
                                    <p:cond delay="0"/>
                                  </p:stCondLst>
                                  <p:childTnLst>
                                    <p:animEffect transition="out" filter="dissolve">
                                      <p:cBhvr>
                                        <p:cTn id="114" dur="2000"/>
                                        <p:tgtEl>
                                          <p:spTgt spid="67"/>
                                        </p:tgtEl>
                                      </p:cBhvr>
                                    </p:animEffect>
                                    <p:set>
                                      <p:cBhvr>
                                        <p:cTn id="115" dur="1" fill="hold">
                                          <p:stCondLst>
                                            <p:cond delay="1999"/>
                                          </p:stCondLst>
                                        </p:cTn>
                                        <p:tgtEl>
                                          <p:spTgt spid="67"/>
                                        </p:tgtEl>
                                        <p:attrNameLst>
                                          <p:attrName>style.visibility</p:attrName>
                                        </p:attrNameLst>
                                      </p:cBhvr>
                                      <p:to>
                                        <p:strVal val="hidden"/>
                                      </p:to>
                                    </p:set>
                                  </p:childTnLst>
                                </p:cTn>
                              </p:par>
                              <p:par>
                                <p:cTn id="116" presetID="9" presetClass="exit" presetSubtype="0" fill="hold" grpId="0" nodeType="withEffect">
                                  <p:stCondLst>
                                    <p:cond delay="0"/>
                                  </p:stCondLst>
                                  <p:childTnLst>
                                    <p:animEffect transition="out" filter="dissolve">
                                      <p:cBhvr>
                                        <p:cTn id="117" dur="2000"/>
                                        <p:tgtEl>
                                          <p:spTgt spid="68"/>
                                        </p:tgtEl>
                                      </p:cBhvr>
                                    </p:animEffect>
                                    <p:set>
                                      <p:cBhvr>
                                        <p:cTn id="118" dur="1" fill="hold">
                                          <p:stCondLst>
                                            <p:cond delay="1999"/>
                                          </p:stCondLst>
                                        </p:cTn>
                                        <p:tgtEl>
                                          <p:spTgt spid="68"/>
                                        </p:tgtEl>
                                        <p:attrNameLst>
                                          <p:attrName>style.visibility</p:attrName>
                                        </p:attrNameLst>
                                      </p:cBhvr>
                                      <p:to>
                                        <p:strVal val="hidden"/>
                                      </p:to>
                                    </p:set>
                                  </p:childTnLst>
                                </p:cTn>
                              </p:par>
                              <p:par>
                                <p:cTn id="119" presetID="9" presetClass="exit" presetSubtype="0" fill="hold" grpId="0" nodeType="withEffect">
                                  <p:stCondLst>
                                    <p:cond delay="0"/>
                                  </p:stCondLst>
                                  <p:childTnLst>
                                    <p:animEffect transition="out" filter="dissolve">
                                      <p:cBhvr>
                                        <p:cTn id="120" dur="2000"/>
                                        <p:tgtEl>
                                          <p:spTgt spid="69"/>
                                        </p:tgtEl>
                                      </p:cBhvr>
                                    </p:animEffect>
                                    <p:set>
                                      <p:cBhvr>
                                        <p:cTn id="121" dur="1" fill="hold">
                                          <p:stCondLst>
                                            <p:cond delay="1999"/>
                                          </p:stCondLst>
                                        </p:cTn>
                                        <p:tgtEl>
                                          <p:spTgt spid="69"/>
                                        </p:tgtEl>
                                        <p:attrNameLst>
                                          <p:attrName>style.visibility</p:attrName>
                                        </p:attrNameLst>
                                      </p:cBhvr>
                                      <p:to>
                                        <p:strVal val="hidden"/>
                                      </p:to>
                                    </p:set>
                                  </p:childTnLst>
                                </p:cTn>
                              </p:par>
                              <p:par>
                                <p:cTn id="122" presetID="9" presetClass="exit" presetSubtype="0" fill="hold" grpId="0" nodeType="withEffect">
                                  <p:stCondLst>
                                    <p:cond delay="0"/>
                                  </p:stCondLst>
                                  <p:childTnLst>
                                    <p:animEffect transition="out" filter="dissolve">
                                      <p:cBhvr>
                                        <p:cTn id="123" dur="2000"/>
                                        <p:tgtEl>
                                          <p:spTgt spid="70"/>
                                        </p:tgtEl>
                                      </p:cBhvr>
                                    </p:animEffect>
                                    <p:set>
                                      <p:cBhvr>
                                        <p:cTn id="124" dur="1" fill="hold">
                                          <p:stCondLst>
                                            <p:cond delay="1999"/>
                                          </p:stCondLst>
                                        </p:cTn>
                                        <p:tgtEl>
                                          <p:spTgt spid="70"/>
                                        </p:tgtEl>
                                        <p:attrNameLst>
                                          <p:attrName>style.visibility</p:attrName>
                                        </p:attrNameLst>
                                      </p:cBhvr>
                                      <p:to>
                                        <p:strVal val="hidden"/>
                                      </p:to>
                                    </p:set>
                                  </p:childTnLst>
                                </p:cTn>
                              </p:par>
                              <p:par>
                                <p:cTn id="125" presetID="9" presetClass="exit" presetSubtype="0" fill="hold" grpId="0" nodeType="withEffect">
                                  <p:stCondLst>
                                    <p:cond delay="0"/>
                                  </p:stCondLst>
                                  <p:childTnLst>
                                    <p:animEffect transition="out" filter="dissolve">
                                      <p:cBhvr>
                                        <p:cTn id="126" dur="2000"/>
                                        <p:tgtEl>
                                          <p:spTgt spid="71"/>
                                        </p:tgtEl>
                                      </p:cBhvr>
                                    </p:animEffect>
                                    <p:set>
                                      <p:cBhvr>
                                        <p:cTn id="127" dur="1" fill="hold">
                                          <p:stCondLst>
                                            <p:cond delay="1999"/>
                                          </p:stCondLst>
                                        </p:cTn>
                                        <p:tgtEl>
                                          <p:spTgt spid="71"/>
                                        </p:tgtEl>
                                        <p:attrNameLst>
                                          <p:attrName>style.visibility</p:attrName>
                                        </p:attrNameLst>
                                      </p:cBhvr>
                                      <p:to>
                                        <p:strVal val="hidden"/>
                                      </p:to>
                                    </p:set>
                                  </p:childTnLst>
                                </p:cTn>
                              </p:par>
                              <p:par>
                                <p:cTn id="128" presetID="9" presetClass="exit" presetSubtype="0" fill="hold" grpId="0" nodeType="withEffect">
                                  <p:stCondLst>
                                    <p:cond delay="0"/>
                                  </p:stCondLst>
                                  <p:childTnLst>
                                    <p:animEffect transition="out" filter="dissolve">
                                      <p:cBhvr>
                                        <p:cTn id="129" dur="2000"/>
                                        <p:tgtEl>
                                          <p:spTgt spid="72"/>
                                        </p:tgtEl>
                                      </p:cBhvr>
                                    </p:animEffect>
                                    <p:set>
                                      <p:cBhvr>
                                        <p:cTn id="130" dur="1" fill="hold">
                                          <p:stCondLst>
                                            <p:cond delay="1999"/>
                                          </p:stCondLst>
                                        </p:cTn>
                                        <p:tgtEl>
                                          <p:spTgt spid="72"/>
                                        </p:tgtEl>
                                        <p:attrNameLst>
                                          <p:attrName>style.visibility</p:attrName>
                                        </p:attrNameLst>
                                      </p:cBhvr>
                                      <p:to>
                                        <p:strVal val="hidden"/>
                                      </p:to>
                                    </p:set>
                                  </p:childTnLst>
                                </p:cTn>
                              </p:par>
                              <p:par>
                                <p:cTn id="131" presetID="9" presetClass="exit" presetSubtype="0" fill="hold" grpId="0" nodeType="withEffect">
                                  <p:stCondLst>
                                    <p:cond delay="0"/>
                                  </p:stCondLst>
                                  <p:childTnLst>
                                    <p:animEffect transition="out" filter="dissolve">
                                      <p:cBhvr>
                                        <p:cTn id="132" dur="2000"/>
                                        <p:tgtEl>
                                          <p:spTgt spid="73"/>
                                        </p:tgtEl>
                                      </p:cBhvr>
                                    </p:animEffect>
                                    <p:set>
                                      <p:cBhvr>
                                        <p:cTn id="133" dur="1" fill="hold">
                                          <p:stCondLst>
                                            <p:cond delay="1999"/>
                                          </p:stCondLst>
                                        </p:cTn>
                                        <p:tgtEl>
                                          <p:spTgt spid="73"/>
                                        </p:tgtEl>
                                        <p:attrNameLst>
                                          <p:attrName>style.visibility</p:attrName>
                                        </p:attrNameLst>
                                      </p:cBhvr>
                                      <p:to>
                                        <p:strVal val="hidden"/>
                                      </p:to>
                                    </p:set>
                                  </p:childTnLst>
                                </p:cTn>
                              </p:par>
                              <p:par>
                                <p:cTn id="134" presetID="9" presetClass="exit" presetSubtype="0" fill="hold" grpId="0" nodeType="withEffect">
                                  <p:stCondLst>
                                    <p:cond delay="0"/>
                                  </p:stCondLst>
                                  <p:childTnLst>
                                    <p:animEffect transition="out" filter="dissolve">
                                      <p:cBhvr>
                                        <p:cTn id="135" dur="2000"/>
                                        <p:tgtEl>
                                          <p:spTgt spid="74"/>
                                        </p:tgtEl>
                                      </p:cBhvr>
                                    </p:animEffect>
                                    <p:set>
                                      <p:cBhvr>
                                        <p:cTn id="136" dur="1" fill="hold">
                                          <p:stCondLst>
                                            <p:cond delay="1999"/>
                                          </p:stCondLst>
                                        </p:cTn>
                                        <p:tgtEl>
                                          <p:spTgt spid="74"/>
                                        </p:tgtEl>
                                        <p:attrNameLst>
                                          <p:attrName>style.visibility</p:attrName>
                                        </p:attrNameLst>
                                      </p:cBhvr>
                                      <p:to>
                                        <p:strVal val="hidden"/>
                                      </p:to>
                                    </p:set>
                                  </p:childTnLst>
                                </p:cTn>
                              </p:par>
                              <p:par>
                                <p:cTn id="137" presetID="9" presetClass="exit" presetSubtype="0" fill="hold" grpId="0" nodeType="withEffect">
                                  <p:stCondLst>
                                    <p:cond delay="0"/>
                                  </p:stCondLst>
                                  <p:childTnLst>
                                    <p:animEffect transition="out" filter="dissolve">
                                      <p:cBhvr>
                                        <p:cTn id="138" dur="2000"/>
                                        <p:tgtEl>
                                          <p:spTgt spid="75"/>
                                        </p:tgtEl>
                                      </p:cBhvr>
                                    </p:animEffect>
                                    <p:set>
                                      <p:cBhvr>
                                        <p:cTn id="139" dur="1" fill="hold">
                                          <p:stCondLst>
                                            <p:cond delay="1999"/>
                                          </p:stCondLst>
                                        </p:cTn>
                                        <p:tgtEl>
                                          <p:spTgt spid="75"/>
                                        </p:tgtEl>
                                        <p:attrNameLst>
                                          <p:attrName>style.visibility</p:attrName>
                                        </p:attrNameLst>
                                      </p:cBhvr>
                                      <p:to>
                                        <p:strVal val="hidden"/>
                                      </p:to>
                                    </p:set>
                                  </p:childTnLst>
                                </p:cTn>
                              </p:par>
                              <p:par>
                                <p:cTn id="140" presetID="9" presetClass="exit" presetSubtype="0" fill="hold" grpId="0" nodeType="withEffect">
                                  <p:stCondLst>
                                    <p:cond delay="0"/>
                                  </p:stCondLst>
                                  <p:childTnLst>
                                    <p:animEffect transition="out" filter="dissolve">
                                      <p:cBhvr>
                                        <p:cTn id="141" dur="2000"/>
                                        <p:tgtEl>
                                          <p:spTgt spid="76"/>
                                        </p:tgtEl>
                                      </p:cBhvr>
                                    </p:animEffect>
                                    <p:set>
                                      <p:cBhvr>
                                        <p:cTn id="142" dur="1" fill="hold">
                                          <p:stCondLst>
                                            <p:cond delay="1999"/>
                                          </p:stCondLst>
                                        </p:cTn>
                                        <p:tgtEl>
                                          <p:spTgt spid="76"/>
                                        </p:tgtEl>
                                        <p:attrNameLst>
                                          <p:attrName>style.visibility</p:attrName>
                                        </p:attrNameLst>
                                      </p:cBhvr>
                                      <p:to>
                                        <p:strVal val="hidden"/>
                                      </p:to>
                                    </p:set>
                                  </p:childTnLst>
                                </p:cTn>
                              </p:par>
                              <p:par>
                                <p:cTn id="143" presetID="9" presetClass="exit" presetSubtype="0" fill="hold" grpId="0" nodeType="withEffect">
                                  <p:stCondLst>
                                    <p:cond delay="0"/>
                                  </p:stCondLst>
                                  <p:childTnLst>
                                    <p:animEffect transition="out" filter="dissolve">
                                      <p:cBhvr>
                                        <p:cTn id="144" dur="2000"/>
                                        <p:tgtEl>
                                          <p:spTgt spid="78"/>
                                        </p:tgtEl>
                                      </p:cBhvr>
                                    </p:animEffect>
                                    <p:set>
                                      <p:cBhvr>
                                        <p:cTn id="145" dur="1" fill="hold">
                                          <p:stCondLst>
                                            <p:cond delay="1999"/>
                                          </p:stCondLst>
                                        </p:cTn>
                                        <p:tgtEl>
                                          <p:spTgt spid="78"/>
                                        </p:tgtEl>
                                        <p:attrNameLst>
                                          <p:attrName>style.visibility</p:attrName>
                                        </p:attrNameLst>
                                      </p:cBhvr>
                                      <p:to>
                                        <p:strVal val="hidden"/>
                                      </p:to>
                                    </p:set>
                                  </p:childTnLst>
                                </p:cTn>
                              </p:par>
                              <p:par>
                                <p:cTn id="146" presetID="9" presetClass="exit" presetSubtype="0" fill="hold" grpId="0" nodeType="withEffect">
                                  <p:stCondLst>
                                    <p:cond delay="0"/>
                                  </p:stCondLst>
                                  <p:childTnLst>
                                    <p:animEffect transition="out" filter="dissolve">
                                      <p:cBhvr>
                                        <p:cTn id="147" dur="2000"/>
                                        <p:tgtEl>
                                          <p:spTgt spid="79"/>
                                        </p:tgtEl>
                                      </p:cBhvr>
                                    </p:animEffect>
                                    <p:set>
                                      <p:cBhvr>
                                        <p:cTn id="148" dur="1" fill="hold">
                                          <p:stCondLst>
                                            <p:cond delay="1999"/>
                                          </p:stCondLst>
                                        </p:cTn>
                                        <p:tgtEl>
                                          <p:spTgt spid="79"/>
                                        </p:tgtEl>
                                        <p:attrNameLst>
                                          <p:attrName>style.visibility</p:attrName>
                                        </p:attrNameLst>
                                      </p:cBhvr>
                                      <p:to>
                                        <p:strVal val="hidden"/>
                                      </p:to>
                                    </p:set>
                                  </p:childTnLst>
                                </p:cTn>
                              </p:par>
                              <p:par>
                                <p:cTn id="149" presetID="9" presetClass="exit" presetSubtype="0" fill="hold" grpId="0" nodeType="withEffect">
                                  <p:stCondLst>
                                    <p:cond delay="0"/>
                                  </p:stCondLst>
                                  <p:childTnLst>
                                    <p:animEffect transition="out" filter="dissolve">
                                      <p:cBhvr>
                                        <p:cTn id="150" dur="2000"/>
                                        <p:tgtEl>
                                          <p:spTgt spid="80"/>
                                        </p:tgtEl>
                                      </p:cBhvr>
                                    </p:animEffect>
                                    <p:set>
                                      <p:cBhvr>
                                        <p:cTn id="151" dur="1" fill="hold">
                                          <p:stCondLst>
                                            <p:cond delay="1999"/>
                                          </p:stCondLst>
                                        </p:cTn>
                                        <p:tgtEl>
                                          <p:spTgt spid="80"/>
                                        </p:tgtEl>
                                        <p:attrNameLst>
                                          <p:attrName>style.visibility</p:attrName>
                                        </p:attrNameLst>
                                      </p:cBhvr>
                                      <p:to>
                                        <p:strVal val="hidden"/>
                                      </p:to>
                                    </p:set>
                                  </p:childTnLst>
                                </p:cTn>
                              </p:par>
                              <p:par>
                                <p:cTn id="152" presetID="9" presetClass="exit" presetSubtype="0" fill="hold" grpId="0" nodeType="withEffect">
                                  <p:stCondLst>
                                    <p:cond delay="0"/>
                                  </p:stCondLst>
                                  <p:childTnLst>
                                    <p:animEffect transition="out" filter="dissolve">
                                      <p:cBhvr>
                                        <p:cTn id="153" dur="2000"/>
                                        <p:tgtEl>
                                          <p:spTgt spid="81"/>
                                        </p:tgtEl>
                                      </p:cBhvr>
                                    </p:animEffect>
                                    <p:set>
                                      <p:cBhvr>
                                        <p:cTn id="154" dur="1" fill="hold">
                                          <p:stCondLst>
                                            <p:cond delay="1999"/>
                                          </p:stCondLst>
                                        </p:cTn>
                                        <p:tgtEl>
                                          <p:spTgt spid="81"/>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2000"/>
                                        <p:tgtEl>
                                          <p:spTgt spid="82"/>
                                        </p:tgtEl>
                                      </p:cBhvr>
                                    </p:animEffect>
                                    <p:set>
                                      <p:cBhvr>
                                        <p:cTn id="157" dur="1" fill="hold">
                                          <p:stCondLst>
                                            <p:cond delay="1999"/>
                                          </p:stCondLst>
                                        </p:cTn>
                                        <p:tgtEl>
                                          <p:spTgt spid="82"/>
                                        </p:tgtEl>
                                        <p:attrNameLst>
                                          <p:attrName>style.visibility</p:attrName>
                                        </p:attrNameLst>
                                      </p:cBhvr>
                                      <p:to>
                                        <p:strVal val="hidden"/>
                                      </p:to>
                                    </p:set>
                                  </p:childTnLst>
                                </p:cTn>
                              </p:par>
                              <p:par>
                                <p:cTn id="158" presetID="9" presetClass="exit" presetSubtype="0" fill="hold" grpId="0" nodeType="withEffect">
                                  <p:stCondLst>
                                    <p:cond delay="0"/>
                                  </p:stCondLst>
                                  <p:childTnLst>
                                    <p:animEffect transition="out" filter="dissolve">
                                      <p:cBhvr>
                                        <p:cTn id="159" dur="2000"/>
                                        <p:tgtEl>
                                          <p:spTgt spid="83"/>
                                        </p:tgtEl>
                                      </p:cBhvr>
                                    </p:animEffect>
                                    <p:set>
                                      <p:cBhvr>
                                        <p:cTn id="160" dur="1" fill="hold">
                                          <p:stCondLst>
                                            <p:cond delay="1999"/>
                                          </p:stCondLst>
                                        </p:cTn>
                                        <p:tgtEl>
                                          <p:spTgt spid="83"/>
                                        </p:tgtEl>
                                        <p:attrNameLst>
                                          <p:attrName>style.visibility</p:attrName>
                                        </p:attrNameLst>
                                      </p:cBhvr>
                                      <p:to>
                                        <p:strVal val="hidden"/>
                                      </p:to>
                                    </p:set>
                                  </p:childTnLst>
                                </p:cTn>
                              </p:par>
                              <p:par>
                                <p:cTn id="161" presetID="9" presetClass="exit" presetSubtype="0" fill="hold" grpId="0" nodeType="withEffect">
                                  <p:stCondLst>
                                    <p:cond delay="0"/>
                                  </p:stCondLst>
                                  <p:childTnLst>
                                    <p:animEffect transition="out" filter="dissolve">
                                      <p:cBhvr>
                                        <p:cTn id="162" dur="2000"/>
                                        <p:tgtEl>
                                          <p:spTgt spid="85"/>
                                        </p:tgtEl>
                                      </p:cBhvr>
                                    </p:animEffect>
                                    <p:set>
                                      <p:cBhvr>
                                        <p:cTn id="163" dur="1" fill="hold">
                                          <p:stCondLst>
                                            <p:cond delay="1999"/>
                                          </p:stCondLst>
                                        </p:cTn>
                                        <p:tgtEl>
                                          <p:spTgt spid="85"/>
                                        </p:tgtEl>
                                        <p:attrNameLst>
                                          <p:attrName>style.visibility</p:attrName>
                                        </p:attrNameLst>
                                      </p:cBhvr>
                                      <p:to>
                                        <p:strVal val="hidden"/>
                                      </p:to>
                                    </p:set>
                                  </p:childTnLst>
                                </p:cTn>
                              </p:par>
                              <p:par>
                                <p:cTn id="164" presetID="9" presetClass="exit" presetSubtype="0" fill="hold" grpId="0" nodeType="withEffect">
                                  <p:stCondLst>
                                    <p:cond delay="0"/>
                                  </p:stCondLst>
                                  <p:childTnLst>
                                    <p:animEffect transition="out" filter="dissolve">
                                      <p:cBhvr>
                                        <p:cTn id="165" dur="2000"/>
                                        <p:tgtEl>
                                          <p:spTgt spid="86"/>
                                        </p:tgtEl>
                                      </p:cBhvr>
                                    </p:animEffect>
                                    <p:set>
                                      <p:cBhvr>
                                        <p:cTn id="166" dur="1" fill="hold">
                                          <p:stCondLst>
                                            <p:cond delay="1999"/>
                                          </p:stCondLst>
                                        </p:cTn>
                                        <p:tgtEl>
                                          <p:spTgt spid="86"/>
                                        </p:tgtEl>
                                        <p:attrNameLst>
                                          <p:attrName>style.visibility</p:attrName>
                                        </p:attrNameLst>
                                      </p:cBhvr>
                                      <p:to>
                                        <p:strVal val="hidden"/>
                                      </p:to>
                                    </p:set>
                                  </p:childTnLst>
                                </p:cTn>
                              </p:par>
                              <p:par>
                                <p:cTn id="167" presetID="9" presetClass="exit" presetSubtype="0" fill="hold" grpId="0" nodeType="withEffect">
                                  <p:stCondLst>
                                    <p:cond delay="0"/>
                                  </p:stCondLst>
                                  <p:childTnLst>
                                    <p:animEffect transition="out" filter="dissolve">
                                      <p:cBhvr>
                                        <p:cTn id="168" dur="2000"/>
                                        <p:tgtEl>
                                          <p:spTgt spid="87"/>
                                        </p:tgtEl>
                                      </p:cBhvr>
                                    </p:animEffect>
                                    <p:set>
                                      <p:cBhvr>
                                        <p:cTn id="169" dur="1" fill="hold">
                                          <p:stCondLst>
                                            <p:cond delay="1999"/>
                                          </p:stCondLst>
                                        </p:cTn>
                                        <p:tgtEl>
                                          <p:spTgt spid="87"/>
                                        </p:tgtEl>
                                        <p:attrNameLst>
                                          <p:attrName>style.visibility</p:attrName>
                                        </p:attrNameLst>
                                      </p:cBhvr>
                                      <p:to>
                                        <p:strVal val="hidden"/>
                                      </p:to>
                                    </p:set>
                                  </p:childTnLst>
                                </p:cTn>
                              </p:par>
                              <p:par>
                                <p:cTn id="170" presetID="9" presetClass="exit" presetSubtype="0" fill="hold" grpId="0" nodeType="withEffect">
                                  <p:stCondLst>
                                    <p:cond delay="0"/>
                                  </p:stCondLst>
                                  <p:childTnLst>
                                    <p:animEffect transition="out" filter="dissolve">
                                      <p:cBhvr>
                                        <p:cTn id="171" dur="2000"/>
                                        <p:tgtEl>
                                          <p:spTgt spid="88"/>
                                        </p:tgtEl>
                                      </p:cBhvr>
                                    </p:animEffect>
                                    <p:set>
                                      <p:cBhvr>
                                        <p:cTn id="172" dur="1" fill="hold">
                                          <p:stCondLst>
                                            <p:cond delay="1999"/>
                                          </p:stCondLst>
                                        </p:cTn>
                                        <p:tgtEl>
                                          <p:spTgt spid="88"/>
                                        </p:tgtEl>
                                        <p:attrNameLst>
                                          <p:attrName>style.visibility</p:attrName>
                                        </p:attrNameLst>
                                      </p:cBhvr>
                                      <p:to>
                                        <p:strVal val="hidden"/>
                                      </p:to>
                                    </p:set>
                                  </p:childTnLst>
                                </p:cTn>
                              </p:par>
                              <p:par>
                                <p:cTn id="173" presetID="9" presetClass="exit" presetSubtype="0" fill="hold" grpId="0" nodeType="withEffect">
                                  <p:stCondLst>
                                    <p:cond delay="0"/>
                                  </p:stCondLst>
                                  <p:childTnLst>
                                    <p:animEffect transition="out" filter="dissolve">
                                      <p:cBhvr>
                                        <p:cTn id="174" dur="2000"/>
                                        <p:tgtEl>
                                          <p:spTgt spid="89"/>
                                        </p:tgtEl>
                                      </p:cBhvr>
                                    </p:animEffect>
                                    <p:set>
                                      <p:cBhvr>
                                        <p:cTn id="175" dur="1" fill="hold">
                                          <p:stCondLst>
                                            <p:cond delay="1999"/>
                                          </p:stCondLst>
                                        </p:cTn>
                                        <p:tgtEl>
                                          <p:spTgt spid="89"/>
                                        </p:tgtEl>
                                        <p:attrNameLst>
                                          <p:attrName>style.visibility</p:attrName>
                                        </p:attrNameLst>
                                      </p:cBhvr>
                                      <p:to>
                                        <p:strVal val="hidden"/>
                                      </p:to>
                                    </p:set>
                                  </p:childTnLst>
                                </p:cTn>
                              </p:par>
                              <p:par>
                                <p:cTn id="176" presetID="9" presetClass="exit" presetSubtype="0" fill="hold" grpId="0" nodeType="withEffect">
                                  <p:stCondLst>
                                    <p:cond delay="0"/>
                                  </p:stCondLst>
                                  <p:childTnLst>
                                    <p:animEffect transition="out" filter="dissolve">
                                      <p:cBhvr>
                                        <p:cTn id="177" dur="2000"/>
                                        <p:tgtEl>
                                          <p:spTgt spid="90"/>
                                        </p:tgtEl>
                                      </p:cBhvr>
                                    </p:animEffect>
                                    <p:set>
                                      <p:cBhvr>
                                        <p:cTn id="178" dur="1" fill="hold">
                                          <p:stCondLst>
                                            <p:cond delay="1999"/>
                                          </p:stCondLst>
                                        </p:cTn>
                                        <p:tgtEl>
                                          <p:spTgt spid="90"/>
                                        </p:tgtEl>
                                        <p:attrNameLst>
                                          <p:attrName>style.visibility</p:attrName>
                                        </p:attrNameLst>
                                      </p:cBhvr>
                                      <p:to>
                                        <p:strVal val="hidden"/>
                                      </p:to>
                                    </p:set>
                                  </p:childTnLst>
                                </p:cTn>
                              </p:par>
                              <p:par>
                                <p:cTn id="179" presetID="9" presetClass="exit" presetSubtype="0" fill="hold" grpId="0" nodeType="withEffect">
                                  <p:stCondLst>
                                    <p:cond delay="0"/>
                                  </p:stCondLst>
                                  <p:childTnLst>
                                    <p:animEffect transition="out" filter="dissolve">
                                      <p:cBhvr>
                                        <p:cTn id="180" dur="2000"/>
                                        <p:tgtEl>
                                          <p:spTgt spid="91"/>
                                        </p:tgtEl>
                                      </p:cBhvr>
                                    </p:animEffect>
                                    <p:set>
                                      <p:cBhvr>
                                        <p:cTn id="181" dur="1" fill="hold">
                                          <p:stCondLst>
                                            <p:cond delay="1999"/>
                                          </p:stCondLst>
                                        </p:cTn>
                                        <p:tgtEl>
                                          <p:spTgt spid="91"/>
                                        </p:tgtEl>
                                        <p:attrNameLst>
                                          <p:attrName>style.visibility</p:attrName>
                                        </p:attrNameLst>
                                      </p:cBhvr>
                                      <p:to>
                                        <p:strVal val="hidden"/>
                                      </p:to>
                                    </p:set>
                                  </p:childTnLst>
                                </p:cTn>
                              </p:par>
                              <p:par>
                                <p:cTn id="182" presetID="9" presetClass="exit" presetSubtype="0" fill="hold" grpId="0" nodeType="withEffect">
                                  <p:stCondLst>
                                    <p:cond delay="0"/>
                                  </p:stCondLst>
                                  <p:childTnLst>
                                    <p:animEffect transition="out" filter="dissolve">
                                      <p:cBhvr>
                                        <p:cTn id="183" dur="2000"/>
                                        <p:tgtEl>
                                          <p:spTgt spid="92"/>
                                        </p:tgtEl>
                                      </p:cBhvr>
                                    </p:animEffect>
                                    <p:set>
                                      <p:cBhvr>
                                        <p:cTn id="184" dur="1" fill="hold">
                                          <p:stCondLst>
                                            <p:cond delay="1999"/>
                                          </p:stCondLst>
                                        </p:cTn>
                                        <p:tgtEl>
                                          <p:spTgt spid="92"/>
                                        </p:tgtEl>
                                        <p:attrNameLst>
                                          <p:attrName>style.visibility</p:attrName>
                                        </p:attrNameLst>
                                      </p:cBhvr>
                                      <p:to>
                                        <p:strVal val="hidden"/>
                                      </p:to>
                                    </p:set>
                                  </p:childTnLst>
                                </p:cTn>
                              </p:par>
                              <p:par>
                                <p:cTn id="185" presetID="9" presetClass="exit" presetSubtype="0" fill="hold" grpId="0" nodeType="withEffect">
                                  <p:stCondLst>
                                    <p:cond delay="0"/>
                                  </p:stCondLst>
                                  <p:childTnLst>
                                    <p:animEffect transition="out" filter="dissolve">
                                      <p:cBhvr>
                                        <p:cTn id="186" dur="2000"/>
                                        <p:tgtEl>
                                          <p:spTgt spid="94"/>
                                        </p:tgtEl>
                                      </p:cBhvr>
                                    </p:animEffect>
                                    <p:set>
                                      <p:cBhvr>
                                        <p:cTn id="187" dur="1" fill="hold">
                                          <p:stCondLst>
                                            <p:cond delay="1999"/>
                                          </p:stCondLst>
                                        </p:cTn>
                                        <p:tgtEl>
                                          <p:spTgt spid="94"/>
                                        </p:tgtEl>
                                        <p:attrNameLst>
                                          <p:attrName>style.visibility</p:attrName>
                                        </p:attrNameLst>
                                      </p:cBhvr>
                                      <p:to>
                                        <p:strVal val="hidden"/>
                                      </p:to>
                                    </p:set>
                                  </p:childTnLst>
                                </p:cTn>
                              </p:par>
                              <p:par>
                                <p:cTn id="188" presetID="9" presetClass="exit" presetSubtype="0" fill="hold" grpId="0" nodeType="withEffect">
                                  <p:stCondLst>
                                    <p:cond delay="0"/>
                                  </p:stCondLst>
                                  <p:childTnLst>
                                    <p:animEffect transition="out" filter="dissolve">
                                      <p:cBhvr>
                                        <p:cTn id="189" dur="2000"/>
                                        <p:tgtEl>
                                          <p:spTgt spid="95"/>
                                        </p:tgtEl>
                                      </p:cBhvr>
                                    </p:animEffect>
                                    <p:set>
                                      <p:cBhvr>
                                        <p:cTn id="190" dur="1" fill="hold">
                                          <p:stCondLst>
                                            <p:cond delay="1999"/>
                                          </p:stCondLst>
                                        </p:cTn>
                                        <p:tgtEl>
                                          <p:spTgt spid="95"/>
                                        </p:tgtEl>
                                        <p:attrNameLst>
                                          <p:attrName>style.visibility</p:attrName>
                                        </p:attrNameLst>
                                      </p:cBhvr>
                                      <p:to>
                                        <p:strVal val="hidden"/>
                                      </p:to>
                                    </p:set>
                                  </p:childTnLst>
                                </p:cTn>
                              </p:par>
                              <p:par>
                                <p:cTn id="191" presetID="9" presetClass="exit" presetSubtype="0" fill="hold" grpId="0" nodeType="withEffect">
                                  <p:stCondLst>
                                    <p:cond delay="0"/>
                                  </p:stCondLst>
                                  <p:childTnLst>
                                    <p:animEffect transition="out" filter="dissolve">
                                      <p:cBhvr>
                                        <p:cTn id="192" dur="2000"/>
                                        <p:tgtEl>
                                          <p:spTgt spid="96"/>
                                        </p:tgtEl>
                                      </p:cBhvr>
                                    </p:animEffect>
                                    <p:set>
                                      <p:cBhvr>
                                        <p:cTn id="193" dur="1" fill="hold">
                                          <p:stCondLst>
                                            <p:cond delay="1999"/>
                                          </p:stCondLst>
                                        </p:cTn>
                                        <p:tgtEl>
                                          <p:spTgt spid="96"/>
                                        </p:tgtEl>
                                        <p:attrNameLst>
                                          <p:attrName>style.visibility</p:attrName>
                                        </p:attrNameLst>
                                      </p:cBhvr>
                                      <p:to>
                                        <p:strVal val="hidden"/>
                                      </p:to>
                                    </p:set>
                                  </p:childTnLst>
                                </p:cTn>
                              </p:par>
                              <p:par>
                                <p:cTn id="194" presetID="9" presetClass="exit" presetSubtype="0" fill="hold" grpId="0" nodeType="withEffect">
                                  <p:stCondLst>
                                    <p:cond delay="0"/>
                                  </p:stCondLst>
                                  <p:childTnLst>
                                    <p:animEffect transition="out" filter="dissolve">
                                      <p:cBhvr>
                                        <p:cTn id="195" dur="2000"/>
                                        <p:tgtEl>
                                          <p:spTgt spid="97"/>
                                        </p:tgtEl>
                                      </p:cBhvr>
                                    </p:animEffect>
                                    <p:set>
                                      <p:cBhvr>
                                        <p:cTn id="196" dur="1" fill="hold">
                                          <p:stCondLst>
                                            <p:cond delay="1999"/>
                                          </p:stCondLst>
                                        </p:cTn>
                                        <p:tgtEl>
                                          <p:spTgt spid="97"/>
                                        </p:tgtEl>
                                        <p:attrNameLst>
                                          <p:attrName>style.visibility</p:attrName>
                                        </p:attrNameLst>
                                      </p:cBhvr>
                                      <p:to>
                                        <p:strVal val="hidden"/>
                                      </p:to>
                                    </p:set>
                                  </p:childTnLst>
                                </p:cTn>
                              </p:par>
                              <p:par>
                                <p:cTn id="197" presetID="9" presetClass="exit" presetSubtype="0" fill="hold" grpId="0" nodeType="withEffect">
                                  <p:stCondLst>
                                    <p:cond delay="0"/>
                                  </p:stCondLst>
                                  <p:childTnLst>
                                    <p:animEffect transition="out" filter="dissolve">
                                      <p:cBhvr>
                                        <p:cTn id="198" dur="2000"/>
                                        <p:tgtEl>
                                          <p:spTgt spid="98"/>
                                        </p:tgtEl>
                                      </p:cBhvr>
                                    </p:animEffect>
                                    <p:set>
                                      <p:cBhvr>
                                        <p:cTn id="199" dur="1" fill="hold">
                                          <p:stCondLst>
                                            <p:cond delay="1999"/>
                                          </p:stCondLst>
                                        </p:cTn>
                                        <p:tgtEl>
                                          <p:spTgt spid="98"/>
                                        </p:tgtEl>
                                        <p:attrNameLst>
                                          <p:attrName>style.visibility</p:attrName>
                                        </p:attrNameLst>
                                      </p:cBhvr>
                                      <p:to>
                                        <p:strVal val="hidden"/>
                                      </p:to>
                                    </p:set>
                                  </p:childTnLst>
                                </p:cTn>
                              </p:par>
                              <p:par>
                                <p:cTn id="200" presetID="9" presetClass="exit" presetSubtype="0" fill="hold" grpId="0" nodeType="withEffect">
                                  <p:stCondLst>
                                    <p:cond delay="0"/>
                                  </p:stCondLst>
                                  <p:childTnLst>
                                    <p:animEffect transition="out" filter="dissolve">
                                      <p:cBhvr>
                                        <p:cTn id="201" dur="2000"/>
                                        <p:tgtEl>
                                          <p:spTgt spid="99"/>
                                        </p:tgtEl>
                                      </p:cBhvr>
                                    </p:animEffect>
                                    <p:set>
                                      <p:cBhvr>
                                        <p:cTn id="202" dur="1" fill="hold">
                                          <p:stCondLst>
                                            <p:cond delay="1999"/>
                                          </p:stCondLst>
                                        </p:cTn>
                                        <p:tgtEl>
                                          <p:spTgt spid="99"/>
                                        </p:tgtEl>
                                        <p:attrNameLst>
                                          <p:attrName>style.visibility</p:attrName>
                                        </p:attrNameLst>
                                      </p:cBhvr>
                                      <p:to>
                                        <p:strVal val="hidden"/>
                                      </p:to>
                                    </p:set>
                                  </p:childTnLst>
                                </p:cTn>
                              </p:par>
                              <p:par>
                                <p:cTn id="203" presetID="9" presetClass="exit" presetSubtype="0" fill="hold" grpId="0" nodeType="withEffect">
                                  <p:stCondLst>
                                    <p:cond delay="0"/>
                                  </p:stCondLst>
                                  <p:childTnLst>
                                    <p:animEffect transition="out" filter="dissolve">
                                      <p:cBhvr>
                                        <p:cTn id="204" dur="2000"/>
                                        <p:tgtEl>
                                          <p:spTgt spid="100"/>
                                        </p:tgtEl>
                                      </p:cBhvr>
                                    </p:animEffect>
                                    <p:set>
                                      <p:cBhvr>
                                        <p:cTn id="205" dur="1" fill="hold">
                                          <p:stCondLst>
                                            <p:cond delay="1999"/>
                                          </p:stCondLst>
                                        </p:cTn>
                                        <p:tgtEl>
                                          <p:spTgt spid="100"/>
                                        </p:tgtEl>
                                        <p:attrNameLst>
                                          <p:attrName>style.visibility</p:attrName>
                                        </p:attrNameLst>
                                      </p:cBhvr>
                                      <p:to>
                                        <p:strVal val="hidden"/>
                                      </p:to>
                                    </p:set>
                                  </p:childTnLst>
                                </p:cTn>
                              </p:par>
                              <p:par>
                                <p:cTn id="206" presetID="9" presetClass="exit" presetSubtype="0" fill="hold" grpId="0" nodeType="withEffect">
                                  <p:stCondLst>
                                    <p:cond delay="0"/>
                                  </p:stCondLst>
                                  <p:childTnLst>
                                    <p:animEffect transition="out" filter="dissolve">
                                      <p:cBhvr>
                                        <p:cTn id="207" dur="2000"/>
                                        <p:tgtEl>
                                          <p:spTgt spid="101"/>
                                        </p:tgtEl>
                                      </p:cBhvr>
                                    </p:animEffect>
                                    <p:set>
                                      <p:cBhvr>
                                        <p:cTn id="208" dur="1" fill="hold">
                                          <p:stCondLst>
                                            <p:cond delay="1999"/>
                                          </p:stCondLst>
                                        </p:cTn>
                                        <p:tgtEl>
                                          <p:spTgt spid="101"/>
                                        </p:tgtEl>
                                        <p:attrNameLst>
                                          <p:attrName>style.visibility</p:attrName>
                                        </p:attrNameLst>
                                      </p:cBhvr>
                                      <p:to>
                                        <p:strVal val="hidden"/>
                                      </p:to>
                                    </p:set>
                                  </p:childTnLst>
                                </p:cTn>
                              </p:par>
                              <p:par>
                                <p:cTn id="209" presetID="9" presetClass="exit" presetSubtype="0" fill="hold" grpId="0" nodeType="withEffect">
                                  <p:stCondLst>
                                    <p:cond delay="0"/>
                                  </p:stCondLst>
                                  <p:childTnLst>
                                    <p:animEffect transition="out" filter="dissolve">
                                      <p:cBhvr>
                                        <p:cTn id="210" dur="2000"/>
                                        <p:tgtEl>
                                          <p:spTgt spid="102"/>
                                        </p:tgtEl>
                                      </p:cBhvr>
                                    </p:animEffect>
                                    <p:set>
                                      <p:cBhvr>
                                        <p:cTn id="211" dur="1" fill="hold">
                                          <p:stCondLst>
                                            <p:cond delay="1999"/>
                                          </p:stCondLst>
                                        </p:cTn>
                                        <p:tgtEl>
                                          <p:spTgt spid="102"/>
                                        </p:tgtEl>
                                        <p:attrNameLst>
                                          <p:attrName>style.visibility</p:attrName>
                                        </p:attrNameLst>
                                      </p:cBhvr>
                                      <p:to>
                                        <p:strVal val="hidden"/>
                                      </p:to>
                                    </p:set>
                                  </p:childTnLst>
                                </p:cTn>
                              </p:par>
                              <p:par>
                                <p:cTn id="212" presetID="9" presetClass="exit" presetSubtype="0" fill="hold" grpId="0" nodeType="withEffect">
                                  <p:stCondLst>
                                    <p:cond delay="0"/>
                                  </p:stCondLst>
                                  <p:childTnLst>
                                    <p:animEffect transition="out" filter="dissolve">
                                      <p:cBhvr>
                                        <p:cTn id="213" dur="2000"/>
                                        <p:tgtEl>
                                          <p:spTgt spid="103"/>
                                        </p:tgtEl>
                                      </p:cBhvr>
                                    </p:animEffect>
                                    <p:set>
                                      <p:cBhvr>
                                        <p:cTn id="214" dur="1" fill="hold">
                                          <p:stCondLst>
                                            <p:cond delay="1999"/>
                                          </p:stCondLst>
                                        </p:cTn>
                                        <p:tgtEl>
                                          <p:spTgt spid="103"/>
                                        </p:tgtEl>
                                        <p:attrNameLst>
                                          <p:attrName>style.visibility</p:attrName>
                                        </p:attrNameLst>
                                      </p:cBhvr>
                                      <p:to>
                                        <p:strVal val="hidden"/>
                                      </p:to>
                                    </p:set>
                                  </p:childTnLst>
                                </p:cTn>
                              </p:par>
                              <p:par>
                                <p:cTn id="215" presetID="9" presetClass="exit" presetSubtype="0" fill="hold" grpId="0" nodeType="withEffect">
                                  <p:stCondLst>
                                    <p:cond delay="0"/>
                                  </p:stCondLst>
                                  <p:childTnLst>
                                    <p:animEffect transition="out" filter="dissolve">
                                      <p:cBhvr>
                                        <p:cTn id="216" dur="2000"/>
                                        <p:tgtEl>
                                          <p:spTgt spid="104"/>
                                        </p:tgtEl>
                                      </p:cBhvr>
                                    </p:animEffect>
                                    <p:set>
                                      <p:cBhvr>
                                        <p:cTn id="217" dur="1" fill="hold">
                                          <p:stCondLst>
                                            <p:cond delay="1999"/>
                                          </p:stCondLst>
                                        </p:cTn>
                                        <p:tgtEl>
                                          <p:spTgt spid="104"/>
                                        </p:tgtEl>
                                        <p:attrNameLst>
                                          <p:attrName>style.visibility</p:attrName>
                                        </p:attrNameLst>
                                      </p:cBhvr>
                                      <p:to>
                                        <p:strVal val="hidden"/>
                                      </p:to>
                                    </p:set>
                                  </p:childTnLst>
                                </p:cTn>
                              </p:par>
                              <p:par>
                                <p:cTn id="218" presetID="9" presetClass="exit" presetSubtype="0" fill="hold" grpId="0" nodeType="withEffect">
                                  <p:stCondLst>
                                    <p:cond delay="0"/>
                                  </p:stCondLst>
                                  <p:childTnLst>
                                    <p:animEffect transition="out" filter="dissolve">
                                      <p:cBhvr>
                                        <p:cTn id="219" dur="2000"/>
                                        <p:tgtEl>
                                          <p:spTgt spid="105"/>
                                        </p:tgtEl>
                                      </p:cBhvr>
                                    </p:animEffect>
                                    <p:set>
                                      <p:cBhvr>
                                        <p:cTn id="220" dur="1" fill="hold">
                                          <p:stCondLst>
                                            <p:cond delay="1999"/>
                                          </p:stCondLst>
                                        </p:cTn>
                                        <p:tgtEl>
                                          <p:spTgt spid="105"/>
                                        </p:tgtEl>
                                        <p:attrNameLst>
                                          <p:attrName>style.visibility</p:attrName>
                                        </p:attrNameLst>
                                      </p:cBhvr>
                                      <p:to>
                                        <p:strVal val="hidden"/>
                                      </p:to>
                                    </p:set>
                                  </p:childTnLst>
                                </p:cTn>
                              </p:par>
                              <p:par>
                                <p:cTn id="221" presetID="9" presetClass="exit" presetSubtype="0" fill="hold" grpId="0" nodeType="withEffect">
                                  <p:stCondLst>
                                    <p:cond delay="0"/>
                                  </p:stCondLst>
                                  <p:childTnLst>
                                    <p:animEffect transition="out" filter="dissolve">
                                      <p:cBhvr>
                                        <p:cTn id="222" dur="2000"/>
                                        <p:tgtEl>
                                          <p:spTgt spid="106"/>
                                        </p:tgtEl>
                                      </p:cBhvr>
                                    </p:animEffect>
                                    <p:set>
                                      <p:cBhvr>
                                        <p:cTn id="223" dur="1" fill="hold">
                                          <p:stCondLst>
                                            <p:cond delay="1999"/>
                                          </p:stCondLst>
                                        </p:cTn>
                                        <p:tgtEl>
                                          <p:spTgt spid="106"/>
                                        </p:tgtEl>
                                        <p:attrNameLst>
                                          <p:attrName>style.visibility</p:attrName>
                                        </p:attrNameLst>
                                      </p:cBhvr>
                                      <p:to>
                                        <p:strVal val="hidden"/>
                                      </p:to>
                                    </p:set>
                                  </p:childTnLst>
                                </p:cTn>
                              </p:par>
                              <p:par>
                                <p:cTn id="224" presetID="9" presetClass="exit" presetSubtype="0" fill="hold" grpId="0" nodeType="withEffect">
                                  <p:stCondLst>
                                    <p:cond delay="0"/>
                                  </p:stCondLst>
                                  <p:childTnLst>
                                    <p:animEffect transition="out" filter="dissolve">
                                      <p:cBhvr>
                                        <p:cTn id="225" dur="2000"/>
                                        <p:tgtEl>
                                          <p:spTgt spid="107"/>
                                        </p:tgtEl>
                                      </p:cBhvr>
                                    </p:animEffect>
                                    <p:set>
                                      <p:cBhvr>
                                        <p:cTn id="226" dur="1" fill="hold">
                                          <p:stCondLst>
                                            <p:cond delay="1999"/>
                                          </p:stCondLst>
                                        </p:cTn>
                                        <p:tgtEl>
                                          <p:spTgt spid="107"/>
                                        </p:tgtEl>
                                        <p:attrNameLst>
                                          <p:attrName>style.visibility</p:attrName>
                                        </p:attrNameLst>
                                      </p:cBhvr>
                                      <p:to>
                                        <p:strVal val="hidden"/>
                                      </p:to>
                                    </p:set>
                                  </p:childTnLst>
                                </p:cTn>
                              </p:par>
                              <p:par>
                                <p:cTn id="227" presetID="9" presetClass="entr" presetSubtype="0" fill="hold" grpId="0" nodeType="withEffect">
                                  <p:stCondLst>
                                    <p:cond delay="0"/>
                                  </p:stCondLst>
                                  <p:childTnLst>
                                    <p:set>
                                      <p:cBhvr>
                                        <p:cTn id="228" dur="1" fill="hold">
                                          <p:stCondLst>
                                            <p:cond delay="0"/>
                                          </p:stCondLst>
                                        </p:cTn>
                                        <p:tgtEl>
                                          <p:spTgt spid="138"/>
                                        </p:tgtEl>
                                        <p:attrNameLst>
                                          <p:attrName>style.visibility</p:attrName>
                                        </p:attrNameLst>
                                      </p:cBhvr>
                                      <p:to>
                                        <p:strVal val="visible"/>
                                      </p:to>
                                    </p:set>
                                    <p:animEffect transition="in" filter="dissolve">
                                      <p:cBhvr>
                                        <p:cTn id="229" dur="2000"/>
                                        <p:tgtEl>
                                          <p:spTgt spid="138"/>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139"/>
                                        </p:tgtEl>
                                        <p:attrNameLst>
                                          <p:attrName>style.visibility</p:attrName>
                                        </p:attrNameLst>
                                      </p:cBhvr>
                                      <p:to>
                                        <p:strVal val="visible"/>
                                      </p:to>
                                    </p:set>
                                    <p:animEffect transition="in" filter="dissolve">
                                      <p:cBhvr>
                                        <p:cTn id="232" dur="2000"/>
                                        <p:tgtEl>
                                          <p:spTgt spid="139"/>
                                        </p:tgtEl>
                                      </p:cBhvr>
                                    </p:animEffect>
                                  </p:childTnLst>
                                </p:cTn>
                              </p:par>
                              <p:par>
                                <p:cTn id="233" presetID="9" presetClass="entr" presetSubtype="0" fill="hold" grpId="0" nodeType="withEffect">
                                  <p:stCondLst>
                                    <p:cond delay="0"/>
                                  </p:stCondLst>
                                  <p:childTnLst>
                                    <p:set>
                                      <p:cBhvr>
                                        <p:cTn id="234" dur="1" fill="hold">
                                          <p:stCondLst>
                                            <p:cond delay="0"/>
                                          </p:stCondLst>
                                        </p:cTn>
                                        <p:tgtEl>
                                          <p:spTgt spid="140"/>
                                        </p:tgtEl>
                                        <p:attrNameLst>
                                          <p:attrName>style.visibility</p:attrName>
                                        </p:attrNameLst>
                                      </p:cBhvr>
                                      <p:to>
                                        <p:strVal val="visible"/>
                                      </p:to>
                                    </p:set>
                                    <p:animEffect transition="in" filter="dissolve">
                                      <p:cBhvr>
                                        <p:cTn id="235" dur="2000"/>
                                        <p:tgtEl>
                                          <p:spTgt spid="140"/>
                                        </p:tgtEl>
                                      </p:cBhvr>
                                    </p:animEffect>
                                  </p:childTnLst>
                                </p:cTn>
                              </p:par>
                              <p:par>
                                <p:cTn id="236" presetID="9" presetClass="entr" presetSubtype="0" fill="hold" grpId="0" nodeType="withEffect">
                                  <p:stCondLst>
                                    <p:cond delay="0"/>
                                  </p:stCondLst>
                                  <p:childTnLst>
                                    <p:set>
                                      <p:cBhvr>
                                        <p:cTn id="237" dur="1" fill="hold">
                                          <p:stCondLst>
                                            <p:cond delay="0"/>
                                          </p:stCondLst>
                                        </p:cTn>
                                        <p:tgtEl>
                                          <p:spTgt spid="141"/>
                                        </p:tgtEl>
                                        <p:attrNameLst>
                                          <p:attrName>style.visibility</p:attrName>
                                        </p:attrNameLst>
                                      </p:cBhvr>
                                      <p:to>
                                        <p:strVal val="visible"/>
                                      </p:to>
                                    </p:set>
                                    <p:animEffect transition="in" filter="dissolve">
                                      <p:cBhvr>
                                        <p:cTn id="238" dur="2000"/>
                                        <p:tgtEl>
                                          <p:spTgt spid="141"/>
                                        </p:tgtEl>
                                      </p:cBhvr>
                                    </p:animEffect>
                                  </p:childTnLst>
                                </p:cTn>
                              </p:par>
                              <p:par>
                                <p:cTn id="239" presetID="9" presetClass="entr" presetSubtype="0" fill="hold" grpId="0" nodeType="withEffect">
                                  <p:stCondLst>
                                    <p:cond delay="0"/>
                                  </p:stCondLst>
                                  <p:childTnLst>
                                    <p:set>
                                      <p:cBhvr>
                                        <p:cTn id="240" dur="1" fill="hold">
                                          <p:stCondLst>
                                            <p:cond delay="0"/>
                                          </p:stCondLst>
                                        </p:cTn>
                                        <p:tgtEl>
                                          <p:spTgt spid="142"/>
                                        </p:tgtEl>
                                        <p:attrNameLst>
                                          <p:attrName>style.visibility</p:attrName>
                                        </p:attrNameLst>
                                      </p:cBhvr>
                                      <p:to>
                                        <p:strVal val="visible"/>
                                      </p:to>
                                    </p:set>
                                    <p:animEffect transition="in" filter="dissolve">
                                      <p:cBhvr>
                                        <p:cTn id="241" dur="2000"/>
                                        <p:tgtEl>
                                          <p:spTgt spid="142"/>
                                        </p:tgtEl>
                                      </p:cBhvr>
                                    </p:animEffect>
                                  </p:childTnLst>
                                </p:cTn>
                              </p:par>
                              <p:par>
                                <p:cTn id="242" presetID="9" presetClass="entr" presetSubtype="0" fill="hold" grpId="0" nodeType="withEffect">
                                  <p:stCondLst>
                                    <p:cond delay="0"/>
                                  </p:stCondLst>
                                  <p:childTnLst>
                                    <p:set>
                                      <p:cBhvr>
                                        <p:cTn id="243" dur="1" fill="hold">
                                          <p:stCondLst>
                                            <p:cond delay="0"/>
                                          </p:stCondLst>
                                        </p:cTn>
                                        <p:tgtEl>
                                          <p:spTgt spid="143"/>
                                        </p:tgtEl>
                                        <p:attrNameLst>
                                          <p:attrName>style.visibility</p:attrName>
                                        </p:attrNameLst>
                                      </p:cBhvr>
                                      <p:to>
                                        <p:strVal val="visible"/>
                                      </p:to>
                                    </p:set>
                                    <p:animEffect transition="in" filter="dissolve">
                                      <p:cBhvr>
                                        <p:cTn id="244" dur="2000"/>
                                        <p:tgtEl>
                                          <p:spTgt spid="143"/>
                                        </p:tgtEl>
                                      </p:cBhvr>
                                    </p:animEffect>
                                  </p:childTnLst>
                                </p:cTn>
                              </p:par>
                              <p:par>
                                <p:cTn id="245" presetID="9" presetClass="entr" presetSubtype="0" fill="hold" grpId="0" nodeType="withEffect">
                                  <p:stCondLst>
                                    <p:cond delay="0"/>
                                  </p:stCondLst>
                                  <p:childTnLst>
                                    <p:set>
                                      <p:cBhvr>
                                        <p:cTn id="246" dur="1" fill="hold">
                                          <p:stCondLst>
                                            <p:cond delay="0"/>
                                          </p:stCondLst>
                                        </p:cTn>
                                        <p:tgtEl>
                                          <p:spTgt spid="144"/>
                                        </p:tgtEl>
                                        <p:attrNameLst>
                                          <p:attrName>style.visibility</p:attrName>
                                        </p:attrNameLst>
                                      </p:cBhvr>
                                      <p:to>
                                        <p:strVal val="visible"/>
                                      </p:to>
                                    </p:set>
                                    <p:animEffect transition="in" filter="dissolve">
                                      <p:cBhvr>
                                        <p:cTn id="247" dur="2000"/>
                                        <p:tgtEl>
                                          <p:spTgt spid="144"/>
                                        </p:tgtEl>
                                      </p:cBhvr>
                                    </p:animEffect>
                                  </p:childTnLst>
                                </p:cTn>
                              </p:par>
                              <p:par>
                                <p:cTn id="248" presetID="9"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dissolve">
                                      <p:cBhvr>
                                        <p:cTn id="250" dur="2000"/>
                                        <p:tgtEl>
                                          <p:spTgt spid="145"/>
                                        </p:tgtEl>
                                      </p:cBhvr>
                                    </p:animEffect>
                                  </p:childTnLst>
                                </p:cTn>
                              </p:par>
                              <p:par>
                                <p:cTn id="251" presetID="9"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dissolve">
                                      <p:cBhvr>
                                        <p:cTn id="253" dur="2000"/>
                                        <p:tgtEl>
                                          <p:spTgt spid="146"/>
                                        </p:tgtEl>
                                      </p:cBhvr>
                                    </p:animEffect>
                                  </p:childTnLst>
                                </p:cTn>
                              </p:par>
                              <p:par>
                                <p:cTn id="254" presetID="9" presetClass="entr" presetSubtype="0" fill="hold" grpId="0" nodeType="withEffect">
                                  <p:stCondLst>
                                    <p:cond delay="0"/>
                                  </p:stCondLst>
                                  <p:childTnLst>
                                    <p:set>
                                      <p:cBhvr>
                                        <p:cTn id="255" dur="1" fill="hold">
                                          <p:stCondLst>
                                            <p:cond delay="0"/>
                                          </p:stCondLst>
                                        </p:cTn>
                                        <p:tgtEl>
                                          <p:spTgt spid="147"/>
                                        </p:tgtEl>
                                        <p:attrNameLst>
                                          <p:attrName>style.visibility</p:attrName>
                                        </p:attrNameLst>
                                      </p:cBhvr>
                                      <p:to>
                                        <p:strVal val="visible"/>
                                      </p:to>
                                    </p:set>
                                    <p:animEffect transition="in" filter="dissolve">
                                      <p:cBhvr>
                                        <p:cTn id="256" dur="2000"/>
                                        <p:tgtEl>
                                          <p:spTgt spid="147"/>
                                        </p:tgtEl>
                                      </p:cBhvr>
                                    </p:animEffect>
                                  </p:childTnLst>
                                </p:cTn>
                              </p:par>
                              <p:par>
                                <p:cTn id="257" presetID="9" presetClass="entr" presetSubtype="0" fill="hold" grpId="0" nodeType="withEffect">
                                  <p:stCondLst>
                                    <p:cond delay="0"/>
                                  </p:stCondLst>
                                  <p:childTnLst>
                                    <p:set>
                                      <p:cBhvr>
                                        <p:cTn id="258" dur="1" fill="hold">
                                          <p:stCondLst>
                                            <p:cond delay="0"/>
                                          </p:stCondLst>
                                        </p:cTn>
                                        <p:tgtEl>
                                          <p:spTgt spid="148"/>
                                        </p:tgtEl>
                                        <p:attrNameLst>
                                          <p:attrName>style.visibility</p:attrName>
                                        </p:attrNameLst>
                                      </p:cBhvr>
                                      <p:to>
                                        <p:strVal val="visible"/>
                                      </p:to>
                                    </p:set>
                                    <p:animEffect transition="in" filter="dissolve">
                                      <p:cBhvr>
                                        <p:cTn id="259" dur="2000"/>
                                        <p:tgtEl>
                                          <p:spTgt spid="148"/>
                                        </p:tgtEl>
                                      </p:cBhvr>
                                    </p:animEffect>
                                  </p:childTnLst>
                                </p:cTn>
                              </p:par>
                              <p:par>
                                <p:cTn id="260" presetID="9" presetClass="entr" presetSubtype="0" fill="hold" grpId="0" nodeType="withEffect">
                                  <p:stCondLst>
                                    <p:cond delay="0"/>
                                  </p:stCondLst>
                                  <p:childTnLst>
                                    <p:set>
                                      <p:cBhvr>
                                        <p:cTn id="261" dur="1" fill="hold">
                                          <p:stCondLst>
                                            <p:cond delay="0"/>
                                          </p:stCondLst>
                                        </p:cTn>
                                        <p:tgtEl>
                                          <p:spTgt spid="149"/>
                                        </p:tgtEl>
                                        <p:attrNameLst>
                                          <p:attrName>style.visibility</p:attrName>
                                        </p:attrNameLst>
                                      </p:cBhvr>
                                      <p:to>
                                        <p:strVal val="visible"/>
                                      </p:to>
                                    </p:set>
                                    <p:animEffect transition="in" filter="dissolve">
                                      <p:cBhvr>
                                        <p:cTn id="262" dur="2000"/>
                                        <p:tgtEl>
                                          <p:spTgt spid="149"/>
                                        </p:tgtEl>
                                      </p:cBhvr>
                                    </p:animEffect>
                                  </p:childTnLst>
                                </p:cTn>
                              </p:par>
                              <p:par>
                                <p:cTn id="263" presetID="9" presetClass="entr" presetSubtype="0" fill="hold" grpId="0" nodeType="withEffect">
                                  <p:stCondLst>
                                    <p:cond delay="0"/>
                                  </p:stCondLst>
                                  <p:childTnLst>
                                    <p:set>
                                      <p:cBhvr>
                                        <p:cTn id="264" dur="1" fill="hold">
                                          <p:stCondLst>
                                            <p:cond delay="0"/>
                                          </p:stCondLst>
                                        </p:cTn>
                                        <p:tgtEl>
                                          <p:spTgt spid="150"/>
                                        </p:tgtEl>
                                        <p:attrNameLst>
                                          <p:attrName>style.visibility</p:attrName>
                                        </p:attrNameLst>
                                      </p:cBhvr>
                                      <p:to>
                                        <p:strVal val="visible"/>
                                      </p:to>
                                    </p:set>
                                    <p:animEffect transition="in" filter="dissolve">
                                      <p:cBhvr>
                                        <p:cTn id="265" dur="2000"/>
                                        <p:tgtEl>
                                          <p:spTgt spid="150"/>
                                        </p:tgtEl>
                                      </p:cBhvr>
                                    </p:animEffect>
                                  </p:childTnLst>
                                </p:cTn>
                              </p:par>
                              <p:par>
                                <p:cTn id="266" presetID="9" presetClass="entr" presetSubtype="0" fill="hold" grpId="0" nodeType="withEffect">
                                  <p:stCondLst>
                                    <p:cond delay="0"/>
                                  </p:stCondLst>
                                  <p:childTnLst>
                                    <p:set>
                                      <p:cBhvr>
                                        <p:cTn id="267" dur="1" fill="hold">
                                          <p:stCondLst>
                                            <p:cond delay="0"/>
                                          </p:stCondLst>
                                        </p:cTn>
                                        <p:tgtEl>
                                          <p:spTgt spid="151"/>
                                        </p:tgtEl>
                                        <p:attrNameLst>
                                          <p:attrName>style.visibility</p:attrName>
                                        </p:attrNameLst>
                                      </p:cBhvr>
                                      <p:to>
                                        <p:strVal val="visible"/>
                                      </p:to>
                                    </p:set>
                                    <p:animEffect transition="in" filter="dissolve">
                                      <p:cBhvr>
                                        <p:cTn id="268" dur="2000"/>
                                        <p:tgtEl>
                                          <p:spTgt spid="151"/>
                                        </p:tgtEl>
                                      </p:cBhvr>
                                    </p:animEffect>
                                  </p:childTnLst>
                                </p:cTn>
                              </p:par>
                              <p:par>
                                <p:cTn id="269" presetID="9" presetClass="entr" presetSubtype="0" fill="hold" grpId="0" nodeType="withEffect">
                                  <p:stCondLst>
                                    <p:cond delay="0"/>
                                  </p:stCondLst>
                                  <p:childTnLst>
                                    <p:set>
                                      <p:cBhvr>
                                        <p:cTn id="270" dur="1" fill="hold">
                                          <p:stCondLst>
                                            <p:cond delay="0"/>
                                          </p:stCondLst>
                                        </p:cTn>
                                        <p:tgtEl>
                                          <p:spTgt spid="152"/>
                                        </p:tgtEl>
                                        <p:attrNameLst>
                                          <p:attrName>style.visibility</p:attrName>
                                        </p:attrNameLst>
                                      </p:cBhvr>
                                      <p:to>
                                        <p:strVal val="visible"/>
                                      </p:to>
                                    </p:set>
                                    <p:animEffect transition="in" filter="dissolve">
                                      <p:cBhvr>
                                        <p:cTn id="271" dur="2000"/>
                                        <p:tgtEl>
                                          <p:spTgt spid="152"/>
                                        </p:tgtEl>
                                      </p:cBhvr>
                                    </p:animEffect>
                                  </p:childTnLst>
                                </p:cTn>
                              </p:par>
                              <p:par>
                                <p:cTn id="272" presetID="9" presetClass="entr" presetSubtype="0" fill="hold" grpId="0" nodeType="withEffect">
                                  <p:stCondLst>
                                    <p:cond delay="0"/>
                                  </p:stCondLst>
                                  <p:childTnLst>
                                    <p:set>
                                      <p:cBhvr>
                                        <p:cTn id="273" dur="1" fill="hold">
                                          <p:stCondLst>
                                            <p:cond delay="0"/>
                                          </p:stCondLst>
                                        </p:cTn>
                                        <p:tgtEl>
                                          <p:spTgt spid="153"/>
                                        </p:tgtEl>
                                        <p:attrNameLst>
                                          <p:attrName>style.visibility</p:attrName>
                                        </p:attrNameLst>
                                      </p:cBhvr>
                                      <p:to>
                                        <p:strVal val="visible"/>
                                      </p:to>
                                    </p:set>
                                    <p:animEffect transition="in" filter="dissolve">
                                      <p:cBhvr>
                                        <p:cTn id="274" dur="2000"/>
                                        <p:tgtEl>
                                          <p:spTgt spid="153"/>
                                        </p:tgtEl>
                                      </p:cBhvr>
                                    </p:animEffect>
                                  </p:childTnLst>
                                </p:cTn>
                              </p:par>
                              <p:par>
                                <p:cTn id="275" presetID="9" presetClass="entr" presetSubtype="0" fill="hold" grpId="0" nodeType="withEffect">
                                  <p:stCondLst>
                                    <p:cond delay="0"/>
                                  </p:stCondLst>
                                  <p:childTnLst>
                                    <p:set>
                                      <p:cBhvr>
                                        <p:cTn id="276" dur="1" fill="hold">
                                          <p:stCondLst>
                                            <p:cond delay="0"/>
                                          </p:stCondLst>
                                        </p:cTn>
                                        <p:tgtEl>
                                          <p:spTgt spid="154"/>
                                        </p:tgtEl>
                                        <p:attrNameLst>
                                          <p:attrName>style.visibility</p:attrName>
                                        </p:attrNameLst>
                                      </p:cBhvr>
                                      <p:to>
                                        <p:strVal val="visible"/>
                                      </p:to>
                                    </p:set>
                                    <p:animEffect transition="in" filter="dissolve">
                                      <p:cBhvr>
                                        <p:cTn id="277" dur="2000"/>
                                        <p:tgtEl>
                                          <p:spTgt spid="154"/>
                                        </p:tgtEl>
                                      </p:cBhvr>
                                    </p:animEffect>
                                  </p:childTnLst>
                                </p:cTn>
                              </p:par>
                              <p:par>
                                <p:cTn id="278" presetID="9" presetClass="entr" presetSubtype="0" fill="hold" grpId="0" nodeType="withEffect">
                                  <p:stCondLst>
                                    <p:cond delay="0"/>
                                  </p:stCondLst>
                                  <p:childTnLst>
                                    <p:set>
                                      <p:cBhvr>
                                        <p:cTn id="279" dur="1" fill="hold">
                                          <p:stCondLst>
                                            <p:cond delay="0"/>
                                          </p:stCondLst>
                                        </p:cTn>
                                        <p:tgtEl>
                                          <p:spTgt spid="155"/>
                                        </p:tgtEl>
                                        <p:attrNameLst>
                                          <p:attrName>style.visibility</p:attrName>
                                        </p:attrNameLst>
                                      </p:cBhvr>
                                      <p:to>
                                        <p:strVal val="visible"/>
                                      </p:to>
                                    </p:set>
                                    <p:animEffect transition="in" filter="dissolve">
                                      <p:cBhvr>
                                        <p:cTn id="280" dur="2000"/>
                                        <p:tgtEl>
                                          <p:spTgt spid="155"/>
                                        </p:tgtEl>
                                      </p:cBhvr>
                                    </p:animEffect>
                                  </p:childTnLst>
                                </p:cTn>
                              </p:par>
                              <p:par>
                                <p:cTn id="281" presetID="9" presetClass="entr" presetSubtype="0" fill="hold" grpId="0" nodeType="withEffect">
                                  <p:stCondLst>
                                    <p:cond delay="0"/>
                                  </p:stCondLst>
                                  <p:childTnLst>
                                    <p:set>
                                      <p:cBhvr>
                                        <p:cTn id="282" dur="1" fill="hold">
                                          <p:stCondLst>
                                            <p:cond delay="0"/>
                                          </p:stCondLst>
                                        </p:cTn>
                                        <p:tgtEl>
                                          <p:spTgt spid="156"/>
                                        </p:tgtEl>
                                        <p:attrNameLst>
                                          <p:attrName>style.visibility</p:attrName>
                                        </p:attrNameLst>
                                      </p:cBhvr>
                                      <p:to>
                                        <p:strVal val="visible"/>
                                      </p:to>
                                    </p:set>
                                    <p:animEffect transition="in" filter="dissolve">
                                      <p:cBhvr>
                                        <p:cTn id="283" dur="2000"/>
                                        <p:tgtEl>
                                          <p:spTgt spid="156"/>
                                        </p:tgtEl>
                                      </p:cBhvr>
                                    </p:animEffect>
                                  </p:childTnLst>
                                </p:cTn>
                              </p:par>
                              <p:par>
                                <p:cTn id="284" presetID="9" presetClass="entr" presetSubtype="0" fill="hold" grpId="0" nodeType="withEffect">
                                  <p:stCondLst>
                                    <p:cond delay="0"/>
                                  </p:stCondLst>
                                  <p:childTnLst>
                                    <p:set>
                                      <p:cBhvr>
                                        <p:cTn id="285" dur="1" fill="hold">
                                          <p:stCondLst>
                                            <p:cond delay="0"/>
                                          </p:stCondLst>
                                        </p:cTn>
                                        <p:tgtEl>
                                          <p:spTgt spid="157"/>
                                        </p:tgtEl>
                                        <p:attrNameLst>
                                          <p:attrName>style.visibility</p:attrName>
                                        </p:attrNameLst>
                                      </p:cBhvr>
                                      <p:to>
                                        <p:strVal val="visible"/>
                                      </p:to>
                                    </p:set>
                                    <p:animEffect transition="in" filter="dissolve">
                                      <p:cBhvr>
                                        <p:cTn id="286" dur="2000"/>
                                        <p:tgtEl>
                                          <p:spTgt spid="157"/>
                                        </p:tgtEl>
                                      </p:cBhvr>
                                    </p:animEffect>
                                  </p:childTnLst>
                                </p:cTn>
                              </p:par>
                              <p:par>
                                <p:cTn id="287" presetID="9" presetClass="entr" presetSubtype="0" fill="hold" grpId="0" nodeType="withEffect">
                                  <p:stCondLst>
                                    <p:cond delay="0"/>
                                  </p:stCondLst>
                                  <p:childTnLst>
                                    <p:set>
                                      <p:cBhvr>
                                        <p:cTn id="288" dur="1" fill="hold">
                                          <p:stCondLst>
                                            <p:cond delay="0"/>
                                          </p:stCondLst>
                                        </p:cTn>
                                        <p:tgtEl>
                                          <p:spTgt spid="158"/>
                                        </p:tgtEl>
                                        <p:attrNameLst>
                                          <p:attrName>style.visibility</p:attrName>
                                        </p:attrNameLst>
                                      </p:cBhvr>
                                      <p:to>
                                        <p:strVal val="visible"/>
                                      </p:to>
                                    </p:set>
                                    <p:animEffect transition="in" filter="dissolve">
                                      <p:cBhvr>
                                        <p:cTn id="289" dur="2000"/>
                                        <p:tgtEl>
                                          <p:spTgt spid="158"/>
                                        </p:tgtEl>
                                      </p:cBhvr>
                                    </p:animEffect>
                                  </p:childTnLst>
                                </p:cTn>
                              </p:par>
                              <p:par>
                                <p:cTn id="290" presetID="9" presetClass="entr" presetSubtype="0" fill="hold" nodeType="withEffect">
                                  <p:stCondLst>
                                    <p:cond delay="0"/>
                                  </p:stCondLst>
                                  <p:childTnLst>
                                    <p:set>
                                      <p:cBhvr>
                                        <p:cTn id="291" dur="1" fill="hold">
                                          <p:stCondLst>
                                            <p:cond delay="0"/>
                                          </p:stCondLst>
                                        </p:cTn>
                                        <p:tgtEl>
                                          <p:spTgt spid="159"/>
                                        </p:tgtEl>
                                        <p:attrNameLst>
                                          <p:attrName>style.visibility</p:attrName>
                                        </p:attrNameLst>
                                      </p:cBhvr>
                                      <p:to>
                                        <p:strVal val="visible"/>
                                      </p:to>
                                    </p:set>
                                    <p:animEffect transition="in" filter="dissolve">
                                      <p:cBhvr>
                                        <p:cTn id="292"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4" grpId="0" animBg="1"/>
      <p:bldP spid="55" grpId="0" animBg="1"/>
      <p:bldP spid="61" grpId="0" animBg="1"/>
      <p:bldP spid="63" grpId="0" animBg="1"/>
      <p:bldP spid="64" grpId="0" animBg="1"/>
      <p:bldP spid="65"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0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Oval 108"/>
          <p:cNvSpPr/>
          <p:nvPr/>
        </p:nvSpPr>
        <p:spPr>
          <a:xfrm>
            <a:off x="65532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0" name="Oval 109"/>
          <p:cNvSpPr/>
          <p:nvPr/>
        </p:nvSpPr>
        <p:spPr>
          <a:xfrm>
            <a:off x="70104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1" name="Oval 110"/>
          <p:cNvSpPr/>
          <p:nvPr/>
        </p:nvSpPr>
        <p:spPr>
          <a:xfrm>
            <a:off x="74676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2" name="Oval 111"/>
          <p:cNvSpPr/>
          <p:nvPr/>
        </p:nvSpPr>
        <p:spPr>
          <a:xfrm>
            <a:off x="79248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3" name="Oval 112"/>
          <p:cNvSpPr/>
          <p:nvPr/>
        </p:nvSpPr>
        <p:spPr>
          <a:xfrm>
            <a:off x="56388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4" name="Oval 113"/>
          <p:cNvSpPr/>
          <p:nvPr/>
        </p:nvSpPr>
        <p:spPr>
          <a:xfrm>
            <a:off x="60960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5" name="Oval 114"/>
          <p:cNvSpPr/>
          <p:nvPr/>
        </p:nvSpPr>
        <p:spPr>
          <a:xfrm>
            <a:off x="65532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6" name="Oval 115"/>
          <p:cNvSpPr/>
          <p:nvPr/>
        </p:nvSpPr>
        <p:spPr>
          <a:xfrm>
            <a:off x="70104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7" name="Oval 116"/>
          <p:cNvSpPr/>
          <p:nvPr/>
        </p:nvSpPr>
        <p:spPr>
          <a:xfrm>
            <a:off x="74676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8" name="Oval 117"/>
          <p:cNvSpPr/>
          <p:nvPr/>
        </p:nvSpPr>
        <p:spPr>
          <a:xfrm>
            <a:off x="79248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19" name="Oval 118"/>
          <p:cNvSpPr/>
          <p:nvPr/>
        </p:nvSpPr>
        <p:spPr>
          <a:xfrm>
            <a:off x="56388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20" name="Oval 119"/>
          <p:cNvSpPr/>
          <p:nvPr/>
        </p:nvSpPr>
        <p:spPr>
          <a:xfrm>
            <a:off x="60960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21" name="Oval 120"/>
          <p:cNvSpPr/>
          <p:nvPr/>
        </p:nvSpPr>
        <p:spPr>
          <a:xfrm>
            <a:off x="65532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22" name="Oval 121"/>
          <p:cNvSpPr/>
          <p:nvPr/>
        </p:nvSpPr>
        <p:spPr>
          <a:xfrm>
            <a:off x="70104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23" name="Oval 122"/>
          <p:cNvSpPr/>
          <p:nvPr/>
        </p:nvSpPr>
        <p:spPr>
          <a:xfrm>
            <a:off x="74676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24" name="Oval 123"/>
          <p:cNvSpPr/>
          <p:nvPr/>
        </p:nvSpPr>
        <p:spPr>
          <a:xfrm>
            <a:off x="79248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25" name="Oval 124"/>
          <p:cNvSpPr/>
          <p:nvPr/>
        </p:nvSpPr>
        <p:spPr>
          <a:xfrm>
            <a:off x="56388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26" name="Oval 125"/>
          <p:cNvSpPr/>
          <p:nvPr/>
        </p:nvSpPr>
        <p:spPr>
          <a:xfrm>
            <a:off x="60960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27" name="Oval 126"/>
          <p:cNvSpPr/>
          <p:nvPr/>
        </p:nvSpPr>
        <p:spPr>
          <a:xfrm>
            <a:off x="65532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28" name="Oval 127"/>
          <p:cNvSpPr/>
          <p:nvPr/>
        </p:nvSpPr>
        <p:spPr>
          <a:xfrm>
            <a:off x="70104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29" name="Oval 128"/>
          <p:cNvSpPr/>
          <p:nvPr/>
        </p:nvSpPr>
        <p:spPr>
          <a:xfrm>
            <a:off x="74676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30" name="Oval 129"/>
          <p:cNvSpPr/>
          <p:nvPr/>
        </p:nvSpPr>
        <p:spPr>
          <a:xfrm>
            <a:off x="79248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31" name="Oval 130"/>
          <p:cNvSpPr/>
          <p:nvPr/>
        </p:nvSpPr>
        <p:spPr>
          <a:xfrm>
            <a:off x="60960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32" name="Oval 131"/>
          <p:cNvSpPr/>
          <p:nvPr/>
        </p:nvSpPr>
        <p:spPr>
          <a:xfrm>
            <a:off x="56388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33" name="Oval 132"/>
          <p:cNvSpPr/>
          <p:nvPr/>
        </p:nvSpPr>
        <p:spPr>
          <a:xfrm>
            <a:off x="18288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34" name="Oval 133"/>
          <p:cNvSpPr/>
          <p:nvPr/>
        </p:nvSpPr>
        <p:spPr>
          <a:xfrm>
            <a:off x="22860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35" name="Oval 134"/>
          <p:cNvSpPr/>
          <p:nvPr/>
        </p:nvSpPr>
        <p:spPr>
          <a:xfrm>
            <a:off x="27432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36" name="Oval 135"/>
          <p:cNvSpPr/>
          <p:nvPr/>
        </p:nvSpPr>
        <p:spPr>
          <a:xfrm>
            <a:off x="32004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37" name="Oval 136"/>
          <p:cNvSpPr/>
          <p:nvPr/>
        </p:nvSpPr>
        <p:spPr>
          <a:xfrm>
            <a:off x="9144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38" name="Oval 137"/>
          <p:cNvSpPr/>
          <p:nvPr/>
        </p:nvSpPr>
        <p:spPr>
          <a:xfrm>
            <a:off x="13716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39" name="Oval 138"/>
          <p:cNvSpPr/>
          <p:nvPr/>
        </p:nvSpPr>
        <p:spPr>
          <a:xfrm>
            <a:off x="18288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40" name="Oval 139"/>
          <p:cNvSpPr/>
          <p:nvPr/>
        </p:nvSpPr>
        <p:spPr>
          <a:xfrm>
            <a:off x="22860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41" name="Oval 140"/>
          <p:cNvSpPr/>
          <p:nvPr/>
        </p:nvSpPr>
        <p:spPr>
          <a:xfrm>
            <a:off x="27432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42" name="Oval 141"/>
          <p:cNvSpPr/>
          <p:nvPr/>
        </p:nvSpPr>
        <p:spPr>
          <a:xfrm>
            <a:off x="32004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43" name="Oval 142"/>
          <p:cNvSpPr/>
          <p:nvPr/>
        </p:nvSpPr>
        <p:spPr>
          <a:xfrm>
            <a:off x="9144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44" name="Oval 143"/>
          <p:cNvSpPr/>
          <p:nvPr/>
        </p:nvSpPr>
        <p:spPr>
          <a:xfrm>
            <a:off x="13716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45" name="Oval 144"/>
          <p:cNvSpPr/>
          <p:nvPr/>
        </p:nvSpPr>
        <p:spPr>
          <a:xfrm>
            <a:off x="18288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46" name="Oval 145"/>
          <p:cNvSpPr/>
          <p:nvPr/>
        </p:nvSpPr>
        <p:spPr>
          <a:xfrm>
            <a:off x="22860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47" name="Oval 146"/>
          <p:cNvSpPr/>
          <p:nvPr/>
        </p:nvSpPr>
        <p:spPr>
          <a:xfrm>
            <a:off x="27432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48" name="Oval 147"/>
          <p:cNvSpPr/>
          <p:nvPr/>
        </p:nvSpPr>
        <p:spPr>
          <a:xfrm>
            <a:off x="32004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49" name="Oval 148"/>
          <p:cNvSpPr/>
          <p:nvPr/>
        </p:nvSpPr>
        <p:spPr>
          <a:xfrm>
            <a:off x="13716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50" name="Oval 149"/>
          <p:cNvSpPr/>
          <p:nvPr/>
        </p:nvSpPr>
        <p:spPr>
          <a:xfrm>
            <a:off x="9144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51" name="Oval 150"/>
          <p:cNvSpPr/>
          <p:nvPr/>
        </p:nvSpPr>
        <p:spPr>
          <a:xfrm>
            <a:off x="9144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52" name="Oval 151"/>
          <p:cNvSpPr/>
          <p:nvPr/>
        </p:nvSpPr>
        <p:spPr>
          <a:xfrm>
            <a:off x="13716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53" name="Oval 152"/>
          <p:cNvSpPr/>
          <p:nvPr/>
        </p:nvSpPr>
        <p:spPr>
          <a:xfrm>
            <a:off x="18288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54" name="Oval 153"/>
          <p:cNvSpPr/>
          <p:nvPr/>
        </p:nvSpPr>
        <p:spPr>
          <a:xfrm>
            <a:off x="22860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55" name="Oval 154"/>
          <p:cNvSpPr/>
          <p:nvPr/>
        </p:nvSpPr>
        <p:spPr>
          <a:xfrm>
            <a:off x="27432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56" name="Oval 155"/>
          <p:cNvSpPr/>
          <p:nvPr/>
        </p:nvSpPr>
        <p:spPr>
          <a:xfrm>
            <a:off x="32004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57" name="TextBox 156"/>
          <p:cNvSpPr txBox="1"/>
          <p:nvPr/>
        </p:nvSpPr>
        <p:spPr>
          <a:xfrm>
            <a:off x="6172200" y="2133600"/>
            <a:ext cx="23622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rPr>
              <a:t>R = Relapse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349E"/>
                </a:solidFill>
                <a:effectLst/>
                <a:uLnTx/>
                <a:uFillTx/>
              </a:rPr>
              <a:t>N = No Relapse</a:t>
            </a:r>
          </a:p>
        </p:txBody>
      </p:sp>
      <p:sp>
        <p:nvSpPr>
          <p:cNvPr id="158" name="Oval 157"/>
          <p:cNvSpPr/>
          <p:nvPr/>
        </p:nvSpPr>
        <p:spPr>
          <a:xfrm>
            <a:off x="65532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59" name="Oval 158"/>
          <p:cNvSpPr/>
          <p:nvPr/>
        </p:nvSpPr>
        <p:spPr>
          <a:xfrm>
            <a:off x="70104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0" name="Oval 159"/>
          <p:cNvSpPr/>
          <p:nvPr/>
        </p:nvSpPr>
        <p:spPr>
          <a:xfrm>
            <a:off x="74676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1" name="Oval 160"/>
          <p:cNvSpPr/>
          <p:nvPr/>
        </p:nvSpPr>
        <p:spPr>
          <a:xfrm>
            <a:off x="79248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2" name="Oval 161"/>
          <p:cNvSpPr/>
          <p:nvPr/>
        </p:nvSpPr>
        <p:spPr>
          <a:xfrm>
            <a:off x="56388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3" name="Oval 162"/>
          <p:cNvSpPr/>
          <p:nvPr/>
        </p:nvSpPr>
        <p:spPr>
          <a:xfrm>
            <a:off x="60960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4" name="Oval 163"/>
          <p:cNvSpPr/>
          <p:nvPr/>
        </p:nvSpPr>
        <p:spPr>
          <a:xfrm>
            <a:off x="65532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5" name="Oval 164"/>
          <p:cNvSpPr/>
          <p:nvPr/>
        </p:nvSpPr>
        <p:spPr>
          <a:xfrm>
            <a:off x="70104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6" name="Oval 165"/>
          <p:cNvSpPr/>
          <p:nvPr/>
        </p:nvSpPr>
        <p:spPr>
          <a:xfrm>
            <a:off x="74676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7" name="Oval 166"/>
          <p:cNvSpPr/>
          <p:nvPr/>
        </p:nvSpPr>
        <p:spPr>
          <a:xfrm>
            <a:off x="79248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8" name="Oval 167"/>
          <p:cNvSpPr/>
          <p:nvPr/>
        </p:nvSpPr>
        <p:spPr>
          <a:xfrm>
            <a:off x="56388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69" name="Oval 168"/>
          <p:cNvSpPr/>
          <p:nvPr/>
        </p:nvSpPr>
        <p:spPr>
          <a:xfrm>
            <a:off x="60960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70" name="Oval 169"/>
          <p:cNvSpPr/>
          <p:nvPr/>
        </p:nvSpPr>
        <p:spPr>
          <a:xfrm>
            <a:off x="65532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71" name="Oval 170"/>
          <p:cNvSpPr/>
          <p:nvPr/>
        </p:nvSpPr>
        <p:spPr>
          <a:xfrm>
            <a:off x="70104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72" name="Oval 171"/>
          <p:cNvSpPr/>
          <p:nvPr/>
        </p:nvSpPr>
        <p:spPr>
          <a:xfrm>
            <a:off x="74676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73" name="Oval 172"/>
          <p:cNvSpPr/>
          <p:nvPr/>
        </p:nvSpPr>
        <p:spPr>
          <a:xfrm>
            <a:off x="79248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74" name="Oval 173"/>
          <p:cNvSpPr/>
          <p:nvPr/>
        </p:nvSpPr>
        <p:spPr>
          <a:xfrm>
            <a:off x="56388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75" name="Oval 174"/>
          <p:cNvSpPr/>
          <p:nvPr/>
        </p:nvSpPr>
        <p:spPr>
          <a:xfrm>
            <a:off x="60960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76" name="Oval 175"/>
          <p:cNvSpPr/>
          <p:nvPr/>
        </p:nvSpPr>
        <p:spPr>
          <a:xfrm>
            <a:off x="65532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77" name="Oval 176"/>
          <p:cNvSpPr/>
          <p:nvPr/>
        </p:nvSpPr>
        <p:spPr>
          <a:xfrm>
            <a:off x="70104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78" name="Oval 177"/>
          <p:cNvSpPr/>
          <p:nvPr/>
        </p:nvSpPr>
        <p:spPr>
          <a:xfrm>
            <a:off x="74676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79" name="Oval 178"/>
          <p:cNvSpPr/>
          <p:nvPr/>
        </p:nvSpPr>
        <p:spPr>
          <a:xfrm>
            <a:off x="79248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80" name="Oval 179"/>
          <p:cNvSpPr/>
          <p:nvPr/>
        </p:nvSpPr>
        <p:spPr>
          <a:xfrm>
            <a:off x="60960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1" name="Oval 180"/>
          <p:cNvSpPr/>
          <p:nvPr/>
        </p:nvSpPr>
        <p:spPr>
          <a:xfrm>
            <a:off x="56388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2" name="Oval 181"/>
          <p:cNvSpPr/>
          <p:nvPr/>
        </p:nvSpPr>
        <p:spPr>
          <a:xfrm>
            <a:off x="18288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3" name="Oval 182"/>
          <p:cNvSpPr/>
          <p:nvPr/>
        </p:nvSpPr>
        <p:spPr>
          <a:xfrm>
            <a:off x="22860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4" name="Oval 183"/>
          <p:cNvSpPr/>
          <p:nvPr/>
        </p:nvSpPr>
        <p:spPr>
          <a:xfrm>
            <a:off x="27432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5" name="Oval 184"/>
          <p:cNvSpPr/>
          <p:nvPr/>
        </p:nvSpPr>
        <p:spPr>
          <a:xfrm>
            <a:off x="32004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6" name="Oval 185"/>
          <p:cNvSpPr/>
          <p:nvPr/>
        </p:nvSpPr>
        <p:spPr>
          <a:xfrm>
            <a:off x="9144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7" name="Oval 186"/>
          <p:cNvSpPr/>
          <p:nvPr/>
        </p:nvSpPr>
        <p:spPr>
          <a:xfrm>
            <a:off x="13716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8" name="Oval 187"/>
          <p:cNvSpPr/>
          <p:nvPr/>
        </p:nvSpPr>
        <p:spPr>
          <a:xfrm>
            <a:off x="18288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89" name="Oval 188"/>
          <p:cNvSpPr/>
          <p:nvPr/>
        </p:nvSpPr>
        <p:spPr>
          <a:xfrm>
            <a:off x="22860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90" name="Oval 189"/>
          <p:cNvSpPr/>
          <p:nvPr/>
        </p:nvSpPr>
        <p:spPr>
          <a:xfrm>
            <a:off x="32004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91" name="Oval 190"/>
          <p:cNvSpPr/>
          <p:nvPr/>
        </p:nvSpPr>
        <p:spPr>
          <a:xfrm>
            <a:off x="2743200" y="47244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92" name="Oval 191"/>
          <p:cNvSpPr/>
          <p:nvPr/>
        </p:nvSpPr>
        <p:spPr>
          <a:xfrm>
            <a:off x="9144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93" name="Oval 192"/>
          <p:cNvSpPr/>
          <p:nvPr/>
        </p:nvSpPr>
        <p:spPr>
          <a:xfrm>
            <a:off x="13716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94" name="Oval 193"/>
          <p:cNvSpPr/>
          <p:nvPr/>
        </p:nvSpPr>
        <p:spPr>
          <a:xfrm>
            <a:off x="18288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95" name="Oval 194"/>
          <p:cNvSpPr/>
          <p:nvPr/>
        </p:nvSpPr>
        <p:spPr>
          <a:xfrm>
            <a:off x="22860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96" name="Oval 195"/>
          <p:cNvSpPr/>
          <p:nvPr/>
        </p:nvSpPr>
        <p:spPr>
          <a:xfrm>
            <a:off x="27432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97" name="Oval 196"/>
          <p:cNvSpPr/>
          <p:nvPr/>
        </p:nvSpPr>
        <p:spPr>
          <a:xfrm>
            <a:off x="3200400" y="51816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198" name="Oval 197"/>
          <p:cNvSpPr/>
          <p:nvPr/>
        </p:nvSpPr>
        <p:spPr>
          <a:xfrm>
            <a:off x="13716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199" name="Oval 198"/>
          <p:cNvSpPr/>
          <p:nvPr/>
        </p:nvSpPr>
        <p:spPr>
          <a:xfrm>
            <a:off x="914400" y="42672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p>
        </p:txBody>
      </p:sp>
      <p:sp>
        <p:nvSpPr>
          <p:cNvPr id="200" name="Oval 199"/>
          <p:cNvSpPr/>
          <p:nvPr/>
        </p:nvSpPr>
        <p:spPr>
          <a:xfrm>
            <a:off x="9144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201" name="Oval 200"/>
          <p:cNvSpPr/>
          <p:nvPr/>
        </p:nvSpPr>
        <p:spPr>
          <a:xfrm>
            <a:off x="13716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202" name="Oval 201"/>
          <p:cNvSpPr/>
          <p:nvPr/>
        </p:nvSpPr>
        <p:spPr>
          <a:xfrm>
            <a:off x="18288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203" name="Oval 202"/>
          <p:cNvSpPr/>
          <p:nvPr/>
        </p:nvSpPr>
        <p:spPr>
          <a:xfrm>
            <a:off x="22860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204" name="Oval 203"/>
          <p:cNvSpPr/>
          <p:nvPr/>
        </p:nvSpPr>
        <p:spPr>
          <a:xfrm>
            <a:off x="27432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205" name="Oval 204"/>
          <p:cNvSpPr/>
          <p:nvPr/>
        </p:nvSpPr>
        <p:spPr>
          <a:xfrm>
            <a:off x="3200400" y="5638800"/>
            <a:ext cx="457200"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p>
        </p:txBody>
      </p:sp>
      <p:sp>
        <p:nvSpPr>
          <p:cNvPr id="206" name="TextBox 205"/>
          <p:cNvSpPr txBox="1"/>
          <p:nvPr/>
        </p:nvSpPr>
        <p:spPr>
          <a:xfrm>
            <a:off x="1981200" y="990601"/>
            <a:ext cx="4191000" cy="4572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rPr>
              <a:t>2.  Conduct experiment</a:t>
            </a:r>
          </a:p>
        </p:txBody>
      </p:sp>
      <p:sp>
        <p:nvSpPr>
          <p:cNvPr id="207" name="TextBox 206"/>
          <p:cNvSpPr txBox="1"/>
          <p:nvPr/>
        </p:nvSpPr>
        <p:spPr>
          <a:xfrm>
            <a:off x="1981200" y="1524000"/>
            <a:ext cx="57150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rPr>
              <a:t>3.  Observe relapse counts in each group</a:t>
            </a:r>
          </a:p>
        </p:txBody>
      </p:sp>
      <p:sp>
        <p:nvSpPr>
          <p:cNvPr id="208" name="TextBox 207"/>
          <p:cNvSpPr txBox="1"/>
          <p:nvPr/>
        </p:nvSpPr>
        <p:spPr>
          <a:xfrm>
            <a:off x="6934200" y="3745468"/>
            <a:ext cx="15240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2676"/>
                </a:solidFill>
                <a:effectLst/>
                <a:uLnTx/>
                <a:uFillTx/>
              </a:rPr>
              <a:t>Lithium</a:t>
            </a:r>
          </a:p>
        </p:txBody>
      </p:sp>
      <p:cxnSp>
        <p:nvCxnSpPr>
          <p:cNvPr id="209" name="Straight Arrow Connector 208"/>
          <p:cNvCxnSpPr/>
          <p:nvPr/>
        </p:nvCxnSpPr>
        <p:spPr>
          <a:xfrm rot="10800000" flipV="1">
            <a:off x="2057400" y="2667000"/>
            <a:ext cx="2514600" cy="1219200"/>
          </a:xfrm>
          <a:prstGeom prst="straightConnector1">
            <a:avLst/>
          </a:prstGeom>
          <a:noFill/>
          <a:ln w="38100" cap="flat" cmpd="sng" algn="ctr">
            <a:solidFill>
              <a:srgbClr val="002676">
                <a:satMod val="150000"/>
              </a:srgbClr>
            </a:solidFill>
            <a:prstDash val="solid"/>
            <a:tailEnd type="arrow"/>
          </a:ln>
          <a:effectLst/>
        </p:spPr>
      </p:cxnSp>
      <p:cxnSp>
        <p:nvCxnSpPr>
          <p:cNvPr id="210" name="Straight Arrow Connector 209"/>
          <p:cNvCxnSpPr/>
          <p:nvPr/>
        </p:nvCxnSpPr>
        <p:spPr>
          <a:xfrm>
            <a:off x="4572000" y="2667000"/>
            <a:ext cx="2590800" cy="1295400"/>
          </a:xfrm>
          <a:prstGeom prst="straightConnector1">
            <a:avLst/>
          </a:prstGeom>
          <a:noFill/>
          <a:ln w="38100" cap="flat" cmpd="sng" algn="ctr">
            <a:solidFill>
              <a:srgbClr val="002676">
                <a:satMod val="150000"/>
              </a:srgbClr>
            </a:solidFill>
            <a:prstDash val="solid"/>
            <a:tailEnd type="arrow"/>
          </a:ln>
          <a:effectLst/>
        </p:spPr>
      </p:cxnSp>
      <p:sp>
        <p:nvSpPr>
          <p:cNvPr id="211" name="TextBox 210"/>
          <p:cNvSpPr txBox="1"/>
          <p:nvPr/>
        </p:nvSpPr>
        <p:spPr>
          <a:xfrm>
            <a:off x="685800" y="3669268"/>
            <a:ext cx="1524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err="1" smtClean="0">
                <a:ln>
                  <a:noFill/>
                </a:ln>
                <a:solidFill>
                  <a:srgbClr val="002676"/>
                </a:solidFill>
                <a:effectLst/>
                <a:uLnTx/>
                <a:uFillTx/>
              </a:rPr>
              <a:t>Desipramine</a:t>
            </a:r>
            <a:endParaRPr kumimoji="0" lang="en-US" sz="1800" b="0" i="1" u="none" strike="noStrike" kern="0" cap="none" spc="0" normalizeH="0" baseline="0" noProof="0" dirty="0" smtClean="0">
              <a:ln>
                <a:noFill/>
              </a:ln>
              <a:solidFill>
                <a:srgbClr val="002676"/>
              </a:solidFill>
              <a:effectLst/>
              <a:uLnTx/>
              <a:uFillTx/>
            </a:endParaRPr>
          </a:p>
        </p:txBody>
      </p:sp>
      <p:sp>
        <p:nvSpPr>
          <p:cNvPr id="212" name="TextBox 211"/>
          <p:cNvSpPr txBox="1"/>
          <p:nvPr/>
        </p:nvSpPr>
        <p:spPr>
          <a:xfrm>
            <a:off x="762000" y="6096000"/>
            <a:ext cx="3429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10 relapse, 14 no relapse</a:t>
            </a:r>
          </a:p>
        </p:txBody>
      </p:sp>
      <p:sp>
        <p:nvSpPr>
          <p:cNvPr id="213" name="TextBox 212"/>
          <p:cNvSpPr txBox="1"/>
          <p:nvPr/>
        </p:nvSpPr>
        <p:spPr>
          <a:xfrm>
            <a:off x="5486400" y="6096000"/>
            <a:ext cx="3429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18 relapse, 6 no relapse</a:t>
            </a:r>
          </a:p>
        </p:txBody>
      </p:sp>
      <p:sp>
        <p:nvSpPr>
          <p:cNvPr id="214" name="TextBox 213"/>
          <p:cNvSpPr txBox="1"/>
          <p:nvPr/>
        </p:nvSpPr>
        <p:spPr>
          <a:xfrm>
            <a:off x="2971800" y="3352800"/>
            <a:ext cx="3276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 Randomly assign units to treatment groups</a:t>
            </a:r>
          </a:p>
        </p:txBody>
      </p:sp>
      <p:graphicFrame>
        <p:nvGraphicFramePr>
          <p:cNvPr id="215" name="Object 2"/>
          <p:cNvGraphicFramePr>
            <a:graphicFrameLocks noChangeAspect="1"/>
          </p:cNvGraphicFramePr>
          <p:nvPr/>
        </p:nvGraphicFramePr>
        <p:xfrm>
          <a:off x="3886200" y="4267200"/>
          <a:ext cx="1303338" cy="1597025"/>
        </p:xfrm>
        <a:graphic>
          <a:graphicData uri="http://schemas.openxmlformats.org/presentationml/2006/ole">
            <mc:AlternateContent xmlns:mc="http://schemas.openxmlformats.org/markup-compatibility/2006">
              <mc:Choice xmlns:v="urn:schemas-microsoft-com:vml" Requires="v">
                <p:oleObj spid="_x0000_s3078" name="Equation" r:id="rId4" imgW="672840" imgH="825480" progId="">
                  <p:embed/>
                </p:oleObj>
              </mc:Choice>
              <mc:Fallback>
                <p:oleObj name="Equation" r:id="rId4" imgW="672840" imgH="825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267200"/>
                        <a:ext cx="1303338" cy="159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20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p:cTn id="7" dur="500" fill="hold"/>
                                        <p:tgtEl>
                                          <p:spTgt spid="206"/>
                                        </p:tgtEl>
                                        <p:attrNameLst>
                                          <p:attrName>ppt_w</p:attrName>
                                        </p:attrNameLst>
                                      </p:cBhvr>
                                      <p:tavLst>
                                        <p:tav tm="0">
                                          <p:val>
                                            <p:fltVal val="0"/>
                                          </p:val>
                                        </p:tav>
                                        <p:tav tm="100000">
                                          <p:val>
                                            <p:strVal val="#ppt_w"/>
                                          </p:val>
                                        </p:tav>
                                      </p:tavLst>
                                    </p:anim>
                                    <p:anim calcmode="lin" valueType="num">
                                      <p:cBhvr>
                                        <p:cTn id="8" dur="500" fill="hold"/>
                                        <p:tgtEl>
                                          <p:spTgt spid="206"/>
                                        </p:tgtEl>
                                        <p:attrNameLst>
                                          <p:attrName>ppt_h</p:attrName>
                                        </p:attrNameLst>
                                      </p:cBhvr>
                                      <p:tavLst>
                                        <p:tav tm="0">
                                          <p:val>
                                            <p:fltVal val="0"/>
                                          </p:val>
                                        </p:tav>
                                        <p:tav tm="100000">
                                          <p:val>
                                            <p:strVal val="#ppt_h"/>
                                          </p:val>
                                        </p:tav>
                                      </p:tavLst>
                                    </p:anim>
                                    <p:animEffect transition="in" filter="fade">
                                      <p:cBhvr>
                                        <p:cTn id="9" dur="500"/>
                                        <p:tgtEl>
                                          <p:spTgt spid="2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dissolve">
                                      <p:cBhvr>
                                        <p:cTn id="20" dur="500"/>
                                        <p:tgtEl>
                                          <p:spTgt spid="10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dissolve">
                                      <p:cBhvr>
                                        <p:cTn id="23" dur="500"/>
                                        <p:tgtEl>
                                          <p:spTgt spid="1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dissolve">
                                      <p:cBhvr>
                                        <p:cTn id="26" dur="500"/>
                                        <p:tgtEl>
                                          <p:spTgt spid="11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dissolve">
                                      <p:cBhvr>
                                        <p:cTn id="29" dur="500"/>
                                        <p:tgtEl>
                                          <p:spTgt spid="1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dissolve">
                                      <p:cBhvr>
                                        <p:cTn id="32" dur="500"/>
                                        <p:tgtEl>
                                          <p:spTgt spid="1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dissolve">
                                      <p:cBhvr>
                                        <p:cTn id="35" dur="500"/>
                                        <p:tgtEl>
                                          <p:spTgt spid="11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dissolve">
                                      <p:cBhvr>
                                        <p:cTn id="38" dur="500"/>
                                        <p:tgtEl>
                                          <p:spTgt spid="1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dissolve">
                                      <p:cBhvr>
                                        <p:cTn id="41" dur="500"/>
                                        <p:tgtEl>
                                          <p:spTgt spid="116"/>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dissolve">
                                      <p:cBhvr>
                                        <p:cTn id="44" dur="500"/>
                                        <p:tgtEl>
                                          <p:spTgt spid="11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dissolve">
                                      <p:cBhvr>
                                        <p:cTn id="47" dur="500"/>
                                        <p:tgtEl>
                                          <p:spTgt spid="11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dissolve">
                                      <p:cBhvr>
                                        <p:cTn id="50" dur="500"/>
                                        <p:tgtEl>
                                          <p:spTgt spid="11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20"/>
                                        </p:tgtEl>
                                        <p:attrNameLst>
                                          <p:attrName>style.visibility</p:attrName>
                                        </p:attrNameLst>
                                      </p:cBhvr>
                                      <p:to>
                                        <p:strVal val="visible"/>
                                      </p:to>
                                    </p:set>
                                    <p:animEffect transition="in" filter="dissolve">
                                      <p:cBhvr>
                                        <p:cTn id="53" dur="500"/>
                                        <p:tgtEl>
                                          <p:spTgt spid="12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dissolve">
                                      <p:cBhvr>
                                        <p:cTn id="56" dur="500"/>
                                        <p:tgtEl>
                                          <p:spTgt spid="121"/>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2"/>
                                        </p:tgtEl>
                                        <p:attrNameLst>
                                          <p:attrName>style.visibility</p:attrName>
                                        </p:attrNameLst>
                                      </p:cBhvr>
                                      <p:to>
                                        <p:strVal val="visible"/>
                                      </p:to>
                                    </p:set>
                                    <p:animEffect transition="in" filter="dissolve">
                                      <p:cBhvr>
                                        <p:cTn id="59" dur="500"/>
                                        <p:tgtEl>
                                          <p:spTgt spid="12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dissolve">
                                      <p:cBhvr>
                                        <p:cTn id="62" dur="500"/>
                                        <p:tgtEl>
                                          <p:spTgt spid="12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animEffect transition="in" filter="dissolve">
                                      <p:cBhvr>
                                        <p:cTn id="65" dur="500"/>
                                        <p:tgtEl>
                                          <p:spTgt spid="124"/>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dissolve">
                                      <p:cBhvr>
                                        <p:cTn id="68" dur="500"/>
                                        <p:tgtEl>
                                          <p:spTgt spid="125"/>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animEffect transition="in" filter="dissolve">
                                      <p:cBhvr>
                                        <p:cTn id="71" dur="500"/>
                                        <p:tgtEl>
                                          <p:spTgt spid="1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27"/>
                                        </p:tgtEl>
                                        <p:attrNameLst>
                                          <p:attrName>style.visibility</p:attrName>
                                        </p:attrNameLst>
                                      </p:cBhvr>
                                      <p:to>
                                        <p:strVal val="visible"/>
                                      </p:to>
                                    </p:set>
                                    <p:animEffect transition="in" filter="dissolve">
                                      <p:cBhvr>
                                        <p:cTn id="74" dur="500"/>
                                        <p:tgtEl>
                                          <p:spTgt spid="127"/>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dissolve">
                                      <p:cBhvr>
                                        <p:cTn id="77" dur="500"/>
                                        <p:tgtEl>
                                          <p:spTgt spid="128"/>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dissolve">
                                      <p:cBhvr>
                                        <p:cTn id="80" dur="500"/>
                                        <p:tgtEl>
                                          <p:spTgt spid="129"/>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dissolve">
                                      <p:cBhvr>
                                        <p:cTn id="83" dur="500"/>
                                        <p:tgtEl>
                                          <p:spTgt spid="130"/>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131"/>
                                        </p:tgtEl>
                                        <p:attrNameLst>
                                          <p:attrName>style.visibility</p:attrName>
                                        </p:attrNameLst>
                                      </p:cBhvr>
                                      <p:to>
                                        <p:strVal val="visible"/>
                                      </p:to>
                                    </p:set>
                                    <p:animEffect transition="in" filter="dissolve">
                                      <p:cBhvr>
                                        <p:cTn id="86" dur="500"/>
                                        <p:tgtEl>
                                          <p:spTgt spid="131"/>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dissolve">
                                      <p:cBhvr>
                                        <p:cTn id="89" dur="500"/>
                                        <p:tgtEl>
                                          <p:spTgt spid="13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dissolve">
                                      <p:cBhvr>
                                        <p:cTn id="92" dur="500"/>
                                        <p:tgtEl>
                                          <p:spTgt spid="133"/>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34"/>
                                        </p:tgtEl>
                                        <p:attrNameLst>
                                          <p:attrName>style.visibility</p:attrName>
                                        </p:attrNameLst>
                                      </p:cBhvr>
                                      <p:to>
                                        <p:strVal val="visible"/>
                                      </p:to>
                                    </p:set>
                                    <p:animEffect transition="in" filter="dissolve">
                                      <p:cBhvr>
                                        <p:cTn id="95" dur="500"/>
                                        <p:tgtEl>
                                          <p:spTgt spid="134"/>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135"/>
                                        </p:tgtEl>
                                        <p:attrNameLst>
                                          <p:attrName>style.visibility</p:attrName>
                                        </p:attrNameLst>
                                      </p:cBhvr>
                                      <p:to>
                                        <p:strVal val="visible"/>
                                      </p:to>
                                    </p:set>
                                    <p:animEffect transition="in" filter="dissolve">
                                      <p:cBhvr>
                                        <p:cTn id="98" dur="500"/>
                                        <p:tgtEl>
                                          <p:spTgt spid="13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136"/>
                                        </p:tgtEl>
                                        <p:attrNameLst>
                                          <p:attrName>style.visibility</p:attrName>
                                        </p:attrNameLst>
                                      </p:cBhvr>
                                      <p:to>
                                        <p:strVal val="visible"/>
                                      </p:to>
                                    </p:set>
                                    <p:animEffect transition="in" filter="dissolve">
                                      <p:cBhvr>
                                        <p:cTn id="101" dur="500"/>
                                        <p:tgtEl>
                                          <p:spTgt spid="136"/>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37"/>
                                        </p:tgtEl>
                                        <p:attrNameLst>
                                          <p:attrName>style.visibility</p:attrName>
                                        </p:attrNameLst>
                                      </p:cBhvr>
                                      <p:to>
                                        <p:strVal val="visible"/>
                                      </p:to>
                                    </p:set>
                                    <p:animEffect transition="in" filter="dissolve">
                                      <p:cBhvr>
                                        <p:cTn id="104" dur="500"/>
                                        <p:tgtEl>
                                          <p:spTgt spid="137"/>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38"/>
                                        </p:tgtEl>
                                        <p:attrNameLst>
                                          <p:attrName>style.visibility</p:attrName>
                                        </p:attrNameLst>
                                      </p:cBhvr>
                                      <p:to>
                                        <p:strVal val="visible"/>
                                      </p:to>
                                    </p:set>
                                    <p:animEffect transition="in" filter="dissolve">
                                      <p:cBhvr>
                                        <p:cTn id="107" dur="500"/>
                                        <p:tgtEl>
                                          <p:spTgt spid="138"/>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39"/>
                                        </p:tgtEl>
                                        <p:attrNameLst>
                                          <p:attrName>style.visibility</p:attrName>
                                        </p:attrNameLst>
                                      </p:cBhvr>
                                      <p:to>
                                        <p:strVal val="visible"/>
                                      </p:to>
                                    </p:set>
                                    <p:animEffect transition="in" filter="dissolve">
                                      <p:cBhvr>
                                        <p:cTn id="110" dur="500"/>
                                        <p:tgtEl>
                                          <p:spTgt spid="139"/>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40"/>
                                        </p:tgtEl>
                                        <p:attrNameLst>
                                          <p:attrName>style.visibility</p:attrName>
                                        </p:attrNameLst>
                                      </p:cBhvr>
                                      <p:to>
                                        <p:strVal val="visible"/>
                                      </p:to>
                                    </p:set>
                                    <p:animEffect transition="in" filter="dissolve">
                                      <p:cBhvr>
                                        <p:cTn id="113" dur="500"/>
                                        <p:tgtEl>
                                          <p:spTgt spid="140"/>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41"/>
                                        </p:tgtEl>
                                        <p:attrNameLst>
                                          <p:attrName>style.visibility</p:attrName>
                                        </p:attrNameLst>
                                      </p:cBhvr>
                                      <p:to>
                                        <p:strVal val="visible"/>
                                      </p:to>
                                    </p:set>
                                    <p:animEffect transition="in" filter="dissolve">
                                      <p:cBhvr>
                                        <p:cTn id="116" dur="500"/>
                                        <p:tgtEl>
                                          <p:spTgt spid="141"/>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42"/>
                                        </p:tgtEl>
                                        <p:attrNameLst>
                                          <p:attrName>style.visibility</p:attrName>
                                        </p:attrNameLst>
                                      </p:cBhvr>
                                      <p:to>
                                        <p:strVal val="visible"/>
                                      </p:to>
                                    </p:set>
                                    <p:animEffect transition="in" filter="dissolve">
                                      <p:cBhvr>
                                        <p:cTn id="119" dur="500"/>
                                        <p:tgtEl>
                                          <p:spTgt spid="142"/>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43"/>
                                        </p:tgtEl>
                                        <p:attrNameLst>
                                          <p:attrName>style.visibility</p:attrName>
                                        </p:attrNameLst>
                                      </p:cBhvr>
                                      <p:to>
                                        <p:strVal val="visible"/>
                                      </p:to>
                                    </p:set>
                                    <p:animEffect transition="in" filter="dissolve">
                                      <p:cBhvr>
                                        <p:cTn id="122" dur="500"/>
                                        <p:tgtEl>
                                          <p:spTgt spid="143"/>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144"/>
                                        </p:tgtEl>
                                        <p:attrNameLst>
                                          <p:attrName>style.visibility</p:attrName>
                                        </p:attrNameLst>
                                      </p:cBhvr>
                                      <p:to>
                                        <p:strVal val="visible"/>
                                      </p:to>
                                    </p:set>
                                    <p:animEffect transition="in" filter="dissolve">
                                      <p:cBhvr>
                                        <p:cTn id="125" dur="500"/>
                                        <p:tgtEl>
                                          <p:spTgt spid="144"/>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dissolve">
                                      <p:cBhvr>
                                        <p:cTn id="128" dur="500"/>
                                        <p:tgtEl>
                                          <p:spTgt spid="14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146"/>
                                        </p:tgtEl>
                                        <p:attrNameLst>
                                          <p:attrName>style.visibility</p:attrName>
                                        </p:attrNameLst>
                                      </p:cBhvr>
                                      <p:to>
                                        <p:strVal val="visible"/>
                                      </p:to>
                                    </p:set>
                                    <p:animEffect transition="in" filter="dissolve">
                                      <p:cBhvr>
                                        <p:cTn id="131" dur="500"/>
                                        <p:tgtEl>
                                          <p:spTgt spid="146"/>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147"/>
                                        </p:tgtEl>
                                        <p:attrNameLst>
                                          <p:attrName>style.visibility</p:attrName>
                                        </p:attrNameLst>
                                      </p:cBhvr>
                                      <p:to>
                                        <p:strVal val="visible"/>
                                      </p:to>
                                    </p:set>
                                    <p:animEffect transition="in" filter="dissolve">
                                      <p:cBhvr>
                                        <p:cTn id="134" dur="500"/>
                                        <p:tgtEl>
                                          <p:spTgt spid="147"/>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148"/>
                                        </p:tgtEl>
                                        <p:attrNameLst>
                                          <p:attrName>style.visibility</p:attrName>
                                        </p:attrNameLst>
                                      </p:cBhvr>
                                      <p:to>
                                        <p:strVal val="visible"/>
                                      </p:to>
                                    </p:set>
                                    <p:animEffect transition="in" filter="dissolve">
                                      <p:cBhvr>
                                        <p:cTn id="137" dur="500"/>
                                        <p:tgtEl>
                                          <p:spTgt spid="148"/>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149"/>
                                        </p:tgtEl>
                                        <p:attrNameLst>
                                          <p:attrName>style.visibility</p:attrName>
                                        </p:attrNameLst>
                                      </p:cBhvr>
                                      <p:to>
                                        <p:strVal val="visible"/>
                                      </p:to>
                                    </p:set>
                                    <p:animEffect transition="in" filter="dissolve">
                                      <p:cBhvr>
                                        <p:cTn id="140" dur="500"/>
                                        <p:tgtEl>
                                          <p:spTgt spid="149"/>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150"/>
                                        </p:tgtEl>
                                        <p:attrNameLst>
                                          <p:attrName>style.visibility</p:attrName>
                                        </p:attrNameLst>
                                      </p:cBhvr>
                                      <p:to>
                                        <p:strVal val="visible"/>
                                      </p:to>
                                    </p:set>
                                    <p:animEffect transition="in" filter="dissolve">
                                      <p:cBhvr>
                                        <p:cTn id="143" dur="500"/>
                                        <p:tgtEl>
                                          <p:spTgt spid="150"/>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151"/>
                                        </p:tgtEl>
                                        <p:attrNameLst>
                                          <p:attrName>style.visibility</p:attrName>
                                        </p:attrNameLst>
                                      </p:cBhvr>
                                      <p:to>
                                        <p:strVal val="visible"/>
                                      </p:to>
                                    </p:set>
                                    <p:animEffect transition="in" filter="dissolve">
                                      <p:cBhvr>
                                        <p:cTn id="146" dur="500"/>
                                        <p:tgtEl>
                                          <p:spTgt spid="151"/>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152"/>
                                        </p:tgtEl>
                                        <p:attrNameLst>
                                          <p:attrName>style.visibility</p:attrName>
                                        </p:attrNameLst>
                                      </p:cBhvr>
                                      <p:to>
                                        <p:strVal val="visible"/>
                                      </p:to>
                                    </p:set>
                                    <p:animEffect transition="in" filter="dissolve">
                                      <p:cBhvr>
                                        <p:cTn id="149" dur="500"/>
                                        <p:tgtEl>
                                          <p:spTgt spid="152"/>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153"/>
                                        </p:tgtEl>
                                        <p:attrNameLst>
                                          <p:attrName>style.visibility</p:attrName>
                                        </p:attrNameLst>
                                      </p:cBhvr>
                                      <p:to>
                                        <p:strVal val="visible"/>
                                      </p:to>
                                    </p:set>
                                    <p:animEffect transition="in" filter="dissolve">
                                      <p:cBhvr>
                                        <p:cTn id="152" dur="500"/>
                                        <p:tgtEl>
                                          <p:spTgt spid="153"/>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animEffect transition="in" filter="dissolve">
                                      <p:cBhvr>
                                        <p:cTn id="155" dur="500"/>
                                        <p:tgtEl>
                                          <p:spTgt spid="154"/>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155"/>
                                        </p:tgtEl>
                                        <p:attrNameLst>
                                          <p:attrName>style.visibility</p:attrName>
                                        </p:attrNameLst>
                                      </p:cBhvr>
                                      <p:to>
                                        <p:strVal val="visible"/>
                                      </p:to>
                                    </p:set>
                                    <p:animEffect transition="in" filter="dissolve">
                                      <p:cBhvr>
                                        <p:cTn id="158" dur="500"/>
                                        <p:tgtEl>
                                          <p:spTgt spid="155"/>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156"/>
                                        </p:tgtEl>
                                        <p:attrNameLst>
                                          <p:attrName>style.visibility</p:attrName>
                                        </p:attrNameLst>
                                      </p:cBhvr>
                                      <p:to>
                                        <p:strVal val="visible"/>
                                      </p:to>
                                    </p:set>
                                    <p:animEffect transition="in" filter="dissolve">
                                      <p:cBhvr>
                                        <p:cTn id="161" dur="500"/>
                                        <p:tgtEl>
                                          <p:spTgt spid="156"/>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157"/>
                                        </p:tgtEl>
                                        <p:attrNameLst>
                                          <p:attrName>style.visibility</p:attrName>
                                        </p:attrNameLst>
                                      </p:cBhvr>
                                      <p:to>
                                        <p:strVal val="visible"/>
                                      </p:to>
                                    </p:set>
                                    <p:animEffect transition="in" filter="dissolve">
                                      <p:cBhvr>
                                        <p:cTn id="164" dur="500"/>
                                        <p:tgtEl>
                                          <p:spTgt spid="157"/>
                                        </p:tgtEl>
                                      </p:cBhvr>
                                    </p:animEffect>
                                  </p:childTnLst>
                                </p:cTn>
                              </p:par>
                              <p:par>
                                <p:cTn id="165" presetID="9" presetClass="exit" presetSubtype="0" fill="hold" grpId="0" nodeType="withEffect">
                                  <p:stCondLst>
                                    <p:cond delay="0"/>
                                  </p:stCondLst>
                                  <p:childTnLst>
                                    <p:animEffect transition="out" filter="dissolve">
                                      <p:cBhvr>
                                        <p:cTn id="166" dur="500"/>
                                        <p:tgtEl>
                                          <p:spTgt spid="158"/>
                                        </p:tgtEl>
                                      </p:cBhvr>
                                    </p:animEffect>
                                    <p:set>
                                      <p:cBhvr>
                                        <p:cTn id="167" dur="1" fill="hold">
                                          <p:stCondLst>
                                            <p:cond delay="499"/>
                                          </p:stCondLst>
                                        </p:cTn>
                                        <p:tgtEl>
                                          <p:spTgt spid="158"/>
                                        </p:tgtEl>
                                        <p:attrNameLst>
                                          <p:attrName>style.visibility</p:attrName>
                                        </p:attrNameLst>
                                      </p:cBhvr>
                                      <p:to>
                                        <p:strVal val="hidden"/>
                                      </p:to>
                                    </p:set>
                                  </p:childTnLst>
                                </p:cTn>
                              </p:par>
                              <p:par>
                                <p:cTn id="168" presetID="9" presetClass="exit" presetSubtype="0" fill="hold" grpId="0" nodeType="withEffect">
                                  <p:stCondLst>
                                    <p:cond delay="0"/>
                                  </p:stCondLst>
                                  <p:childTnLst>
                                    <p:animEffect transition="out" filter="dissolve">
                                      <p:cBhvr>
                                        <p:cTn id="169" dur="500"/>
                                        <p:tgtEl>
                                          <p:spTgt spid="159"/>
                                        </p:tgtEl>
                                      </p:cBhvr>
                                    </p:animEffect>
                                    <p:set>
                                      <p:cBhvr>
                                        <p:cTn id="170" dur="1" fill="hold">
                                          <p:stCondLst>
                                            <p:cond delay="499"/>
                                          </p:stCondLst>
                                        </p:cTn>
                                        <p:tgtEl>
                                          <p:spTgt spid="159"/>
                                        </p:tgtEl>
                                        <p:attrNameLst>
                                          <p:attrName>style.visibility</p:attrName>
                                        </p:attrNameLst>
                                      </p:cBhvr>
                                      <p:to>
                                        <p:strVal val="hidden"/>
                                      </p:to>
                                    </p:set>
                                  </p:childTnLst>
                                </p:cTn>
                              </p:par>
                              <p:par>
                                <p:cTn id="171" presetID="9" presetClass="exit" presetSubtype="0" fill="hold" grpId="0" nodeType="withEffect">
                                  <p:stCondLst>
                                    <p:cond delay="0"/>
                                  </p:stCondLst>
                                  <p:childTnLst>
                                    <p:animEffect transition="out" filter="dissolve">
                                      <p:cBhvr>
                                        <p:cTn id="172" dur="500"/>
                                        <p:tgtEl>
                                          <p:spTgt spid="160"/>
                                        </p:tgtEl>
                                      </p:cBhvr>
                                    </p:animEffect>
                                    <p:set>
                                      <p:cBhvr>
                                        <p:cTn id="173" dur="1" fill="hold">
                                          <p:stCondLst>
                                            <p:cond delay="499"/>
                                          </p:stCondLst>
                                        </p:cTn>
                                        <p:tgtEl>
                                          <p:spTgt spid="160"/>
                                        </p:tgtEl>
                                        <p:attrNameLst>
                                          <p:attrName>style.visibility</p:attrName>
                                        </p:attrNameLst>
                                      </p:cBhvr>
                                      <p:to>
                                        <p:strVal val="hidden"/>
                                      </p:to>
                                    </p:set>
                                  </p:childTnLst>
                                </p:cTn>
                              </p:par>
                              <p:par>
                                <p:cTn id="174" presetID="9" presetClass="exit" presetSubtype="0" fill="hold" grpId="0" nodeType="withEffect">
                                  <p:stCondLst>
                                    <p:cond delay="0"/>
                                  </p:stCondLst>
                                  <p:childTnLst>
                                    <p:animEffect transition="out" filter="dissolve">
                                      <p:cBhvr>
                                        <p:cTn id="175" dur="500"/>
                                        <p:tgtEl>
                                          <p:spTgt spid="161"/>
                                        </p:tgtEl>
                                      </p:cBhvr>
                                    </p:animEffect>
                                    <p:set>
                                      <p:cBhvr>
                                        <p:cTn id="176" dur="1" fill="hold">
                                          <p:stCondLst>
                                            <p:cond delay="499"/>
                                          </p:stCondLst>
                                        </p:cTn>
                                        <p:tgtEl>
                                          <p:spTgt spid="161"/>
                                        </p:tgtEl>
                                        <p:attrNameLst>
                                          <p:attrName>style.visibility</p:attrName>
                                        </p:attrNameLst>
                                      </p:cBhvr>
                                      <p:to>
                                        <p:strVal val="hidden"/>
                                      </p:to>
                                    </p:set>
                                  </p:childTnLst>
                                </p:cTn>
                              </p:par>
                              <p:par>
                                <p:cTn id="177" presetID="9" presetClass="exit" presetSubtype="0" fill="hold" grpId="0" nodeType="withEffect">
                                  <p:stCondLst>
                                    <p:cond delay="0"/>
                                  </p:stCondLst>
                                  <p:childTnLst>
                                    <p:animEffect transition="out" filter="dissolve">
                                      <p:cBhvr>
                                        <p:cTn id="178" dur="500"/>
                                        <p:tgtEl>
                                          <p:spTgt spid="162"/>
                                        </p:tgtEl>
                                      </p:cBhvr>
                                    </p:animEffect>
                                    <p:set>
                                      <p:cBhvr>
                                        <p:cTn id="179" dur="1" fill="hold">
                                          <p:stCondLst>
                                            <p:cond delay="499"/>
                                          </p:stCondLst>
                                        </p:cTn>
                                        <p:tgtEl>
                                          <p:spTgt spid="162"/>
                                        </p:tgtEl>
                                        <p:attrNameLst>
                                          <p:attrName>style.visibility</p:attrName>
                                        </p:attrNameLst>
                                      </p:cBhvr>
                                      <p:to>
                                        <p:strVal val="hidden"/>
                                      </p:to>
                                    </p:set>
                                  </p:childTnLst>
                                </p:cTn>
                              </p:par>
                              <p:par>
                                <p:cTn id="180" presetID="9" presetClass="exit" presetSubtype="0" fill="hold" grpId="0" nodeType="withEffect">
                                  <p:stCondLst>
                                    <p:cond delay="0"/>
                                  </p:stCondLst>
                                  <p:childTnLst>
                                    <p:animEffect transition="out" filter="dissolve">
                                      <p:cBhvr>
                                        <p:cTn id="181" dur="500"/>
                                        <p:tgtEl>
                                          <p:spTgt spid="163"/>
                                        </p:tgtEl>
                                      </p:cBhvr>
                                    </p:animEffect>
                                    <p:set>
                                      <p:cBhvr>
                                        <p:cTn id="182" dur="1" fill="hold">
                                          <p:stCondLst>
                                            <p:cond delay="499"/>
                                          </p:stCondLst>
                                        </p:cTn>
                                        <p:tgtEl>
                                          <p:spTgt spid="163"/>
                                        </p:tgtEl>
                                        <p:attrNameLst>
                                          <p:attrName>style.visibility</p:attrName>
                                        </p:attrNameLst>
                                      </p:cBhvr>
                                      <p:to>
                                        <p:strVal val="hidden"/>
                                      </p:to>
                                    </p:set>
                                  </p:childTnLst>
                                </p:cTn>
                              </p:par>
                              <p:par>
                                <p:cTn id="183" presetID="9" presetClass="exit" presetSubtype="0" fill="hold" grpId="0" nodeType="withEffect">
                                  <p:stCondLst>
                                    <p:cond delay="0"/>
                                  </p:stCondLst>
                                  <p:childTnLst>
                                    <p:animEffect transition="out" filter="dissolve">
                                      <p:cBhvr>
                                        <p:cTn id="184" dur="500"/>
                                        <p:tgtEl>
                                          <p:spTgt spid="164"/>
                                        </p:tgtEl>
                                      </p:cBhvr>
                                    </p:animEffect>
                                    <p:set>
                                      <p:cBhvr>
                                        <p:cTn id="185" dur="1" fill="hold">
                                          <p:stCondLst>
                                            <p:cond delay="499"/>
                                          </p:stCondLst>
                                        </p:cTn>
                                        <p:tgtEl>
                                          <p:spTgt spid="164"/>
                                        </p:tgtEl>
                                        <p:attrNameLst>
                                          <p:attrName>style.visibility</p:attrName>
                                        </p:attrNameLst>
                                      </p:cBhvr>
                                      <p:to>
                                        <p:strVal val="hidden"/>
                                      </p:to>
                                    </p:set>
                                  </p:childTnLst>
                                </p:cTn>
                              </p:par>
                              <p:par>
                                <p:cTn id="186" presetID="9" presetClass="exit" presetSubtype="0" fill="hold" grpId="0" nodeType="withEffect">
                                  <p:stCondLst>
                                    <p:cond delay="0"/>
                                  </p:stCondLst>
                                  <p:childTnLst>
                                    <p:animEffect transition="out" filter="dissolve">
                                      <p:cBhvr>
                                        <p:cTn id="187" dur="500"/>
                                        <p:tgtEl>
                                          <p:spTgt spid="165"/>
                                        </p:tgtEl>
                                      </p:cBhvr>
                                    </p:animEffect>
                                    <p:set>
                                      <p:cBhvr>
                                        <p:cTn id="188" dur="1" fill="hold">
                                          <p:stCondLst>
                                            <p:cond delay="499"/>
                                          </p:stCondLst>
                                        </p:cTn>
                                        <p:tgtEl>
                                          <p:spTgt spid="165"/>
                                        </p:tgtEl>
                                        <p:attrNameLst>
                                          <p:attrName>style.visibility</p:attrName>
                                        </p:attrNameLst>
                                      </p:cBhvr>
                                      <p:to>
                                        <p:strVal val="hidden"/>
                                      </p:to>
                                    </p:set>
                                  </p:childTnLst>
                                </p:cTn>
                              </p:par>
                              <p:par>
                                <p:cTn id="189" presetID="9" presetClass="exit" presetSubtype="0" fill="hold" grpId="0" nodeType="withEffect">
                                  <p:stCondLst>
                                    <p:cond delay="0"/>
                                  </p:stCondLst>
                                  <p:childTnLst>
                                    <p:animEffect transition="out" filter="dissolve">
                                      <p:cBhvr>
                                        <p:cTn id="190" dur="500"/>
                                        <p:tgtEl>
                                          <p:spTgt spid="166"/>
                                        </p:tgtEl>
                                      </p:cBhvr>
                                    </p:animEffect>
                                    <p:set>
                                      <p:cBhvr>
                                        <p:cTn id="191" dur="1" fill="hold">
                                          <p:stCondLst>
                                            <p:cond delay="499"/>
                                          </p:stCondLst>
                                        </p:cTn>
                                        <p:tgtEl>
                                          <p:spTgt spid="166"/>
                                        </p:tgtEl>
                                        <p:attrNameLst>
                                          <p:attrName>style.visibility</p:attrName>
                                        </p:attrNameLst>
                                      </p:cBhvr>
                                      <p:to>
                                        <p:strVal val="hidden"/>
                                      </p:to>
                                    </p:set>
                                  </p:childTnLst>
                                </p:cTn>
                              </p:par>
                              <p:par>
                                <p:cTn id="192" presetID="9" presetClass="exit" presetSubtype="0" fill="hold" grpId="0" nodeType="withEffect">
                                  <p:stCondLst>
                                    <p:cond delay="0"/>
                                  </p:stCondLst>
                                  <p:childTnLst>
                                    <p:animEffect transition="out" filter="dissolve">
                                      <p:cBhvr>
                                        <p:cTn id="193" dur="500"/>
                                        <p:tgtEl>
                                          <p:spTgt spid="167"/>
                                        </p:tgtEl>
                                      </p:cBhvr>
                                    </p:animEffect>
                                    <p:set>
                                      <p:cBhvr>
                                        <p:cTn id="194" dur="1" fill="hold">
                                          <p:stCondLst>
                                            <p:cond delay="499"/>
                                          </p:stCondLst>
                                        </p:cTn>
                                        <p:tgtEl>
                                          <p:spTgt spid="167"/>
                                        </p:tgtEl>
                                        <p:attrNameLst>
                                          <p:attrName>style.visibility</p:attrName>
                                        </p:attrNameLst>
                                      </p:cBhvr>
                                      <p:to>
                                        <p:strVal val="hidden"/>
                                      </p:to>
                                    </p:set>
                                  </p:childTnLst>
                                </p:cTn>
                              </p:par>
                              <p:par>
                                <p:cTn id="195" presetID="9" presetClass="exit" presetSubtype="0" fill="hold" grpId="0" nodeType="withEffect">
                                  <p:stCondLst>
                                    <p:cond delay="0"/>
                                  </p:stCondLst>
                                  <p:childTnLst>
                                    <p:animEffect transition="out" filter="dissolve">
                                      <p:cBhvr>
                                        <p:cTn id="196" dur="500"/>
                                        <p:tgtEl>
                                          <p:spTgt spid="168"/>
                                        </p:tgtEl>
                                      </p:cBhvr>
                                    </p:animEffect>
                                    <p:set>
                                      <p:cBhvr>
                                        <p:cTn id="197" dur="1" fill="hold">
                                          <p:stCondLst>
                                            <p:cond delay="499"/>
                                          </p:stCondLst>
                                        </p:cTn>
                                        <p:tgtEl>
                                          <p:spTgt spid="168"/>
                                        </p:tgtEl>
                                        <p:attrNameLst>
                                          <p:attrName>style.visibility</p:attrName>
                                        </p:attrNameLst>
                                      </p:cBhvr>
                                      <p:to>
                                        <p:strVal val="hidden"/>
                                      </p:to>
                                    </p:set>
                                  </p:childTnLst>
                                </p:cTn>
                              </p:par>
                              <p:par>
                                <p:cTn id="198" presetID="9" presetClass="exit" presetSubtype="0" fill="hold" grpId="0" nodeType="withEffect">
                                  <p:stCondLst>
                                    <p:cond delay="0"/>
                                  </p:stCondLst>
                                  <p:childTnLst>
                                    <p:animEffect transition="out" filter="dissolve">
                                      <p:cBhvr>
                                        <p:cTn id="199" dur="500"/>
                                        <p:tgtEl>
                                          <p:spTgt spid="169"/>
                                        </p:tgtEl>
                                      </p:cBhvr>
                                    </p:animEffect>
                                    <p:set>
                                      <p:cBhvr>
                                        <p:cTn id="200" dur="1" fill="hold">
                                          <p:stCondLst>
                                            <p:cond delay="499"/>
                                          </p:stCondLst>
                                        </p:cTn>
                                        <p:tgtEl>
                                          <p:spTgt spid="169"/>
                                        </p:tgtEl>
                                        <p:attrNameLst>
                                          <p:attrName>style.visibility</p:attrName>
                                        </p:attrNameLst>
                                      </p:cBhvr>
                                      <p:to>
                                        <p:strVal val="hidden"/>
                                      </p:to>
                                    </p:set>
                                  </p:childTnLst>
                                </p:cTn>
                              </p:par>
                              <p:par>
                                <p:cTn id="201" presetID="9" presetClass="exit" presetSubtype="0" fill="hold" grpId="0" nodeType="withEffect">
                                  <p:stCondLst>
                                    <p:cond delay="0"/>
                                  </p:stCondLst>
                                  <p:childTnLst>
                                    <p:animEffect transition="out" filter="dissolve">
                                      <p:cBhvr>
                                        <p:cTn id="202" dur="500"/>
                                        <p:tgtEl>
                                          <p:spTgt spid="170"/>
                                        </p:tgtEl>
                                      </p:cBhvr>
                                    </p:animEffect>
                                    <p:set>
                                      <p:cBhvr>
                                        <p:cTn id="203" dur="1" fill="hold">
                                          <p:stCondLst>
                                            <p:cond delay="499"/>
                                          </p:stCondLst>
                                        </p:cTn>
                                        <p:tgtEl>
                                          <p:spTgt spid="170"/>
                                        </p:tgtEl>
                                        <p:attrNameLst>
                                          <p:attrName>style.visibility</p:attrName>
                                        </p:attrNameLst>
                                      </p:cBhvr>
                                      <p:to>
                                        <p:strVal val="hidden"/>
                                      </p:to>
                                    </p:set>
                                  </p:childTnLst>
                                </p:cTn>
                              </p:par>
                              <p:par>
                                <p:cTn id="204" presetID="9" presetClass="exit" presetSubtype="0" fill="hold" grpId="0" nodeType="withEffect">
                                  <p:stCondLst>
                                    <p:cond delay="0"/>
                                  </p:stCondLst>
                                  <p:childTnLst>
                                    <p:animEffect transition="out" filter="dissolve">
                                      <p:cBhvr>
                                        <p:cTn id="205" dur="500"/>
                                        <p:tgtEl>
                                          <p:spTgt spid="171"/>
                                        </p:tgtEl>
                                      </p:cBhvr>
                                    </p:animEffect>
                                    <p:set>
                                      <p:cBhvr>
                                        <p:cTn id="206" dur="1" fill="hold">
                                          <p:stCondLst>
                                            <p:cond delay="499"/>
                                          </p:stCondLst>
                                        </p:cTn>
                                        <p:tgtEl>
                                          <p:spTgt spid="171"/>
                                        </p:tgtEl>
                                        <p:attrNameLst>
                                          <p:attrName>style.visibility</p:attrName>
                                        </p:attrNameLst>
                                      </p:cBhvr>
                                      <p:to>
                                        <p:strVal val="hidden"/>
                                      </p:to>
                                    </p:set>
                                  </p:childTnLst>
                                </p:cTn>
                              </p:par>
                              <p:par>
                                <p:cTn id="207" presetID="9" presetClass="exit" presetSubtype="0" fill="hold" grpId="0" nodeType="withEffect">
                                  <p:stCondLst>
                                    <p:cond delay="0"/>
                                  </p:stCondLst>
                                  <p:childTnLst>
                                    <p:animEffect transition="out" filter="dissolve">
                                      <p:cBhvr>
                                        <p:cTn id="208" dur="500"/>
                                        <p:tgtEl>
                                          <p:spTgt spid="172"/>
                                        </p:tgtEl>
                                      </p:cBhvr>
                                    </p:animEffect>
                                    <p:set>
                                      <p:cBhvr>
                                        <p:cTn id="209" dur="1" fill="hold">
                                          <p:stCondLst>
                                            <p:cond delay="499"/>
                                          </p:stCondLst>
                                        </p:cTn>
                                        <p:tgtEl>
                                          <p:spTgt spid="172"/>
                                        </p:tgtEl>
                                        <p:attrNameLst>
                                          <p:attrName>style.visibility</p:attrName>
                                        </p:attrNameLst>
                                      </p:cBhvr>
                                      <p:to>
                                        <p:strVal val="hidden"/>
                                      </p:to>
                                    </p:set>
                                  </p:childTnLst>
                                </p:cTn>
                              </p:par>
                              <p:par>
                                <p:cTn id="210" presetID="9" presetClass="exit" presetSubtype="0" fill="hold" grpId="0" nodeType="withEffect">
                                  <p:stCondLst>
                                    <p:cond delay="0"/>
                                  </p:stCondLst>
                                  <p:childTnLst>
                                    <p:animEffect transition="out" filter="dissolve">
                                      <p:cBhvr>
                                        <p:cTn id="211" dur="500"/>
                                        <p:tgtEl>
                                          <p:spTgt spid="173"/>
                                        </p:tgtEl>
                                      </p:cBhvr>
                                    </p:animEffect>
                                    <p:set>
                                      <p:cBhvr>
                                        <p:cTn id="212" dur="1" fill="hold">
                                          <p:stCondLst>
                                            <p:cond delay="499"/>
                                          </p:stCondLst>
                                        </p:cTn>
                                        <p:tgtEl>
                                          <p:spTgt spid="173"/>
                                        </p:tgtEl>
                                        <p:attrNameLst>
                                          <p:attrName>style.visibility</p:attrName>
                                        </p:attrNameLst>
                                      </p:cBhvr>
                                      <p:to>
                                        <p:strVal val="hidden"/>
                                      </p:to>
                                    </p:set>
                                  </p:childTnLst>
                                </p:cTn>
                              </p:par>
                              <p:par>
                                <p:cTn id="213" presetID="9" presetClass="exit" presetSubtype="0" fill="hold" grpId="0" nodeType="withEffect">
                                  <p:stCondLst>
                                    <p:cond delay="0"/>
                                  </p:stCondLst>
                                  <p:childTnLst>
                                    <p:animEffect transition="out" filter="dissolve">
                                      <p:cBhvr>
                                        <p:cTn id="214" dur="500"/>
                                        <p:tgtEl>
                                          <p:spTgt spid="174"/>
                                        </p:tgtEl>
                                      </p:cBhvr>
                                    </p:animEffect>
                                    <p:set>
                                      <p:cBhvr>
                                        <p:cTn id="215" dur="1" fill="hold">
                                          <p:stCondLst>
                                            <p:cond delay="499"/>
                                          </p:stCondLst>
                                        </p:cTn>
                                        <p:tgtEl>
                                          <p:spTgt spid="174"/>
                                        </p:tgtEl>
                                        <p:attrNameLst>
                                          <p:attrName>style.visibility</p:attrName>
                                        </p:attrNameLst>
                                      </p:cBhvr>
                                      <p:to>
                                        <p:strVal val="hidden"/>
                                      </p:to>
                                    </p:set>
                                  </p:childTnLst>
                                </p:cTn>
                              </p:par>
                              <p:par>
                                <p:cTn id="216" presetID="9" presetClass="exit" presetSubtype="0" fill="hold" grpId="0" nodeType="withEffect">
                                  <p:stCondLst>
                                    <p:cond delay="0"/>
                                  </p:stCondLst>
                                  <p:childTnLst>
                                    <p:animEffect transition="out" filter="dissolve">
                                      <p:cBhvr>
                                        <p:cTn id="217" dur="500"/>
                                        <p:tgtEl>
                                          <p:spTgt spid="175"/>
                                        </p:tgtEl>
                                      </p:cBhvr>
                                    </p:animEffect>
                                    <p:set>
                                      <p:cBhvr>
                                        <p:cTn id="218" dur="1" fill="hold">
                                          <p:stCondLst>
                                            <p:cond delay="499"/>
                                          </p:stCondLst>
                                        </p:cTn>
                                        <p:tgtEl>
                                          <p:spTgt spid="175"/>
                                        </p:tgtEl>
                                        <p:attrNameLst>
                                          <p:attrName>style.visibility</p:attrName>
                                        </p:attrNameLst>
                                      </p:cBhvr>
                                      <p:to>
                                        <p:strVal val="hidden"/>
                                      </p:to>
                                    </p:set>
                                  </p:childTnLst>
                                </p:cTn>
                              </p:par>
                              <p:par>
                                <p:cTn id="219" presetID="9" presetClass="exit" presetSubtype="0" fill="hold" grpId="0" nodeType="withEffect">
                                  <p:stCondLst>
                                    <p:cond delay="0"/>
                                  </p:stCondLst>
                                  <p:childTnLst>
                                    <p:animEffect transition="out" filter="dissolve">
                                      <p:cBhvr>
                                        <p:cTn id="220" dur="500"/>
                                        <p:tgtEl>
                                          <p:spTgt spid="176"/>
                                        </p:tgtEl>
                                      </p:cBhvr>
                                    </p:animEffect>
                                    <p:set>
                                      <p:cBhvr>
                                        <p:cTn id="221" dur="1" fill="hold">
                                          <p:stCondLst>
                                            <p:cond delay="499"/>
                                          </p:stCondLst>
                                        </p:cTn>
                                        <p:tgtEl>
                                          <p:spTgt spid="176"/>
                                        </p:tgtEl>
                                        <p:attrNameLst>
                                          <p:attrName>style.visibility</p:attrName>
                                        </p:attrNameLst>
                                      </p:cBhvr>
                                      <p:to>
                                        <p:strVal val="hidden"/>
                                      </p:to>
                                    </p:set>
                                  </p:childTnLst>
                                </p:cTn>
                              </p:par>
                              <p:par>
                                <p:cTn id="222" presetID="9" presetClass="exit" presetSubtype="0" fill="hold" grpId="0" nodeType="withEffect">
                                  <p:stCondLst>
                                    <p:cond delay="0"/>
                                  </p:stCondLst>
                                  <p:childTnLst>
                                    <p:animEffect transition="out" filter="dissolve">
                                      <p:cBhvr>
                                        <p:cTn id="223" dur="500"/>
                                        <p:tgtEl>
                                          <p:spTgt spid="177"/>
                                        </p:tgtEl>
                                      </p:cBhvr>
                                    </p:animEffect>
                                    <p:set>
                                      <p:cBhvr>
                                        <p:cTn id="224" dur="1" fill="hold">
                                          <p:stCondLst>
                                            <p:cond delay="499"/>
                                          </p:stCondLst>
                                        </p:cTn>
                                        <p:tgtEl>
                                          <p:spTgt spid="177"/>
                                        </p:tgtEl>
                                        <p:attrNameLst>
                                          <p:attrName>style.visibility</p:attrName>
                                        </p:attrNameLst>
                                      </p:cBhvr>
                                      <p:to>
                                        <p:strVal val="hidden"/>
                                      </p:to>
                                    </p:set>
                                  </p:childTnLst>
                                </p:cTn>
                              </p:par>
                              <p:par>
                                <p:cTn id="225" presetID="9" presetClass="exit" presetSubtype="0" fill="hold" grpId="0" nodeType="withEffect">
                                  <p:stCondLst>
                                    <p:cond delay="0"/>
                                  </p:stCondLst>
                                  <p:childTnLst>
                                    <p:animEffect transition="out" filter="dissolve">
                                      <p:cBhvr>
                                        <p:cTn id="226" dur="500"/>
                                        <p:tgtEl>
                                          <p:spTgt spid="178"/>
                                        </p:tgtEl>
                                      </p:cBhvr>
                                    </p:animEffect>
                                    <p:set>
                                      <p:cBhvr>
                                        <p:cTn id="227" dur="1" fill="hold">
                                          <p:stCondLst>
                                            <p:cond delay="499"/>
                                          </p:stCondLst>
                                        </p:cTn>
                                        <p:tgtEl>
                                          <p:spTgt spid="178"/>
                                        </p:tgtEl>
                                        <p:attrNameLst>
                                          <p:attrName>style.visibility</p:attrName>
                                        </p:attrNameLst>
                                      </p:cBhvr>
                                      <p:to>
                                        <p:strVal val="hidden"/>
                                      </p:to>
                                    </p:set>
                                  </p:childTnLst>
                                </p:cTn>
                              </p:par>
                              <p:par>
                                <p:cTn id="228" presetID="9" presetClass="exit" presetSubtype="0" fill="hold" grpId="0" nodeType="withEffect">
                                  <p:stCondLst>
                                    <p:cond delay="0"/>
                                  </p:stCondLst>
                                  <p:childTnLst>
                                    <p:animEffect transition="out" filter="dissolve">
                                      <p:cBhvr>
                                        <p:cTn id="229" dur="500"/>
                                        <p:tgtEl>
                                          <p:spTgt spid="179"/>
                                        </p:tgtEl>
                                      </p:cBhvr>
                                    </p:animEffect>
                                    <p:set>
                                      <p:cBhvr>
                                        <p:cTn id="230" dur="1" fill="hold">
                                          <p:stCondLst>
                                            <p:cond delay="499"/>
                                          </p:stCondLst>
                                        </p:cTn>
                                        <p:tgtEl>
                                          <p:spTgt spid="179"/>
                                        </p:tgtEl>
                                        <p:attrNameLst>
                                          <p:attrName>style.visibility</p:attrName>
                                        </p:attrNameLst>
                                      </p:cBhvr>
                                      <p:to>
                                        <p:strVal val="hidden"/>
                                      </p:to>
                                    </p:set>
                                  </p:childTnLst>
                                </p:cTn>
                              </p:par>
                              <p:par>
                                <p:cTn id="231" presetID="9" presetClass="exit" presetSubtype="0" fill="hold" grpId="0" nodeType="withEffect">
                                  <p:stCondLst>
                                    <p:cond delay="0"/>
                                  </p:stCondLst>
                                  <p:childTnLst>
                                    <p:animEffect transition="out" filter="dissolve">
                                      <p:cBhvr>
                                        <p:cTn id="232" dur="500"/>
                                        <p:tgtEl>
                                          <p:spTgt spid="180"/>
                                        </p:tgtEl>
                                      </p:cBhvr>
                                    </p:animEffect>
                                    <p:set>
                                      <p:cBhvr>
                                        <p:cTn id="233" dur="1" fill="hold">
                                          <p:stCondLst>
                                            <p:cond delay="499"/>
                                          </p:stCondLst>
                                        </p:cTn>
                                        <p:tgtEl>
                                          <p:spTgt spid="180"/>
                                        </p:tgtEl>
                                        <p:attrNameLst>
                                          <p:attrName>style.visibility</p:attrName>
                                        </p:attrNameLst>
                                      </p:cBhvr>
                                      <p:to>
                                        <p:strVal val="hidden"/>
                                      </p:to>
                                    </p:set>
                                  </p:childTnLst>
                                </p:cTn>
                              </p:par>
                              <p:par>
                                <p:cTn id="234" presetID="9" presetClass="exit" presetSubtype="0" fill="hold" grpId="0" nodeType="withEffect">
                                  <p:stCondLst>
                                    <p:cond delay="0"/>
                                  </p:stCondLst>
                                  <p:childTnLst>
                                    <p:animEffect transition="out" filter="dissolve">
                                      <p:cBhvr>
                                        <p:cTn id="235" dur="500"/>
                                        <p:tgtEl>
                                          <p:spTgt spid="181"/>
                                        </p:tgtEl>
                                      </p:cBhvr>
                                    </p:animEffect>
                                    <p:set>
                                      <p:cBhvr>
                                        <p:cTn id="236" dur="1" fill="hold">
                                          <p:stCondLst>
                                            <p:cond delay="499"/>
                                          </p:stCondLst>
                                        </p:cTn>
                                        <p:tgtEl>
                                          <p:spTgt spid="181"/>
                                        </p:tgtEl>
                                        <p:attrNameLst>
                                          <p:attrName>style.visibility</p:attrName>
                                        </p:attrNameLst>
                                      </p:cBhvr>
                                      <p:to>
                                        <p:strVal val="hidden"/>
                                      </p:to>
                                    </p:set>
                                  </p:childTnLst>
                                </p:cTn>
                              </p:par>
                              <p:par>
                                <p:cTn id="237" presetID="9" presetClass="exit" presetSubtype="0" fill="hold" grpId="0" nodeType="withEffect">
                                  <p:stCondLst>
                                    <p:cond delay="0"/>
                                  </p:stCondLst>
                                  <p:childTnLst>
                                    <p:animEffect transition="out" filter="dissolve">
                                      <p:cBhvr>
                                        <p:cTn id="238" dur="500"/>
                                        <p:tgtEl>
                                          <p:spTgt spid="182"/>
                                        </p:tgtEl>
                                      </p:cBhvr>
                                    </p:animEffect>
                                    <p:set>
                                      <p:cBhvr>
                                        <p:cTn id="239" dur="1" fill="hold">
                                          <p:stCondLst>
                                            <p:cond delay="499"/>
                                          </p:stCondLst>
                                        </p:cTn>
                                        <p:tgtEl>
                                          <p:spTgt spid="182"/>
                                        </p:tgtEl>
                                        <p:attrNameLst>
                                          <p:attrName>style.visibility</p:attrName>
                                        </p:attrNameLst>
                                      </p:cBhvr>
                                      <p:to>
                                        <p:strVal val="hidden"/>
                                      </p:to>
                                    </p:set>
                                  </p:childTnLst>
                                </p:cTn>
                              </p:par>
                              <p:par>
                                <p:cTn id="240" presetID="9" presetClass="exit" presetSubtype="0" fill="hold" grpId="0" nodeType="withEffect">
                                  <p:stCondLst>
                                    <p:cond delay="0"/>
                                  </p:stCondLst>
                                  <p:childTnLst>
                                    <p:animEffect transition="out" filter="dissolve">
                                      <p:cBhvr>
                                        <p:cTn id="241" dur="500"/>
                                        <p:tgtEl>
                                          <p:spTgt spid="183"/>
                                        </p:tgtEl>
                                      </p:cBhvr>
                                    </p:animEffect>
                                    <p:set>
                                      <p:cBhvr>
                                        <p:cTn id="242" dur="1" fill="hold">
                                          <p:stCondLst>
                                            <p:cond delay="499"/>
                                          </p:stCondLst>
                                        </p:cTn>
                                        <p:tgtEl>
                                          <p:spTgt spid="183"/>
                                        </p:tgtEl>
                                        <p:attrNameLst>
                                          <p:attrName>style.visibility</p:attrName>
                                        </p:attrNameLst>
                                      </p:cBhvr>
                                      <p:to>
                                        <p:strVal val="hidden"/>
                                      </p:to>
                                    </p:set>
                                  </p:childTnLst>
                                </p:cTn>
                              </p:par>
                              <p:par>
                                <p:cTn id="243" presetID="9" presetClass="exit" presetSubtype="0" fill="hold" grpId="0" nodeType="withEffect">
                                  <p:stCondLst>
                                    <p:cond delay="0"/>
                                  </p:stCondLst>
                                  <p:childTnLst>
                                    <p:animEffect transition="out" filter="dissolve">
                                      <p:cBhvr>
                                        <p:cTn id="244" dur="500"/>
                                        <p:tgtEl>
                                          <p:spTgt spid="184"/>
                                        </p:tgtEl>
                                      </p:cBhvr>
                                    </p:animEffect>
                                    <p:set>
                                      <p:cBhvr>
                                        <p:cTn id="245" dur="1" fill="hold">
                                          <p:stCondLst>
                                            <p:cond delay="499"/>
                                          </p:stCondLst>
                                        </p:cTn>
                                        <p:tgtEl>
                                          <p:spTgt spid="184"/>
                                        </p:tgtEl>
                                        <p:attrNameLst>
                                          <p:attrName>style.visibility</p:attrName>
                                        </p:attrNameLst>
                                      </p:cBhvr>
                                      <p:to>
                                        <p:strVal val="hidden"/>
                                      </p:to>
                                    </p:set>
                                  </p:childTnLst>
                                </p:cTn>
                              </p:par>
                              <p:par>
                                <p:cTn id="246" presetID="9" presetClass="exit" presetSubtype="0" fill="hold" grpId="0" nodeType="withEffect">
                                  <p:stCondLst>
                                    <p:cond delay="0"/>
                                  </p:stCondLst>
                                  <p:childTnLst>
                                    <p:animEffect transition="out" filter="dissolve">
                                      <p:cBhvr>
                                        <p:cTn id="247" dur="500"/>
                                        <p:tgtEl>
                                          <p:spTgt spid="185"/>
                                        </p:tgtEl>
                                      </p:cBhvr>
                                    </p:animEffect>
                                    <p:set>
                                      <p:cBhvr>
                                        <p:cTn id="248" dur="1" fill="hold">
                                          <p:stCondLst>
                                            <p:cond delay="499"/>
                                          </p:stCondLst>
                                        </p:cTn>
                                        <p:tgtEl>
                                          <p:spTgt spid="185"/>
                                        </p:tgtEl>
                                        <p:attrNameLst>
                                          <p:attrName>style.visibility</p:attrName>
                                        </p:attrNameLst>
                                      </p:cBhvr>
                                      <p:to>
                                        <p:strVal val="hidden"/>
                                      </p:to>
                                    </p:set>
                                  </p:childTnLst>
                                </p:cTn>
                              </p:par>
                              <p:par>
                                <p:cTn id="249" presetID="9" presetClass="exit" presetSubtype="0" fill="hold" grpId="0" nodeType="withEffect">
                                  <p:stCondLst>
                                    <p:cond delay="0"/>
                                  </p:stCondLst>
                                  <p:childTnLst>
                                    <p:animEffect transition="out" filter="dissolve">
                                      <p:cBhvr>
                                        <p:cTn id="250" dur="500"/>
                                        <p:tgtEl>
                                          <p:spTgt spid="186"/>
                                        </p:tgtEl>
                                      </p:cBhvr>
                                    </p:animEffect>
                                    <p:set>
                                      <p:cBhvr>
                                        <p:cTn id="251" dur="1" fill="hold">
                                          <p:stCondLst>
                                            <p:cond delay="499"/>
                                          </p:stCondLst>
                                        </p:cTn>
                                        <p:tgtEl>
                                          <p:spTgt spid="186"/>
                                        </p:tgtEl>
                                        <p:attrNameLst>
                                          <p:attrName>style.visibility</p:attrName>
                                        </p:attrNameLst>
                                      </p:cBhvr>
                                      <p:to>
                                        <p:strVal val="hidden"/>
                                      </p:to>
                                    </p:set>
                                  </p:childTnLst>
                                </p:cTn>
                              </p:par>
                              <p:par>
                                <p:cTn id="252" presetID="9" presetClass="exit" presetSubtype="0" fill="hold" grpId="0" nodeType="withEffect">
                                  <p:stCondLst>
                                    <p:cond delay="0"/>
                                  </p:stCondLst>
                                  <p:childTnLst>
                                    <p:animEffect transition="out" filter="dissolve">
                                      <p:cBhvr>
                                        <p:cTn id="253" dur="500"/>
                                        <p:tgtEl>
                                          <p:spTgt spid="187"/>
                                        </p:tgtEl>
                                      </p:cBhvr>
                                    </p:animEffect>
                                    <p:set>
                                      <p:cBhvr>
                                        <p:cTn id="254" dur="1" fill="hold">
                                          <p:stCondLst>
                                            <p:cond delay="499"/>
                                          </p:stCondLst>
                                        </p:cTn>
                                        <p:tgtEl>
                                          <p:spTgt spid="187"/>
                                        </p:tgtEl>
                                        <p:attrNameLst>
                                          <p:attrName>style.visibility</p:attrName>
                                        </p:attrNameLst>
                                      </p:cBhvr>
                                      <p:to>
                                        <p:strVal val="hidden"/>
                                      </p:to>
                                    </p:set>
                                  </p:childTnLst>
                                </p:cTn>
                              </p:par>
                              <p:par>
                                <p:cTn id="255" presetID="9" presetClass="exit" presetSubtype="0" fill="hold" grpId="0" nodeType="withEffect">
                                  <p:stCondLst>
                                    <p:cond delay="0"/>
                                  </p:stCondLst>
                                  <p:childTnLst>
                                    <p:animEffect transition="out" filter="dissolve">
                                      <p:cBhvr>
                                        <p:cTn id="256" dur="500"/>
                                        <p:tgtEl>
                                          <p:spTgt spid="188"/>
                                        </p:tgtEl>
                                      </p:cBhvr>
                                    </p:animEffect>
                                    <p:set>
                                      <p:cBhvr>
                                        <p:cTn id="257" dur="1" fill="hold">
                                          <p:stCondLst>
                                            <p:cond delay="499"/>
                                          </p:stCondLst>
                                        </p:cTn>
                                        <p:tgtEl>
                                          <p:spTgt spid="188"/>
                                        </p:tgtEl>
                                        <p:attrNameLst>
                                          <p:attrName>style.visibility</p:attrName>
                                        </p:attrNameLst>
                                      </p:cBhvr>
                                      <p:to>
                                        <p:strVal val="hidden"/>
                                      </p:to>
                                    </p:set>
                                  </p:childTnLst>
                                </p:cTn>
                              </p:par>
                              <p:par>
                                <p:cTn id="258" presetID="9" presetClass="exit" presetSubtype="0" fill="hold" grpId="0" nodeType="withEffect">
                                  <p:stCondLst>
                                    <p:cond delay="0"/>
                                  </p:stCondLst>
                                  <p:childTnLst>
                                    <p:animEffect transition="out" filter="dissolve">
                                      <p:cBhvr>
                                        <p:cTn id="259" dur="500"/>
                                        <p:tgtEl>
                                          <p:spTgt spid="189"/>
                                        </p:tgtEl>
                                      </p:cBhvr>
                                    </p:animEffect>
                                    <p:set>
                                      <p:cBhvr>
                                        <p:cTn id="260" dur="1" fill="hold">
                                          <p:stCondLst>
                                            <p:cond delay="499"/>
                                          </p:stCondLst>
                                        </p:cTn>
                                        <p:tgtEl>
                                          <p:spTgt spid="189"/>
                                        </p:tgtEl>
                                        <p:attrNameLst>
                                          <p:attrName>style.visibility</p:attrName>
                                        </p:attrNameLst>
                                      </p:cBhvr>
                                      <p:to>
                                        <p:strVal val="hidden"/>
                                      </p:to>
                                    </p:set>
                                  </p:childTnLst>
                                </p:cTn>
                              </p:par>
                              <p:par>
                                <p:cTn id="261" presetID="9" presetClass="exit" presetSubtype="0" fill="hold" grpId="0" nodeType="withEffect">
                                  <p:stCondLst>
                                    <p:cond delay="0"/>
                                  </p:stCondLst>
                                  <p:childTnLst>
                                    <p:animEffect transition="out" filter="dissolve">
                                      <p:cBhvr>
                                        <p:cTn id="262" dur="500"/>
                                        <p:tgtEl>
                                          <p:spTgt spid="190"/>
                                        </p:tgtEl>
                                      </p:cBhvr>
                                    </p:animEffect>
                                    <p:set>
                                      <p:cBhvr>
                                        <p:cTn id="263" dur="1" fill="hold">
                                          <p:stCondLst>
                                            <p:cond delay="499"/>
                                          </p:stCondLst>
                                        </p:cTn>
                                        <p:tgtEl>
                                          <p:spTgt spid="190"/>
                                        </p:tgtEl>
                                        <p:attrNameLst>
                                          <p:attrName>style.visibility</p:attrName>
                                        </p:attrNameLst>
                                      </p:cBhvr>
                                      <p:to>
                                        <p:strVal val="hidden"/>
                                      </p:to>
                                    </p:set>
                                  </p:childTnLst>
                                </p:cTn>
                              </p:par>
                              <p:par>
                                <p:cTn id="264" presetID="9" presetClass="exit" presetSubtype="0" fill="hold" grpId="0" nodeType="withEffect">
                                  <p:stCondLst>
                                    <p:cond delay="0"/>
                                  </p:stCondLst>
                                  <p:childTnLst>
                                    <p:animEffect transition="out" filter="dissolve">
                                      <p:cBhvr>
                                        <p:cTn id="265" dur="500"/>
                                        <p:tgtEl>
                                          <p:spTgt spid="191"/>
                                        </p:tgtEl>
                                      </p:cBhvr>
                                    </p:animEffect>
                                    <p:set>
                                      <p:cBhvr>
                                        <p:cTn id="266" dur="1" fill="hold">
                                          <p:stCondLst>
                                            <p:cond delay="499"/>
                                          </p:stCondLst>
                                        </p:cTn>
                                        <p:tgtEl>
                                          <p:spTgt spid="191"/>
                                        </p:tgtEl>
                                        <p:attrNameLst>
                                          <p:attrName>style.visibility</p:attrName>
                                        </p:attrNameLst>
                                      </p:cBhvr>
                                      <p:to>
                                        <p:strVal val="hidden"/>
                                      </p:to>
                                    </p:set>
                                  </p:childTnLst>
                                </p:cTn>
                              </p:par>
                              <p:par>
                                <p:cTn id="267" presetID="9" presetClass="exit" presetSubtype="0" fill="hold" grpId="0" nodeType="withEffect">
                                  <p:stCondLst>
                                    <p:cond delay="0"/>
                                  </p:stCondLst>
                                  <p:childTnLst>
                                    <p:animEffect transition="out" filter="dissolve">
                                      <p:cBhvr>
                                        <p:cTn id="268" dur="500"/>
                                        <p:tgtEl>
                                          <p:spTgt spid="192"/>
                                        </p:tgtEl>
                                      </p:cBhvr>
                                    </p:animEffect>
                                    <p:set>
                                      <p:cBhvr>
                                        <p:cTn id="269" dur="1" fill="hold">
                                          <p:stCondLst>
                                            <p:cond delay="499"/>
                                          </p:stCondLst>
                                        </p:cTn>
                                        <p:tgtEl>
                                          <p:spTgt spid="192"/>
                                        </p:tgtEl>
                                        <p:attrNameLst>
                                          <p:attrName>style.visibility</p:attrName>
                                        </p:attrNameLst>
                                      </p:cBhvr>
                                      <p:to>
                                        <p:strVal val="hidden"/>
                                      </p:to>
                                    </p:set>
                                  </p:childTnLst>
                                </p:cTn>
                              </p:par>
                              <p:par>
                                <p:cTn id="270" presetID="9" presetClass="exit" presetSubtype="0" fill="hold" grpId="0" nodeType="withEffect">
                                  <p:stCondLst>
                                    <p:cond delay="0"/>
                                  </p:stCondLst>
                                  <p:childTnLst>
                                    <p:animEffect transition="out" filter="dissolve">
                                      <p:cBhvr>
                                        <p:cTn id="271" dur="500"/>
                                        <p:tgtEl>
                                          <p:spTgt spid="193"/>
                                        </p:tgtEl>
                                      </p:cBhvr>
                                    </p:animEffect>
                                    <p:set>
                                      <p:cBhvr>
                                        <p:cTn id="272" dur="1" fill="hold">
                                          <p:stCondLst>
                                            <p:cond delay="499"/>
                                          </p:stCondLst>
                                        </p:cTn>
                                        <p:tgtEl>
                                          <p:spTgt spid="193"/>
                                        </p:tgtEl>
                                        <p:attrNameLst>
                                          <p:attrName>style.visibility</p:attrName>
                                        </p:attrNameLst>
                                      </p:cBhvr>
                                      <p:to>
                                        <p:strVal val="hidden"/>
                                      </p:to>
                                    </p:set>
                                  </p:childTnLst>
                                </p:cTn>
                              </p:par>
                              <p:par>
                                <p:cTn id="273" presetID="9" presetClass="exit" presetSubtype="0" fill="hold" grpId="0" nodeType="withEffect">
                                  <p:stCondLst>
                                    <p:cond delay="0"/>
                                  </p:stCondLst>
                                  <p:childTnLst>
                                    <p:animEffect transition="out" filter="dissolve">
                                      <p:cBhvr>
                                        <p:cTn id="274" dur="500"/>
                                        <p:tgtEl>
                                          <p:spTgt spid="194"/>
                                        </p:tgtEl>
                                      </p:cBhvr>
                                    </p:animEffect>
                                    <p:set>
                                      <p:cBhvr>
                                        <p:cTn id="275" dur="1" fill="hold">
                                          <p:stCondLst>
                                            <p:cond delay="499"/>
                                          </p:stCondLst>
                                        </p:cTn>
                                        <p:tgtEl>
                                          <p:spTgt spid="194"/>
                                        </p:tgtEl>
                                        <p:attrNameLst>
                                          <p:attrName>style.visibility</p:attrName>
                                        </p:attrNameLst>
                                      </p:cBhvr>
                                      <p:to>
                                        <p:strVal val="hidden"/>
                                      </p:to>
                                    </p:set>
                                  </p:childTnLst>
                                </p:cTn>
                              </p:par>
                              <p:par>
                                <p:cTn id="276" presetID="9" presetClass="exit" presetSubtype="0" fill="hold" grpId="0" nodeType="withEffect">
                                  <p:stCondLst>
                                    <p:cond delay="0"/>
                                  </p:stCondLst>
                                  <p:childTnLst>
                                    <p:animEffect transition="out" filter="dissolve">
                                      <p:cBhvr>
                                        <p:cTn id="277" dur="500"/>
                                        <p:tgtEl>
                                          <p:spTgt spid="195"/>
                                        </p:tgtEl>
                                      </p:cBhvr>
                                    </p:animEffect>
                                    <p:set>
                                      <p:cBhvr>
                                        <p:cTn id="278" dur="1" fill="hold">
                                          <p:stCondLst>
                                            <p:cond delay="499"/>
                                          </p:stCondLst>
                                        </p:cTn>
                                        <p:tgtEl>
                                          <p:spTgt spid="195"/>
                                        </p:tgtEl>
                                        <p:attrNameLst>
                                          <p:attrName>style.visibility</p:attrName>
                                        </p:attrNameLst>
                                      </p:cBhvr>
                                      <p:to>
                                        <p:strVal val="hidden"/>
                                      </p:to>
                                    </p:set>
                                  </p:childTnLst>
                                </p:cTn>
                              </p:par>
                              <p:par>
                                <p:cTn id="279" presetID="9" presetClass="exit" presetSubtype="0" fill="hold" grpId="0" nodeType="withEffect">
                                  <p:stCondLst>
                                    <p:cond delay="0"/>
                                  </p:stCondLst>
                                  <p:childTnLst>
                                    <p:animEffect transition="out" filter="dissolve">
                                      <p:cBhvr>
                                        <p:cTn id="280" dur="500"/>
                                        <p:tgtEl>
                                          <p:spTgt spid="196"/>
                                        </p:tgtEl>
                                      </p:cBhvr>
                                    </p:animEffect>
                                    <p:set>
                                      <p:cBhvr>
                                        <p:cTn id="281" dur="1" fill="hold">
                                          <p:stCondLst>
                                            <p:cond delay="499"/>
                                          </p:stCondLst>
                                        </p:cTn>
                                        <p:tgtEl>
                                          <p:spTgt spid="196"/>
                                        </p:tgtEl>
                                        <p:attrNameLst>
                                          <p:attrName>style.visibility</p:attrName>
                                        </p:attrNameLst>
                                      </p:cBhvr>
                                      <p:to>
                                        <p:strVal val="hidden"/>
                                      </p:to>
                                    </p:set>
                                  </p:childTnLst>
                                </p:cTn>
                              </p:par>
                              <p:par>
                                <p:cTn id="282" presetID="9" presetClass="exit" presetSubtype="0" fill="hold" grpId="0" nodeType="withEffect">
                                  <p:stCondLst>
                                    <p:cond delay="0"/>
                                  </p:stCondLst>
                                  <p:childTnLst>
                                    <p:animEffect transition="out" filter="dissolve">
                                      <p:cBhvr>
                                        <p:cTn id="283" dur="500"/>
                                        <p:tgtEl>
                                          <p:spTgt spid="197"/>
                                        </p:tgtEl>
                                      </p:cBhvr>
                                    </p:animEffect>
                                    <p:set>
                                      <p:cBhvr>
                                        <p:cTn id="284" dur="1" fill="hold">
                                          <p:stCondLst>
                                            <p:cond delay="499"/>
                                          </p:stCondLst>
                                        </p:cTn>
                                        <p:tgtEl>
                                          <p:spTgt spid="197"/>
                                        </p:tgtEl>
                                        <p:attrNameLst>
                                          <p:attrName>style.visibility</p:attrName>
                                        </p:attrNameLst>
                                      </p:cBhvr>
                                      <p:to>
                                        <p:strVal val="hidden"/>
                                      </p:to>
                                    </p:set>
                                  </p:childTnLst>
                                </p:cTn>
                              </p:par>
                              <p:par>
                                <p:cTn id="285" presetID="9" presetClass="exit" presetSubtype="0" fill="hold" grpId="0" nodeType="withEffect">
                                  <p:stCondLst>
                                    <p:cond delay="0"/>
                                  </p:stCondLst>
                                  <p:childTnLst>
                                    <p:animEffect transition="out" filter="dissolve">
                                      <p:cBhvr>
                                        <p:cTn id="286" dur="500"/>
                                        <p:tgtEl>
                                          <p:spTgt spid="198"/>
                                        </p:tgtEl>
                                      </p:cBhvr>
                                    </p:animEffect>
                                    <p:set>
                                      <p:cBhvr>
                                        <p:cTn id="287" dur="1" fill="hold">
                                          <p:stCondLst>
                                            <p:cond delay="499"/>
                                          </p:stCondLst>
                                        </p:cTn>
                                        <p:tgtEl>
                                          <p:spTgt spid="198"/>
                                        </p:tgtEl>
                                        <p:attrNameLst>
                                          <p:attrName>style.visibility</p:attrName>
                                        </p:attrNameLst>
                                      </p:cBhvr>
                                      <p:to>
                                        <p:strVal val="hidden"/>
                                      </p:to>
                                    </p:set>
                                  </p:childTnLst>
                                </p:cTn>
                              </p:par>
                              <p:par>
                                <p:cTn id="288" presetID="9" presetClass="exit" presetSubtype="0" fill="hold" grpId="0" nodeType="withEffect">
                                  <p:stCondLst>
                                    <p:cond delay="0"/>
                                  </p:stCondLst>
                                  <p:childTnLst>
                                    <p:animEffect transition="out" filter="dissolve">
                                      <p:cBhvr>
                                        <p:cTn id="289" dur="500"/>
                                        <p:tgtEl>
                                          <p:spTgt spid="199"/>
                                        </p:tgtEl>
                                      </p:cBhvr>
                                    </p:animEffect>
                                    <p:set>
                                      <p:cBhvr>
                                        <p:cTn id="290" dur="1" fill="hold">
                                          <p:stCondLst>
                                            <p:cond delay="499"/>
                                          </p:stCondLst>
                                        </p:cTn>
                                        <p:tgtEl>
                                          <p:spTgt spid="199"/>
                                        </p:tgtEl>
                                        <p:attrNameLst>
                                          <p:attrName>style.visibility</p:attrName>
                                        </p:attrNameLst>
                                      </p:cBhvr>
                                      <p:to>
                                        <p:strVal val="hidden"/>
                                      </p:to>
                                    </p:set>
                                  </p:childTnLst>
                                </p:cTn>
                              </p:par>
                              <p:par>
                                <p:cTn id="291" presetID="9" presetClass="exit" presetSubtype="0" fill="hold" grpId="0" nodeType="withEffect">
                                  <p:stCondLst>
                                    <p:cond delay="0"/>
                                  </p:stCondLst>
                                  <p:childTnLst>
                                    <p:animEffect transition="out" filter="dissolve">
                                      <p:cBhvr>
                                        <p:cTn id="292" dur="500"/>
                                        <p:tgtEl>
                                          <p:spTgt spid="200"/>
                                        </p:tgtEl>
                                      </p:cBhvr>
                                    </p:animEffect>
                                    <p:set>
                                      <p:cBhvr>
                                        <p:cTn id="293" dur="1" fill="hold">
                                          <p:stCondLst>
                                            <p:cond delay="499"/>
                                          </p:stCondLst>
                                        </p:cTn>
                                        <p:tgtEl>
                                          <p:spTgt spid="200"/>
                                        </p:tgtEl>
                                        <p:attrNameLst>
                                          <p:attrName>style.visibility</p:attrName>
                                        </p:attrNameLst>
                                      </p:cBhvr>
                                      <p:to>
                                        <p:strVal val="hidden"/>
                                      </p:to>
                                    </p:set>
                                  </p:childTnLst>
                                </p:cTn>
                              </p:par>
                              <p:par>
                                <p:cTn id="294" presetID="9" presetClass="exit" presetSubtype="0" fill="hold" grpId="0" nodeType="withEffect">
                                  <p:stCondLst>
                                    <p:cond delay="0"/>
                                  </p:stCondLst>
                                  <p:childTnLst>
                                    <p:animEffect transition="out" filter="dissolve">
                                      <p:cBhvr>
                                        <p:cTn id="295" dur="500"/>
                                        <p:tgtEl>
                                          <p:spTgt spid="201"/>
                                        </p:tgtEl>
                                      </p:cBhvr>
                                    </p:animEffect>
                                    <p:set>
                                      <p:cBhvr>
                                        <p:cTn id="296" dur="1" fill="hold">
                                          <p:stCondLst>
                                            <p:cond delay="499"/>
                                          </p:stCondLst>
                                        </p:cTn>
                                        <p:tgtEl>
                                          <p:spTgt spid="201"/>
                                        </p:tgtEl>
                                        <p:attrNameLst>
                                          <p:attrName>style.visibility</p:attrName>
                                        </p:attrNameLst>
                                      </p:cBhvr>
                                      <p:to>
                                        <p:strVal val="hidden"/>
                                      </p:to>
                                    </p:set>
                                  </p:childTnLst>
                                </p:cTn>
                              </p:par>
                              <p:par>
                                <p:cTn id="297" presetID="9" presetClass="exit" presetSubtype="0" fill="hold" grpId="0" nodeType="withEffect">
                                  <p:stCondLst>
                                    <p:cond delay="0"/>
                                  </p:stCondLst>
                                  <p:childTnLst>
                                    <p:animEffect transition="out" filter="dissolve">
                                      <p:cBhvr>
                                        <p:cTn id="298" dur="500"/>
                                        <p:tgtEl>
                                          <p:spTgt spid="202"/>
                                        </p:tgtEl>
                                      </p:cBhvr>
                                    </p:animEffect>
                                    <p:set>
                                      <p:cBhvr>
                                        <p:cTn id="299" dur="1" fill="hold">
                                          <p:stCondLst>
                                            <p:cond delay="499"/>
                                          </p:stCondLst>
                                        </p:cTn>
                                        <p:tgtEl>
                                          <p:spTgt spid="202"/>
                                        </p:tgtEl>
                                        <p:attrNameLst>
                                          <p:attrName>style.visibility</p:attrName>
                                        </p:attrNameLst>
                                      </p:cBhvr>
                                      <p:to>
                                        <p:strVal val="hidden"/>
                                      </p:to>
                                    </p:set>
                                  </p:childTnLst>
                                </p:cTn>
                              </p:par>
                              <p:par>
                                <p:cTn id="300" presetID="9" presetClass="exit" presetSubtype="0" fill="hold" grpId="0" nodeType="withEffect">
                                  <p:stCondLst>
                                    <p:cond delay="0"/>
                                  </p:stCondLst>
                                  <p:childTnLst>
                                    <p:animEffect transition="out" filter="dissolve">
                                      <p:cBhvr>
                                        <p:cTn id="301" dur="500"/>
                                        <p:tgtEl>
                                          <p:spTgt spid="203"/>
                                        </p:tgtEl>
                                      </p:cBhvr>
                                    </p:animEffect>
                                    <p:set>
                                      <p:cBhvr>
                                        <p:cTn id="302" dur="1" fill="hold">
                                          <p:stCondLst>
                                            <p:cond delay="499"/>
                                          </p:stCondLst>
                                        </p:cTn>
                                        <p:tgtEl>
                                          <p:spTgt spid="203"/>
                                        </p:tgtEl>
                                        <p:attrNameLst>
                                          <p:attrName>style.visibility</p:attrName>
                                        </p:attrNameLst>
                                      </p:cBhvr>
                                      <p:to>
                                        <p:strVal val="hidden"/>
                                      </p:to>
                                    </p:set>
                                  </p:childTnLst>
                                </p:cTn>
                              </p:par>
                              <p:par>
                                <p:cTn id="303" presetID="9" presetClass="exit" presetSubtype="0" fill="hold" grpId="0" nodeType="withEffect">
                                  <p:stCondLst>
                                    <p:cond delay="0"/>
                                  </p:stCondLst>
                                  <p:childTnLst>
                                    <p:animEffect transition="out" filter="dissolve">
                                      <p:cBhvr>
                                        <p:cTn id="304" dur="500"/>
                                        <p:tgtEl>
                                          <p:spTgt spid="204"/>
                                        </p:tgtEl>
                                      </p:cBhvr>
                                    </p:animEffect>
                                    <p:set>
                                      <p:cBhvr>
                                        <p:cTn id="305" dur="1" fill="hold">
                                          <p:stCondLst>
                                            <p:cond delay="499"/>
                                          </p:stCondLst>
                                        </p:cTn>
                                        <p:tgtEl>
                                          <p:spTgt spid="204"/>
                                        </p:tgtEl>
                                        <p:attrNameLst>
                                          <p:attrName>style.visibility</p:attrName>
                                        </p:attrNameLst>
                                      </p:cBhvr>
                                      <p:to>
                                        <p:strVal val="hidden"/>
                                      </p:to>
                                    </p:set>
                                  </p:childTnLst>
                                </p:cTn>
                              </p:par>
                              <p:par>
                                <p:cTn id="306" presetID="9" presetClass="exit" presetSubtype="0" fill="hold" grpId="0" nodeType="withEffect">
                                  <p:stCondLst>
                                    <p:cond delay="0"/>
                                  </p:stCondLst>
                                  <p:childTnLst>
                                    <p:animEffect transition="out" filter="dissolve">
                                      <p:cBhvr>
                                        <p:cTn id="307" dur="500"/>
                                        <p:tgtEl>
                                          <p:spTgt spid="205"/>
                                        </p:tgtEl>
                                      </p:cBhvr>
                                    </p:animEffect>
                                    <p:set>
                                      <p:cBhvr>
                                        <p:cTn id="308" dur="1" fill="hold">
                                          <p:stCondLst>
                                            <p:cond delay="499"/>
                                          </p:stCondLst>
                                        </p:cTn>
                                        <p:tgtEl>
                                          <p:spTgt spid="205"/>
                                        </p:tgtEl>
                                        <p:attrNameLst>
                                          <p:attrName>style.visibility</p:attrName>
                                        </p:attrNameLst>
                                      </p:cBhvr>
                                      <p:to>
                                        <p:strVal val="hidden"/>
                                      </p:to>
                                    </p:set>
                                  </p:childTnLst>
                                </p:cTn>
                              </p:par>
                            </p:childTnLst>
                          </p:cTn>
                        </p:par>
                        <p:par>
                          <p:cTn id="309" fill="hold">
                            <p:stCondLst>
                              <p:cond delay="1000"/>
                            </p:stCondLst>
                            <p:childTnLst>
                              <p:par>
                                <p:cTn id="310" presetID="53" presetClass="entr" presetSubtype="0" fill="hold" grpId="0" nodeType="afterEffect">
                                  <p:stCondLst>
                                    <p:cond delay="0"/>
                                  </p:stCondLst>
                                  <p:childTnLst>
                                    <p:set>
                                      <p:cBhvr>
                                        <p:cTn id="311" dur="1" fill="hold">
                                          <p:stCondLst>
                                            <p:cond delay="0"/>
                                          </p:stCondLst>
                                        </p:cTn>
                                        <p:tgtEl>
                                          <p:spTgt spid="213"/>
                                        </p:tgtEl>
                                        <p:attrNameLst>
                                          <p:attrName>style.visibility</p:attrName>
                                        </p:attrNameLst>
                                      </p:cBhvr>
                                      <p:to>
                                        <p:strVal val="visible"/>
                                      </p:to>
                                    </p:set>
                                    <p:anim calcmode="lin" valueType="num">
                                      <p:cBhvr>
                                        <p:cTn id="312" dur="500" fill="hold"/>
                                        <p:tgtEl>
                                          <p:spTgt spid="213"/>
                                        </p:tgtEl>
                                        <p:attrNameLst>
                                          <p:attrName>ppt_w</p:attrName>
                                        </p:attrNameLst>
                                      </p:cBhvr>
                                      <p:tavLst>
                                        <p:tav tm="0">
                                          <p:val>
                                            <p:fltVal val="0"/>
                                          </p:val>
                                        </p:tav>
                                        <p:tav tm="100000">
                                          <p:val>
                                            <p:strVal val="#ppt_w"/>
                                          </p:val>
                                        </p:tav>
                                      </p:tavLst>
                                    </p:anim>
                                    <p:anim calcmode="lin" valueType="num">
                                      <p:cBhvr>
                                        <p:cTn id="313" dur="500" fill="hold"/>
                                        <p:tgtEl>
                                          <p:spTgt spid="213"/>
                                        </p:tgtEl>
                                        <p:attrNameLst>
                                          <p:attrName>ppt_h</p:attrName>
                                        </p:attrNameLst>
                                      </p:cBhvr>
                                      <p:tavLst>
                                        <p:tav tm="0">
                                          <p:val>
                                            <p:fltVal val="0"/>
                                          </p:val>
                                        </p:tav>
                                        <p:tav tm="100000">
                                          <p:val>
                                            <p:strVal val="#ppt_h"/>
                                          </p:val>
                                        </p:tav>
                                      </p:tavLst>
                                    </p:anim>
                                    <p:animEffect transition="in" filter="fade">
                                      <p:cBhvr>
                                        <p:cTn id="314" dur="500"/>
                                        <p:tgtEl>
                                          <p:spTgt spid="213"/>
                                        </p:tgtEl>
                                      </p:cBhvr>
                                    </p:animEffect>
                                  </p:childTnLst>
                                </p:cTn>
                              </p:par>
                              <p:par>
                                <p:cTn id="315" presetID="53" presetClass="entr" presetSubtype="0" fill="hold" grpId="0" nodeType="withEffect">
                                  <p:stCondLst>
                                    <p:cond delay="0"/>
                                  </p:stCondLst>
                                  <p:childTnLst>
                                    <p:set>
                                      <p:cBhvr>
                                        <p:cTn id="316" dur="1" fill="hold">
                                          <p:stCondLst>
                                            <p:cond delay="0"/>
                                          </p:stCondLst>
                                        </p:cTn>
                                        <p:tgtEl>
                                          <p:spTgt spid="212"/>
                                        </p:tgtEl>
                                        <p:attrNameLst>
                                          <p:attrName>style.visibility</p:attrName>
                                        </p:attrNameLst>
                                      </p:cBhvr>
                                      <p:to>
                                        <p:strVal val="visible"/>
                                      </p:to>
                                    </p:set>
                                    <p:anim calcmode="lin" valueType="num">
                                      <p:cBhvr>
                                        <p:cTn id="317" dur="500" fill="hold"/>
                                        <p:tgtEl>
                                          <p:spTgt spid="212"/>
                                        </p:tgtEl>
                                        <p:attrNameLst>
                                          <p:attrName>ppt_w</p:attrName>
                                        </p:attrNameLst>
                                      </p:cBhvr>
                                      <p:tavLst>
                                        <p:tav tm="0">
                                          <p:val>
                                            <p:fltVal val="0"/>
                                          </p:val>
                                        </p:tav>
                                        <p:tav tm="100000">
                                          <p:val>
                                            <p:strVal val="#ppt_w"/>
                                          </p:val>
                                        </p:tav>
                                      </p:tavLst>
                                    </p:anim>
                                    <p:anim calcmode="lin" valueType="num">
                                      <p:cBhvr>
                                        <p:cTn id="318" dur="500" fill="hold"/>
                                        <p:tgtEl>
                                          <p:spTgt spid="212"/>
                                        </p:tgtEl>
                                        <p:attrNameLst>
                                          <p:attrName>ppt_h</p:attrName>
                                        </p:attrNameLst>
                                      </p:cBhvr>
                                      <p:tavLst>
                                        <p:tav tm="0">
                                          <p:val>
                                            <p:fltVal val="0"/>
                                          </p:val>
                                        </p:tav>
                                        <p:tav tm="100000">
                                          <p:val>
                                            <p:strVal val="#ppt_h"/>
                                          </p:val>
                                        </p:tav>
                                      </p:tavLst>
                                    </p:anim>
                                    <p:animEffect transition="in" filter="fade">
                                      <p:cBhvr>
                                        <p:cTn id="319" dur="500"/>
                                        <p:tgtEl>
                                          <p:spTgt spid="212"/>
                                        </p:tgtEl>
                                      </p:cBhvr>
                                    </p:animEffect>
                                  </p:childTnLst>
                                </p:cTn>
                              </p:par>
                            </p:childTnLst>
                          </p:cTn>
                        </p:par>
                      </p:childTnLst>
                    </p:cTn>
                  </p:par>
                  <p:par>
                    <p:cTn id="320" fill="hold">
                      <p:stCondLst>
                        <p:cond delay="indefinite"/>
                      </p:stCondLst>
                      <p:childTnLst>
                        <p:par>
                          <p:cTn id="321" fill="hold">
                            <p:stCondLst>
                              <p:cond delay="0"/>
                            </p:stCondLst>
                            <p:childTnLst>
                              <p:par>
                                <p:cTn id="322" presetID="1" presetClass="entr" presetSubtype="0" fill="hold" nodeType="clickEffect">
                                  <p:stCondLst>
                                    <p:cond delay="0"/>
                                  </p:stCondLst>
                                  <p:childTnLst>
                                    <p:set>
                                      <p:cBhvr>
                                        <p:cTn id="323"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p:bldP spid="207" grpId="0"/>
      <p:bldP spid="212" grpId="0"/>
      <p:bldP spid="2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Oval 101"/>
          <p:cNvSpPr/>
          <p:nvPr/>
        </p:nvSpPr>
        <p:spPr>
          <a:xfrm>
            <a:off x="65532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3" name="Oval 102"/>
          <p:cNvSpPr/>
          <p:nvPr/>
        </p:nvSpPr>
        <p:spPr>
          <a:xfrm>
            <a:off x="70104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4" name="Oval 103"/>
          <p:cNvSpPr/>
          <p:nvPr/>
        </p:nvSpPr>
        <p:spPr>
          <a:xfrm>
            <a:off x="74676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5" name="Oval 104"/>
          <p:cNvSpPr/>
          <p:nvPr/>
        </p:nvSpPr>
        <p:spPr>
          <a:xfrm>
            <a:off x="79248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6" name="Oval 105"/>
          <p:cNvSpPr/>
          <p:nvPr/>
        </p:nvSpPr>
        <p:spPr>
          <a:xfrm>
            <a:off x="56388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7" name="Oval 106"/>
          <p:cNvSpPr/>
          <p:nvPr/>
        </p:nvSpPr>
        <p:spPr>
          <a:xfrm>
            <a:off x="60960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8" name="Oval 107"/>
          <p:cNvSpPr/>
          <p:nvPr/>
        </p:nvSpPr>
        <p:spPr>
          <a:xfrm>
            <a:off x="65532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9" name="Oval 108"/>
          <p:cNvSpPr/>
          <p:nvPr/>
        </p:nvSpPr>
        <p:spPr>
          <a:xfrm>
            <a:off x="70104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0" name="Oval 109"/>
          <p:cNvSpPr/>
          <p:nvPr/>
        </p:nvSpPr>
        <p:spPr>
          <a:xfrm>
            <a:off x="74676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1" name="Oval 110"/>
          <p:cNvSpPr/>
          <p:nvPr/>
        </p:nvSpPr>
        <p:spPr>
          <a:xfrm>
            <a:off x="79248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2" name="Oval 111"/>
          <p:cNvSpPr/>
          <p:nvPr/>
        </p:nvSpPr>
        <p:spPr>
          <a:xfrm>
            <a:off x="56388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3" name="Oval 112"/>
          <p:cNvSpPr/>
          <p:nvPr/>
        </p:nvSpPr>
        <p:spPr>
          <a:xfrm>
            <a:off x="60960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4" name="Oval 113"/>
          <p:cNvSpPr/>
          <p:nvPr/>
        </p:nvSpPr>
        <p:spPr>
          <a:xfrm>
            <a:off x="65532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5" name="Oval 114"/>
          <p:cNvSpPr/>
          <p:nvPr/>
        </p:nvSpPr>
        <p:spPr>
          <a:xfrm>
            <a:off x="70104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6" name="Oval 115"/>
          <p:cNvSpPr/>
          <p:nvPr/>
        </p:nvSpPr>
        <p:spPr>
          <a:xfrm>
            <a:off x="74676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7" name="Oval 116"/>
          <p:cNvSpPr/>
          <p:nvPr/>
        </p:nvSpPr>
        <p:spPr>
          <a:xfrm>
            <a:off x="79248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8" name="Oval 117"/>
          <p:cNvSpPr/>
          <p:nvPr/>
        </p:nvSpPr>
        <p:spPr>
          <a:xfrm>
            <a:off x="56388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9" name="Oval 118"/>
          <p:cNvSpPr/>
          <p:nvPr/>
        </p:nvSpPr>
        <p:spPr>
          <a:xfrm>
            <a:off x="60960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0" name="Oval 119"/>
          <p:cNvSpPr/>
          <p:nvPr/>
        </p:nvSpPr>
        <p:spPr>
          <a:xfrm>
            <a:off x="65532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1" name="Oval 120"/>
          <p:cNvSpPr/>
          <p:nvPr/>
        </p:nvSpPr>
        <p:spPr>
          <a:xfrm>
            <a:off x="70104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2" name="Oval 121"/>
          <p:cNvSpPr/>
          <p:nvPr/>
        </p:nvSpPr>
        <p:spPr>
          <a:xfrm>
            <a:off x="74676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3" name="Oval 122"/>
          <p:cNvSpPr/>
          <p:nvPr/>
        </p:nvSpPr>
        <p:spPr>
          <a:xfrm>
            <a:off x="79248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4" name="Oval 123"/>
          <p:cNvSpPr/>
          <p:nvPr/>
        </p:nvSpPr>
        <p:spPr>
          <a:xfrm>
            <a:off x="60960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5" name="Oval 124"/>
          <p:cNvSpPr/>
          <p:nvPr/>
        </p:nvSpPr>
        <p:spPr>
          <a:xfrm>
            <a:off x="56388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6" name="Oval 125"/>
          <p:cNvSpPr/>
          <p:nvPr/>
        </p:nvSpPr>
        <p:spPr>
          <a:xfrm>
            <a:off x="18288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7" name="Oval 126"/>
          <p:cNvSpPr/>
          <p:nvPr/>
        </p:nvSpPr>
        <p:spPr>
          <a:xfrm>
            <a:off x="22860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8" name="Oval 127"/>
          <p:cNvSpPr/>
          <p:nvPr/>
        </p:nvSpPr>
        <p:spPr>
          <a:xfrm>
            <a:off x="27432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9" name="Oval 128"/>
          <p:cNvSpPr/>
          <p:nvPr/>
        </p:nvSpPr>
        <p:spPr>
          <a:xfrm>
            <a:off x="32004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0" name="Oval 129"/>
          <p:cNvSpPr/>
          <p:nvPr/>
        </p:nvSpPr>
        <p:spPr>
          <a:xfrm>
            <a:off x="9144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1" name="Oval 130"/>
          <p:cNvSpPr/>
          <p:nvPr/>
        </p:nvSpPr>
        <p:spPr>
          <a:xfrm>
            <a:off x="13716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2" name="Oval 131"/>
          <p:cNvSpPr/>
          <p:nvPr/>
        </p:nvSpPr>
        <p:spPr>
          <a:xfrm>
            <a:off x="18288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3" name="Oval 132"/>
          <p:cNvSpPr/>
          <p:nvPr/>
        </p:nvSpPr>
        <p:spPr>
          <a:xfrm>
            <a:off x="22860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4" name="Oval 133"/>
          <p:cNvSpPr/>
          <p:nvPr/>
        </p:nvSpPr>
        <p:spPr>
          <a:xfrm>
            <a:off x="2743200" y="4648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5" name="Oval 134"/>
          <p:cNvSpPr/>
          <p:nvPr/>
        </p:nvSpPr>
        <p:spPr>
          <a:xfrm>
            <a:off x="3200400" y="4648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6" name="Oval 135"/>
          <p:cNvSpPr/>
          <p:nvPr/>
        </p:nvSpPr>
        <p:spPr>
          <a:xfrm>
            <a:off x="9144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7" name="Oval 136"/>
          <p:cNvSpPr/>
          <p:nvPr/>
        </p:nvSpPr>
        <p:spPr>
          <a:xfrm>
            <a:off x="13716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8" name="Oval 137"/>
          <p:cNvSpPr/>
          <p:nvPr/>
        </p:nvSpPr>
        <p:spPr>
          <a:xfrm>
            <a:off x="18288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9" name="Oval 138"/>
          <p:cNvSpPr/>
          <p:nvPr/>
        </p:nvSpPr>
        <p:spPr>
          <a:xfrm>
            <a:off x="22860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0" name="Oval 139"/>
          <p:cNvSpPr/>
          <p:nvPr/>
        </p:nvSpPr>
        <p:spPr>
          <a:xfrm>
            <a:off x="27432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1" name="Oval 140"/>
          <p:cNvSpPr/>
          <p:nvPr/>
        </p:nvSpPr>
        <p:spPr>
          <a:xfrm>
            <a:off x="32004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2" name="Oval 141"/>
          <p:cNvSpPr/>
          <p:nvPr/>
        </p:nvSpPr>
        <p:spPr>
          <a:xfrm>
            <a:off x="13716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3" name="Oval 142"/>
          <p:cNvSpPr/>
          <p:nvPr/>
        </p:nvSpPr>
        <p:spPr>
          <a:xfrm>
            <a:off x="9144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4" name="Oval 143"/>
          <p:cNvSpPr/>
          <p:nvPr/>
        </p:nvSpPr>
        <p:spPr>
          <a:xfrm>
            <a:off x="9144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5" name="Oval 144"/>
          <p:cNvSpPr/>
          <p:nvPr/>
        </p:nvSpPr>
        <p:spPr>
          <a:xfrm>
            <a:off x="13716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6" name="Oval 145"/>
          <p:cNvSpPr/>
          <p:nvPr/>
        </p:nvSpPr>
        <p:spPr>
          <a:xfrm>
            <a:off x="18288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7" name="Oval 146"/>
          <p:cNvSpPr/>
          <p:nvPr/>
        </p:nvSpPr>
        <p:spPr>
          <a:xfrm>
            <a:off x="22860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8" name="Oval 147"/>
          <p:cNvSpPr/>
          <p:nvPr/>
        </p:nvSpPr>
        <p:spPr>
          <a:xfrm>
            <a:off x="27432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9" name="Oval 148"/>
          <p:cNvSpPr/>
          <p:nvPr/>
        </p:nvSpPr>
        <p:spPr>
          <a:xfrm>
            <a:off x="32004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50" name="TextBox 149"/>
          <p:cNvSpPr txBox="1"/>
          <p:nvPr/>
        </p:nvSpPr>
        <p:spPr>
          <a:xfrm>
            <a:off x="762000" y="6096000"/>
            <a:ext cx="3429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10 relapse, 14 no relapse</a:t>
            </a:r>
            <a:endParaRPr kumimoji="0" lang="en-US" sz="1800" b="0" i="0" u="none" strike="noStrike" kern="0" cap="none" spc="0" normalizeH="0" baseline="0" noProof="0" dirty="0">
              <a:ln>
                <a:noFill/>
              </a:ln>
              <a:solidFill>
                <a:prstClr val="black"/>
              </a:solidFill>
              <a:effectLst/>
              <a:uLnTx/>
              <a:uFillTx/>
            </a:endParaRPr>
          </a:p>
        </p:txBody>
      </p:sp>
      <p:sp>
        <p:nvSpPr>
          <p:cNvPr id="151" name="TextBox 150"/>
          <p:cNvSpPr txBox="1"/>
          <p:nvPr/>
        </p:nvSpPr>
        <p:spPr>
          <a:xfrm>
            <a:off x="5486400" y="6096000"/>
            <a:ext cx="3429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18 relapse, 6 no relapse</a:t>
            </a: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2643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1 -0.51064 " pathEditMode="relative" ptsTypes="AA">
                                      <p:cBhvr>
                                        <p:cTn id="6" dur="2000" fill="hold"/>
                                        <p:tgtEl>
                                          <p:spTgt spid="12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1 -0.51064 " pathEditMode="relative" ptsTypes="AA">
                                      <p:cBhvr>
                                        <p:cTn id="8" dur="2000" fill="hold"/>
                                        <p:tgtEl>
                                          <p:spTgt spid="12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 -0.51064 " pathEditMode="relative" ptsTypes="AA">
                                      <p:cBhvr>
                                        <p:cTn id="10" dur="2000" fill="hold"/>
                                        <p:tgtEl>
                                          <p:spTgt spid="12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1 -0.51064 " pathEditMode="relative" ptsTypes="AA">
                                      <p:cBhvr>
                                        <p:cTn id="12" dur="2000" fill="hold"/>
                                        <p:tgtEl>
                                          <p:spTgt spid="129"/>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1 -0.51064 " pathEditMode="relative" ptsTypes="AA">
                                      <p:cBhvr>
                                        <p:cTn id="14" dur="2000" fill="hold"/>
                                        <p:tgtEl>
                                          <p:spTgt spid="13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1 -0.51064 " pathEditMode="relative" ptsTypes="AA">
                                      <p:cBhvr>
                                        <p:cTn id="16" dur="2000" fill="hold"/>
                                        <p:tgtEl>
                                          <p:spTgt spid="13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1 -0.51064 " pathEditMode="relative" ptsTypes="AA">
                                      <p:cBhvr>
                                        <p:cTn id="18" dur="2000" fill="hold"/>
                                        <p:tgtEl>
                                          <p:spTgt spid="132"/>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1 -0.51064 " pathEditMode="relative" ptsTypes="AA">
                                      <p:cBhvr>
                                        <p:cTn id="20" dur="2000" fill="hold"/>
                                        <p:tgtEl>
                                          <p:spTgt spid="133"/>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1 -0.51064 " pathEditMode="relative" ptsTypes="AA">
                                      <p:cBhvr>
                                        <p:cTn id="22" dur="2000" fill="hold"/>
                                        <p:tgtEl>
                                          <p:spTgt spid="134"/>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1 -0.51064 " pathEditMode="relative" ptsTypes="AA">
                                      <p:cBhvr>
                                        <p:cTn id="24" dur="2000" fill="hold"/>
                                        <p:tgtEl>
                                          <p:spTgt spid="135"/>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1 -0.51064 " pathEditMode="relative" ptsTypes="AA">
                                      <p:cBhvr>
                                        <p:cTn id="26" dur="2000" fill="hold"/>
                                        <p:tgtEl>
                                          <p:spTgt spid="136"/>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1 -0.51064 " pathEditMode="relative" ptsTypes="AA">
                                      <p:cBhvr>
                                        <p:cTn id="28" dur="2000" fill="hold"/>
                                        <p:tgtEl>
                                          <p:spTgt spid="137"/>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1 -0.51064 " pathEditMode="relative" ptsTypes="AA">
                                      <p:cBhvr>
                                        <p:cTn id="30" dur="2000" fill="hold"/>
                                        <p:tgtEl>
                                          <p:spTgt spid="138"/>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1 -0.51064 " pathEditMode="relative" ptsTypes="AA">
                                      <p:cBhvr>
                                        <p:cTn id="32" dur="2000" fill="hold"/>
                                        <p:tgtEl>
                                          <p:spTgt spid="139"/>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1 -0.51064 " pathEditMode="relative" ptsTypes="AA">
                                      <p:cBhvr>
                                        <p:cTn id="34" dur="2000" fill="hold"/>
                                        <p:tgtEl>
                                          <p:spTgt spid="140"/>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1 -0.51064 " pathEditMode="relative" ptsTypes="AA">
                                      <p:cBhvr>
                                        <p:cTn id="36" dur="2000" fill="hold"/>
                                        <p:tgtEl>
                                          <p:spTgt spid="141"/>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L 0.1 -0.51064 " pathEditMode="relative" ptsTypes="AA">
                                      <p:cBhvr>
                                        <p:cTn id="38" dur="2000" fill="hold"/>
                                        <p:tgtEl>
                                          <p:spTgt spid="142"/>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 0 L 0.1 -0.51064 " pathEditMode="relative" ptsTypes="AA">
                                      <p:cBhvr>
                                        <p:cTn id="40" dur="2000" fill="hold"/>
                                        <p:tgtEl>
                                          <p:spTgt spid="143"/>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1 -0.51064 " pathEditMode="relative" ptsTypes="AA">
                                      <p:cBhvr>
                                        <p:cTn id="42" dur="2000" fill="hold"/>
                                        <p:tgtEl>
                                          <p:spTgt spid="144"/>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1 -0.51064 " pathEditMode="relative" ptsTypes="AA">
                                      <p:cBhvr>
                                        <p:cTn id="44" dur="2000" fill="hold"/>
                                        <p:tgtEl>
                                          <p:spTgt spid="145"/>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0 0 L 0.1 -0.51064 " pathEditMode="relative" ptsTypes="AA">
                                      <p:cBhvr>
                                        <p:cTn id="46" dur="2000" fill="hold"/>
                                        <p:tgtEl>
                                          <p:spTgt spid="146"/>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 0 L 0.1 -0.51064 " pathEditMode="relative" ptsTypes="AA">
                                      <p:cBhvr>
                                        <p:cTn id="48" dur="2000" fill="hold"/>
                                        <p:tgtEl>
                                          <p:spTgt spid="147"/>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 0 L 0.1 -0.51064 " pathEditMode="relative" ptsTypes="AA">
                                      <p:cBhvr>
                                        <p:cTn id="50" dur="2000" fill="hold"/>
                                        <p:tgtEl>
                                          <p:spTgt spid="148"/>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 0 L 0.1 -0.51064 " pathEditMode="relative" ptsTypes="AA">
                                      <p:cBhvr>
                                        <p:cTn id="52" dur="2000" fill="hold"/>
                                        <p:tgtEl>
                                          <p:spTgt spid="149"/>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 0 L -0.11667 -0.52174 " pathEditMode="relative" ptsTypes="AA">
                                      <p:cBhvr>
                                        <p:cTn id="54" dur="2000" fill="hold"/>
                                        <p:tgtEl>
                                          <p:spTgt spid="102"/>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0 0 L -0.11667 -0.52174 " pathEditMode="relative" ptsTypes="AA">
                                      <p:cBhvr>
                                        <p:cTn id="56" dur="2000" fill="hold"/>
                                        <p:tgtEl>
                                          <p:spTgt spid="103"/>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 0 L -0.11667 -0.52174 " pathEditMode="relative" ptsTypes="AA">
                                      <p:cBhvr>
                                        <p:cTn id="58" dur="2000" fill="hold"/>
                                        <p:tgtEl>
                                          <p:spTgt spid="104"/>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 0 L -0.11667 -0.52174 " pathEditMode="relative" ptsTypes="AA">
                                      <p:cBhvr>
                                        <p:cTn id="60" dur="2000" fill="hold"/>
                                        <p:tgtEl>
                                          <p:spTgt spid="105"/>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 0 L -0.11667 -0.52174 " pathEditMode="relative" ptsTypes="AA">
                                      <p:cBhvr>
                                        <p:cTn id="62" dur="2000" fill="hold"/>
                                        <p:tgtEl>
                                          <p:spTgt spid="106"/>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 0 L -0.11667 -0.52174 " pathEditMode="relative" ptsTypes="AA">
                                      <p:cBhvr>
                                        <p:cTn id="64" dur="2000" fill="hold"/>
                                        <p:tgtEl>
                                          <p:spTgt spid="107"/>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0 0 L -0.11667 -0.52174 " pathEditMode="relative" ptsTypes="AA">
                                      <p:cBhvr>
                                        <p:cTn id="66" dur="2000" fill="hold"/>
                                        <p:tgtEl>
                                          <p:spTgt spid="108"/>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 0 L -0.11667 -0.52174 " pathEditMode="relative" ptsTypes="AA">
                                      <p:cBhvr>
                                        <p:cTn id="68" dur="2000" fill="hold"/>
                                        <p:tgtEl>
                                          <p:spTgt spid="109"/>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 0 L -0.11667 -0.52174 " pathEditMode="relative" ptsTypes="AA">
                                      <p:cBhvr>
                                        <p:cTn id="70" dur="2000" fill="hold"/>
                                        <p:tgtEl>
                                          <p:spTgt spid="110"/>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 0 L -0.11667 -0.52174 " pathEditMode="relative" ptsTypes="AA">
                                      <p:cBhvr>
                                        <p:cTn id="72" dur="2000" fill="hold"/>
                                        <p:tgtEl>
                                          <p:spTgt spid="111"/>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0 0 L -0.11667 -0.52174 " pathEditMode="relative" ptsTypes="AA">
                                      <p:cBhvr>
                                        <p:cTn id="74" dur="2000" fill="hold"/>
                                        <p:tgtEl>
                                          <p:spTgt spid="112"/>
                                        </p:tgtEl>
                                        <p:attrNameLst>
                                          <p:attrName>ppt_x</p:attrName>
                                          <p:attrName>ppt_y</p:attrName>
                                        </p:attrNameLst>
                                      </p:cBhvr>
                                    </p:animMotion>
                                  </p:childTnLst>
                                </p:cTn>
                              </p:par>
                              <p:par>
                                <p:cTn id="75" presetID="0" presetClass="path" presetSubtype="0" accel="50000" decel="50000" fill="hold" grpId="0" nodeType="withEffect">
                                  <p:stCondLst>
                                    <p:cond delay="0"/>
                                  </p:stCondLst>
                                  <p:childTnLst>
                                    <p:animMotion origin="layout" path="M 0 0 L -0.11667 -0.52174 " pathEditMode="relative" ptsTypes="AA">
                                      <p:cBhvr>
                                        <p:cTn id="76" dur="2000" fill="hold"/>
                                        <p:tgtEl>
                                          <p:spTgt spid="113"/>
                                        </p:tgtEl>
                                        <p:attrNameLst>
                                          <p:attrName>ppt_x</p:attrName>
                                          <p:attrName>ppt_y</p:attrName>
                                        </p:attrNameLst>
                                      </p:cBhvr>
                                    </p:animMotion>
                                  </p:childTnLst>
                                </p:cTn>
                              </p:par>
                              <p:par>
                                <p:cTn id="77" presetID="0" presetClass="path" presetSubtype="0" accel="50000" decel="50000" fill="hold" grpId="0" nodeType="withEffect">
                                  <p:stCondLst>
                                    <p:cond delay="0"/>
                                  </p:stCondLst>
                                  <p:childTnLst>
                                    <p:animMotion origin="layout" path="M 0 0 L -0.11667 -0.52174 " pathEditMode="relative" ptsTypes="AA">
                                      <p:cBhvr>
                                        <p:cTn id="78" dur="2000" fill="hold"/>
                                        <p:tgtEl>
                                          <p:spTgt spid="114"/>
                                        </p:tgtEl>
                                        <p:attrNameLst>
                                          <p:attrName>ppt_x</p:attrName>
                                          <p:attrName>ppt_y</p:attrName>
                                        </p:attrNameLst>
                                      </p:cBhvr>
                                    </p:animMotion>
                                  </p:childTnLst>
                                </p:cTn>
                              </p:par>
                              <p:par>
                                <p:cTn id="79" presetID="0" presetClass="path" presetSubtype="0" accel="50000" decel="50000" fill="hold" grpId="0" nodeType="withEffect">
                                  <p:stCondLst>
                                    <p:cond delay="0"/>
                                  </p:stCondLst>
                                  <p:childTnLst>
                                    <p:animMotion origin="layout" path="M 0 0 L -0.11667 -0.52174 " pathEditMode="relative" ptsTypes="AA">
                                      <p:cBhvr>
                                        <p:cTn id="80" dur="2000" fill="hold"/>
                                        <p:tgtEl>
                                          <p:spTgt spid="115"/>
                                        </p:tgtEl>
                                        <p:attrNameLst>
                                          <p:attrName>ppt_x</p:attrName>
                                          <p:attrName>ppt_y</p:attrName>
                                        </p:attrNameLst>
                                      </p:cBhvr>
                                    </p:animMotion>
                                  </p:childTnLst>
                                </p:cTn>
                              </p:par>
                              <p:par>
                                <p:cTn id="81" presetID="0" presetClass="path" presetSubtype="0" accel="50000" decel="50000" fill="hold" grpId="0" nodeType="withEffect">
                                  <p:stCondLst>
                                    <p:cond delay="0"/>
                                  </p:stCondLst>
                                  <p:childTnLst>
                                    <p:animMotion origin="layout" path="M 0 0 L -0.11667 -0.52174 " pathEditMode="relative" ptsTypes="AA">
                                      <p:cBhvr>
                                        <p:cTn id="82" dur="2000" fill="hold"/>
                                        <p:tgtEl>
                                          <p:spTgt spid="116"/>
                                        </p:tgtEl>
                                        <p:attrNameLst>
                                          <p:attrName>ppt_x</p:attrName>
                                          <p:attrName>ppt_y</p:attrName>
                                        </p:attrNameLst>
                                      </p:cBhvr>
                                    </p:animMotion>
                                  </p:childTnLst>
                                </p:cTn>
                              </p:par>
                              <p:par>
                                <p:cTn id="83" presetID="0" presetClass="path" presetSubtype="0" accel="50000" decel="50000" fill="hold" grpId="0" nodeType="withEffect">
                                  <p:stCondLst>
                                    <p:cond delay="0"/>
                                  </p:stCondLst>
                                  <p:childTnLst>
                                    <p:animMotion origin="layout" path="M 0 0 L -0.11667 -0.52174 " pathEditMode="relative" ptsTypes="AA">
                                      <p:cBhvr>
                                        <p:cTn id="84" dur="2000" fill="hold"/>
                                        <p:tgtEl>
                                          <p:spTgt spid="117"/>
                                        </p:tgtEl>
                                        <p:attrNameLst>
                                          <p:attrName>ppt_x</p:attrName>
                                          <p:attrName>ppt_y</p:attrName>
                                        </p:attrNameLst>
                                      </p:cBhvr>
                                    </p:animMotion>
                                  </p:childTnLst>
                                </p:cTn>
                              </p:par>
                              <p:par>
                                <p:cTn id="85" presetID="0" presetClass="path" presetSubtype="0" accel="50000" decel="50000" fill="hold" grpId="0" nodeType="withEffect">
                                  <p:stCondLst>
                                    <p:cond delay="0"/>
                                  </p:stCondLst>
                                  <p:childTnLst>
                                    <p:animMotion origin="layout" path="M 0 0 L -0.11667 -0.52174 " pathEditMode="relative" ptsTypes="AA">
                                      <p:cBhvr>
                                        <p:cTn id="86" dur="2000" fill="hold"/>
                                        <p:tgtEl>
                                          <p:spTgt spid="118"/>
                                        </p:tgtEl>
                                        <p:attrNameLst>
                                          <p:attrName>ppt_x</p:attrName>
                                          <p:attrName>ppt_y</p:attrName>
                                        </p:attrNameLst>
                                      </p:cBhvr>
                                    </p:animMotion>
                                  </p:childTnLst>
                                </p:cTn>
                              </p:par>
                              <p:par>
                                <p:cTn id="87" presetID="0" presetClass="path" presetSubtype="0" accel="50000" decel="50000" fill="hold" grpId="0" nodeType="withEffect">
                                  <p:stCondLst>
                                    <p:cond delay="0"/>
                                  </p:stCondLst>
                                  <p:childTnLst>
                                    <p:animMotion origin="layout" path="M 0 0 L -0.11667 -0.52174 " pathEditMode="relative" ptsTypes="AA">
                                      <p:cBhvr>
                                        <p:cTn id="88" dur="2000" fill="hold"/>
                                        <p:tgtEl>
                                          <p:spTgt spid="119"/>
                                        </p:tgtEl>
                                        <p:attrNameLst>
                                          <p:attrName>ppt_x</p:attrName>
                                          <p:attrName>ppt_y</p:attrName>
                                        </p:attrNameLst>
                                      </p:cBhvr>
                                    </p:animMotion>
                                  </p:childTnLst>
                                </p:cTn>
                              </p:par>
                              <p:par>
                                <p:cTn id="89" presetID="0" presetClass="path" presetSubtype="0" accel="50000" decel="50000" fill="hold" grpId="0" nodeType="withEffect">
                                  <p:stCondLst>
                                    <p:cond delay="0"/>
                                  </p:stCondLst>
                                  <p:childTnLst>
                                    <p:animMotion origin="layout" path="M 0 0 L -0.11667 -0.52174 " pathEditMode="relative" ptsTypes="AA">
                                      <p:cBhvr>
                                        <p:cTn id="90" dur="2000" fill="hold"/>
                                        <p:tgtEl>
                                          <p:spTgt spid="120"/>
                                        </p:tgtEl>
                                        <p:attrNameLst>
                                          <p:attrName>ppt_x</p:attrName>
                                          <p:attrName>ppt_y</p:attrName>
                                        </p:attrNameLst>
                                      </p:cBhvr>
                                    </p:animMotion>
                                  </p:childTnLst>
                                </p:cTn>
                              </p:par>
                              <p:par>
                                <p:cTn id="91" presetID="0" presetClass="path" presetSubtype="0" accel="50000" decel="50000" fill="hold" grpId="0" nodeType="withEffect">
                                  <p:stCondLst>
                                    <p:cond delay="0"/>
                                  </p:stCondLst>
                                  <p:childTnLst>
                                    <p:animMotion origin="layout" path="M 0 0 L -0.11667 -0.52174 " pathEditMode="relative" ptsTypes="AA">
                                      <p:cBhvr>
                                        <p:cTn id="92" dur="2000" fill="hold"/>
                                        <p:tgtEl>
                                          <p:spTgt spid="121"/>
                                        </p:tgtEl>
                                        <p:attrNameLst>
                                          <p:attrName>ppt_x</p:attrName>
                                          <p:attrName>ppt_y</p:attrName>
                                        </p:attrNameLst>
                                      </p:cBhvr>
                                    </p:animMotion>
                                  </p:childTnLst>
                                </p:cTn>
                              </p:par>
                              <p:par>
                                <p:cTn id="93" presetID="0" presetClass="path" presetSubtype="0" accel="50000" decel="50000" fill="hold" grpId="0" nodeType="withEffect">
                                  <p:stCondLst>
                                    <p:cond delay="0"/>
                                  </p:stCondLst>
                                  <p:childTnLst>
                                    <p:animMotion origin="layout" path="M 0 0 L -0.11667 -0.52174 " pathEditMode="relative" ptsTypes="AA">
                                      <p:cBhvr>
                                        <p:cTn id="94" dur="2000" fill="hold"/>
                                        <p:tgtEl>
                                          <p:spTgt spid="122"/>
                                        </p:tgtEl>
                                        <p:attrNameLst>
                                          <p:attrName>ppt_x</p:attrName>
                                          <p:attrName>ppt_y</p:attrName>
                                        </p:attrNameLst>
                                      </p:cBhvr>
                                    </p:animMotion>
                                  </p:childTnLst>
                                </p:cTn>
                              </p:par>
                              <p:par>
                                <p:cTn id="95" presetID="0" presetClass="path" presetSubtype="0" accel="50000" decel="50000" fill="hold" grpId="0" nodeType="withEffect">
                                  <p:stCondLst>
                                    <p:cond delay="0"/>
                                  </p:stCondLst>
                                  <p:childTnLst>
                                    <p:animMotion origin="layout" path="M 0 0 L -0.11667 -0.52174 " pathEditMode="relative" ptsTypes="AA">
                                      <p:cBhvr>
                                        <p:cTn id="96" dur="2000" fill="hold"/>
                                        <p:tgtEl>
                                          <p:spTgt spid="123"/>
                                        </p:tgtEl>
                                        <p:attrNameLst>
                                          <p:attrName>ppt_x</p:attrName>
                                          <p:attrName>ppt_y</p:attrName>
                                        </p:attrNameLst>
                                      </p:cBhvr>
                                    </p:animMotion>
                                  </p:childTnLst>
                                </p:cTn>
                              </p:par>
                              <p:par>
                                <p:cTn id="97" presetID="0" presetClass="path" presetSubtype="0" accel="50000" decel="50000" fill="hold" grpId="0" nodeType="withEffect">
                                  <p:stCondLst>
                                    <p:cond delay="0"/>
                                  </p:stCondLst>
                                  <p:childTnLst>
                                    <p:animMotion origin="layout" path="M 0 0 L -0.11667 -0.52174 " pathEditMode="relative" ptsTypes="AA">
                                      <p:cBhvr>
                                        <p:cTn id="98" dur="2000" fill="hold"/>
                                        <p:tgtEl>
                                          <p:spTgt spid="124"/>
                                        </p:tgtEl>
                                        <p:attrNameLst>
                                          <p:attrName>ppt_x</p:attrName>
                                          <p:attrName>ppt_y</p:attrName>
                                        </p:attrNameLst>
                                      </p:cBhvr>
                                    </p:animMotion>
                                  </p:childTnLst>
                                </p:cTn>
                              </p:par>
                              <p:par>
                                <p:cTn id="99" presetID="0" presetClass="path" presetSubtype="0" accel="50000" decel="50000" fill="hold" grpId="0" nodeType="withEffect">
                                  <p:stCondLst>
                                    <p:cond delay="0"/>
                                  </p:stCondLst>
                                  <p:childTnLst>
                                    <p:animMotion origin="layout" path="M 0 0 L -0.11667 -0.52174 " pathEditMode="relative" ptsTypes="AA">
                                      <p:cBhvr>
                                        <p:cTn id="100" dur="2000" fill="hold"/>
                                        <p:tgtEl>
                                          <p:spTgt spid="125"/>
                                        </p:tgtEl>
                                        <p:attrNameLst>
                                          <p:attrName>ppt_x</p:attrName>
                                          <p:attrName>ppt_y</p:attrName>
                                        </p:attrNameLst>
                                      </p:cBhvr>
                                    </p:animMotion>
                                  </p:childTnLst>
                                </p:cTn>
                              </p:par>
                              <p:par>
                                <p:cTn id="101" presetID="53" presetClass="exit" presetSubtype="0" fill="hold" grpId="0" nodeType="withEffect">
                                  <p:stCondLst>
                                    <p:cond delay="0"/>
                                  </p:stCondLst>
                                  <p:childTnLst>
                                    <p:anim calcmode="lin" valueType="num">
                                      <p:cBhvr>
                                        <p:cTn id="102" dur="500"/>
                                        <p:tgtEl>
                                          <p:spTgt spid="150"/>
                                        </p:tgtEl>
                                        <p:attrNameLst>
                                          <p:attrName>ppt_w</p:attrName>
                                        </p:attrNameLst>
                                      </p:cBhvr>
                                      <p:tavLst>
                                        <p:tav tm="0">
                                          <p:val>
                                            <p:strVal val="ppt_w"/>
                                          </p:val>
                                        </p:tav>
                                        <p:tav tm="100000">
                                          <p:val>
                                            <p:fltVal val="0"/>
                                          </p:val>
                                        </p:tav>
                                      </p:tavLst>
                                    </p:anim>
                                    <p:anim calcmode="lin" valueType="num">
                                      <p:cBhvr>
                                        <p:cTn id="103" dur="500"/>
                                        <p:tgtEl>
                                          <p:spTgt spid="150"/>
                                        </p:tgtEl>
                                        <p:attrNameLst>
                                          <p:attrName>ppt_h</p:attrName>
                                        </p:attrNameLst>
                                      </p:cBhvr>
                                      <p:tavLst>
                                        <p:tav tm="0">
                                          <p:val>
                                            <p:strVal val="ppt_h"/>
                                          </p:val>
                                        </p:tav>
                                        <p:tav tm="100000">
                                          <p:val>
                                            <p:fltVal val="0"/>
                                          </p:val>
                                        </p:tav>
                                      </p:tavLst>
                                    </p:anim>
                                    <p:animEffect transition="out" filter="fade">
                                      <p:cBhvr>
                                        <p:cTn id="104" dur="500"/>
                                        <p:tgtEl>
                                          <p:spTgt spid="150"/>
                                        </p:tgtEl>
                                      </p:cBhvr>
                                    </p:animEffect>
                                    <p:set>
                                      <p:cBhvr>
                                        <p:cTn id="105" dur="1" fill="hold">
                                          <p:stCondLst>
                                            <p:cond delay="499"/>
                                          </p:stCondLst>
                                        </p:cTn>
                                        <p:tgtEl>
                                          <p:spTgt spid="150"/>
                                        </p:tgtEl>
                                        <p:attrNameLst>
                                          <p:attrName>style.visibility</p:attrName>
                                        </p:attrNameLst>
                                      </p:cBhvr>
                                      <p:to>
                                        <p:strVal val="hidden"/>
                                      </p:to>
                                    </p:set>
                                  </p:childTnLst>
                                </p:cTn>
                              </p:par>
                              <p:par>
                                <p:cTn id="106" presetID="53" presetClass="exit" presetSubtype="0" fill="hold" grpId="0" nodeType="withEffect">
                                  <p:stCondLst>
                                    <p:cond delay="0"/>
                                  </p:stCondLst>
                                  <p:childTnLst>
                                    <p:anim calcmode="lin" valueType="num">
                                      <p:cBhvr>
                                        <p:cTn id="107" dur="500"/>
                                        <p:tgtEl>
                                          <p:spTgt spid="151"/>
                                        </p:tgtEl>
                                        <p:attrNameLst>
                                          <p:attrName>ppt_w</p:attrName>
                                        </p:attrNameLst>
                                      </p:cBhvr>
                                      <p:tavLst>
                                        <p:tav tm="0">
                                          <p:val>
                                            <p:strVal val="ppt_w"/>
                                          </p:val>
                                        </p:tav>
                                        <p:tav tm="100000">
                                          <p:val>
                                            <p:fltVal val="0"/>
                                          </p:val>
                                        </p:tav>
                                      </p:tavLst>
                                    </p:anim>
                                    <p:anim calcmode="lin" valueType="num">
                                      <p:cBhvr>
                                        <p:cTn id="108" dur="500"/>
                                        <p:tgtEl>
                                          <p:spTgt spid="151"/>
                                        </p:tgtEl>
                                        <p:attrNameLst>
                                          <p:attrName>ppt_h</p:attrName>
                                        </p:attrNameLst>
                                      </p:cBhvr>
                                      <p:tavLst>
                                        <p:tav tm="0">
                                          <p:val>
                                            <p:strVal val="ppt_h"/>
                                          </p:val>
                                        </p:tav>
                                        <p:tav tm="100000">
                                          <p:val>
                                            <p:fltVal val="0"/>
                                          </p:val>
                                        </p:tav>
                                      </p:tavLst>
                                    </p:anim>
                                    <p:animEffect transition="out" filter="fade">
                                      <p:cBhvr>
                                        <p:cTn id="109" dur="500"/>
                                        <p:tgtEl>
                                          <p:spTgt spid="151"/>
                                        </p:tgtEl>
                                      </p:cBhvr>
                                    </p:animEffect>
                                    <p:set>
                                      <p:cBhvr>
                                        <p:cTn id="110" dur="1" fill="hold">
                                          <p:stCondLst>
                                            <p:cond delay="499"/>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p:bldP spid="15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Oval 101"/>
          <p:cNvSpPr/>
          <p:nvPr/>
        </p:nvSpPr>
        <p:spPr>
          <a:xfrm>
            <a:off x="18288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3" name="Oval 102"/>
          <p:cNvSpPr/>
          <p:nvPr/>
        </p:nvSpPr>
        <p:spPr>
          <a:xfrm>
            <a:off x="22860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4" name="Oval 103"/>
          <p:cNvSpPr/>
          <p:nvPr/>
        </p:nvSpPr>
        <p:spPr>
          <a:xfrm>
            <a:off x="27432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5" name="Oval 104"/>
          <p:cNvSpPr/>
          <p:nvPr/>
        </p:nvSpPr>
        <p:spPr>
          <a:xfrm>
            <a:off x="32004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6" name="Oval 105"/>
          <p:cNvSpPr/>
          <p:nvPr/>
        </p:nvSpPr>
        <p:spPr>
          <a:xfrm>
            <a:off x="36576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7" name="Oval 106"/>
          <p:cNvSpPr/>
          <p:nvPr/>
        </p:nvSpPr>
        <p:spPr>
          <a:xfrm>
            <a:off x="41148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8" name="Oval 107"/>
          <p:cNvSpPr/>
          <p:nvPr/>
        </p:nvSpPr>
        <p:spPr>
          <a:xfrm>
            <a:off x="18288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9" name="Oval 108"/>
          <p:cNvSpPr/>
          <p:nvPr/>
        </p:nvSpPr>
        <p:spPr>
          <a:xfrm>
            <a:off x="22860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0" name="Oval 109"/>
          <p:cNvSpPr/>
          <p:nvPr/>
        </p:nvSpPr>
        <p:spPr>
          <a:xfrm>
            <a:off x="27432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1" name="Oval 110"/>
          <p:cNvSpPr/>
          <p:nvPr/>
        </p:nvSpPr>
        <p:spPr>
          <a:xfrm>
            <a:off x="32004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2" name="Oval 111"/>
          <p:cNvSpPr/>
          <p:nvPr/>
        </p:nvSpPr>
        <p:spPr>
          <a:xfrm>
            <a:off x="3657600" y="11430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3" name="Oval 112"/>
          <p:cNvSpPr/>
          <p:nvPr/>
        </p:nvSpPr>
        <p:spPr>
          <a:xfrm>
            <a:off x="4114800" y="11430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4" name="Oval 113"/>
          <p:cNvSpPr/>
          <p:nvPr/>
        </p:nvSpPr>
        <p:spPr>
          <a:xfrm>
            <a:off x="1828800" y="1600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5" name="Oval 114"/>
          <p:cNvSpPr/>
          <p:nvPr/>
        </p:nvSpPr>
        <p:spPr>
          <a:xfrm>
            <a:off x="2286000" y="1600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6" name="Oval 115"/>
          <p:cNvSpPr/>
          <p:nvPr/>
        </p:nvSpPr>
        <p:spPr>
          <a:xfrm>
            <a:off x="2743200" y="1600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7" name="Oval 116"/>
          <p:cNvSpPr/>
          <p:nvPr/>
        </p:nvSpPr>
        <p:spPr>
          <a:xfrm>
            <a:off x="3200400" y="1600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8" name="Oval 117"/>
          <p:cNvSpPr/>
          <p:nvPr/>
        </p:nvSpPr>
        <p:spPr>
          <a:xfrm>
            <a:off x="3657600" y="1600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19" name="Oval 118"/>
          <p:cNvSpPr/>
          <p:nvPr/>
        </p:nvSpPr>
        <p:spPr>
          <a:xfrm>
            <a:off x="4114800" y="1600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0" name="Oval 119"/>
          <p:cNvSpPr/>
          <p:nvPr/>
        </p:nvSpPr>
        <p:spPr>
          <a:xfrm>
            <a:off x="18288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1" name="Oval 120"/>
          <p:cNvSpPr/>
          <p:nvPr/>
        </p:nvSpPr>
        <p:spPr>
          <a:xfrm>
            <a:off x="22860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2" name="Oval 121"/>
          <p:cNvSpPr/>
          <p:nvPr/>
        </p:nvSpPr>
        <p:spPr>
          <a:xfrm>
            <a:off x="27432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3" name="Oval 122"/>
          <p:cNvSpPr/>
          <p:nvPr/>
        </p:nvSpPr>
        <p:spPr>
          <a:xfrm>
            <a:off x="32004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4" name="Oval 123"/>
          <p:cNvSpPr/>
          <p:nvPr/>
        </p:nvSpPr>
        <p:spPr>
          <a:xfrm>
            <a:off x="36576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5" name="Oval 124"/>
          <p:cNvSpPr/>
          <p:nvPr/>
        </p:nvSpPr>
        <p:spPr>
          <a:xfrm>
            <a:off x="41148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6" name="Oval 125"/>
          <p:cNvSpPr/>
          <p:nvPr/>
        </p:nvSpPr>
        <p:spPr>
          <a:xfrm>
            <a:off x="45720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7" name="Oval 126"/>
          <p:cNvSpPr/>
          <p:nvPr/>
        </p:nvSpPr>
        <p:spPr>
          <a:xfrm>
            <a:off x="50292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8" name="Oval 127"/>
          <p:cNvSpPr/>
          <p:nvPr/>
        </p:nvSpPr>
        <p:spPr>
          <a:xfrm>
            <a:off x="54864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29" name="Oval 128"/>
          <p:cNvSpPr/>
          <p:nvPr/>
        </p:nvSpPr>
        <p:spPr>
          <a:xfrm>
            <a:off x="59436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0" name="Oval 129"/>
          <p:cNvSpPr/>
          <p:nvPr/>
        </p:nvSpPr>
        <p:spPr>
          <a:xfrm>
            <a:off x="64008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1" name="Oval 130"/>
          <p:cNvSpPr/>
          <p:nvPr/>
        </p:nvSpPr>
        <p:spPr>
          <a:xfrm>
            <a:off x="6858000" y="685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2" name="Oval 131"/>
          <p:cNvSpPr/>
          <p:nvPr/>
        </p:nvSpPr>
        <p:spPr>
          <a:xfrm>
            <a:off x="45720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3" name="Oval 132"/>
          <p:cNvSpPr/>
          <p:nvPr/>
        </p:nvSpPr>
        <p:spPr>
          <a:xfrm>
            <a:off x="50292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4" name="Oval 133"/>
          <p:cNvSpPr/>
          <p:nvPr/>
        </p:nvSpPr>
        <p:spPr>
          <a:xfrm>
            <a:off x="54864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5" name="Oval 134"/>
          <p:cNvSpPr/>
          <p:nvPr/>
        </p:nvSpPr>
        <p:spPr>
          <a:xfrm>
            <a:off x="59436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6" name="Oval 135"/>
          <p:cNvSpPr/>
          <p:nvPr/>
        </p:nvSpPr>
        <p:spPr>
          <a:xfrm>
            <a:off x="64008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7" name="Oval 136"/>
          <p:cNvSpPr/>
          <p:nvPr/>
        </p:nvSpPr>
        <p:spPr>
          <a:xfrm>
            <a:off x="6858000" y="1143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8" name="Oval 137"/>
          <p:cNvSpPr/>
          <p:nvPr/>
        </p:nvSpPr>
        <p:spPr>
          <a:xfrm>
            <a:off x="4572000" y="1600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39" name="Oval 138"/>
          <p:cNvSpPr/>
          <p:nvPr/>
        </p:nvSpPr>
        <p:spPr>
          <a:xfrm>
            <a:off x="5029200" y="1600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0" name="Oval 139"/>
          <p:cNvSpPr/>
          <p:nvPr/>
        </p:nvSpPr>
        <p:spPr>
          <a:xfrm>
            <a:off x="5486400" y="1600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1" name="Oval 140"/>
          <p:cNvSpPr/>
          <p:nvPr/>
        </p:nvSpPr>
        <p:spPr>
          <a:xfrm>
            <a:off x="5943600" y="1600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2" name="Oval 141"/>
          <p:cNvSpPr/>
          <p:nvPr/>
        </p:nvSpPr>
        <p:spPr>
          <a:xfrm>
            <a:off x="6400800" y="1600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3" name="Oval 142"/>
          <p:cNvSpPr/>
          <p:nvPr/>
        </p:nvSpPr>
        <p:spPr>
          <a:xfrm>
            <a:off x="6858000" y="1600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4" name="Oval 143"/>
          <p:cNvSpPr/>
          <p:nvPr/>
        </p:nvSpPr>
        <p:spPr>
          <a:xfrm>
            <a:off x="45720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5" name="Oval 144"/>
          <p:cNvSpPr/>
          <p:nvPr/>
        </p:nvSpPr>
        <p:spPr>
          <a:xfrm>
            <a:off x="50292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6" name="Oval 145"/>
          <p:cNvSpPr/>
          <p:nvPr/>
        </p:nvSpPr>
        <p:spPr>
          <a:xfrm>
            <a:off x="54864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7" name="Oval 146"/>
          <p:cNvSpPr/>
          <p:nvPr/>
        </p:nvSpPr>
        <p:spPr>
          <a:xfrm>
            <a:off x="59436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8" name="Oval 147"/>
          <p:cNvSpPr/>
          <p:nvPr/>
        </p:nvSpPr>
        <p:spPr>
          <a:xfrm>
            <a:off x="64008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49" name="Oval 148"/>
          <p:cNvSpPr/>
          <p:nvPr/>
        </p:nvSpPr>
        <p:spPr>
          <a:xfrm>
            <a:off x="6858000" y="2057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cxnSp>
        <p:nvCxnSpPr>
          <p:cNvPr id="150" name="Straight Arrow Connector 149"/>
          <p:cNvCxnSpPr/>
          <p:nvPr/>
        </p:nvCxnSpPr>
        <p:spPr>
          <a:xfrm rot="10800000" flipV="1">
            <a:off x="2057400" y="2667000"/>
            <a:ext cx="2514600" cy="1219200"/>
          </a:xfrm>
          <a:prstGeom prst="straightConnector1">
            <a:avLst/>
          </a:prstGeom>
          <a:noFill/>
          <a:ln w="38100" cap="flat" cmpd="sng" algn="ctr">
            <a:solidFill>
              <a:srgbClr val="002676">
                <a:satMod val="150000"/>
              </a:srgbClr>
            </a:solidFill>
            <a:prstDash val="solid"/>
            <a:tailEnd type="arrow"/>
          </a:ln>
          <a:effectLst/>
        </p:spPr>
      </p:cxnSp>
      <p:cxnSp>
        <p:nvCxnSpPr>
          <p:cNvPr id="151" name="Straight Arrow Connector 150"/>
          <p:cNvCxnSpPr/>
          <p:nvPr/>
        </p:nvCxnSpPr>
        <p:spPr>
          <a:xfrm>
            <a:off x="4572000" y="2667000"/>
            <a:ext cx="2209800" cy="1295400"/>
          </a:xfrm>
          <a:prstGeom prst="straightConnector1">
            <a:avLst/>
          </a:prstGeom>
          <a:noFill/>
          <a:ln w="38100" cap="flat" cmpd="sng" algn="ctr">
            <a:solidFill>
              <a:srgbClr val="002676">
                <a:satMod val="150000"/>
              </a:srgbClr>
            </a:solidFill>
            <a:prstDash val="solid"/>
            <a:tailEnd type="arrow"/>
          </a:ln>
          <a:effectLst/>
        </p:spPr>
      </p:cxnSp>
      <p:sp>
        <p:nvSpPr>
          <p:cNvPr id="152" name="Oval 151"/>
          <p:cNvSpPr/>
          <p:nvPr/>
        </p:nvSpPr>
        <p:spPr>
          <a:xfrm>
            <a:off x="16764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53" name="Oval 152"/>
          <p:cNvSpPr/>
          <p:nvPr/>
        </p:nvSpPr>
        <p:spPr>
          <a:xfrm>
            <a:off x="2133600" y="41910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54" name="Oval 153"/>
          <p:cNvSpPr/>
          <p:nvPr/>
        </p:nvSpPr>
        <p:spPr>
          <a:xfrm>
            <a:off x="25908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55" name="Oval 154"/>
          <p:cNvSpPr/>
          <p:nvPr/>
        </p:nvSpPr>
        <p:spPr>
          <a:xfrm>
            <a:off x="3048000" y="41910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56" name="Oval 155"/>
          <p:cNvSpPr/>
          <p:nvPr/>
        </p:nvSpPr>
        <p:spPr>
          <a:xfrm>
            <a:off x="7620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57" name="Oval 156"/>
          <p:cNvSpPr/>
          <p:nvPr/>
        </p:nvSpPr>
        <p:spPr>
          <a:xfrm>
            <a:off x="12192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58" name="Oval 157"/>
          <p:cNvSpPr/>
          <p:nvPr/>
        </p:nvSpPr>
        <p:spPr>
          <a:xfrm>
            <a:off x="16764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59" name="Oval 158"/>
          <p:cNvSpPr/>
          <p:nvPr/>
        </p:nvSpPr>
        <p:spPr>
          <a:xfrm>
            <a:off x="21336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0" name="Oval 159"/>
          <p:cNvSpPr/>
          <p:nvPr/>
        </p:nvSpPr>
        <p:spPr>
          <a:xfrm>
            <a:off x="25908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1" name="Oval 160"/>
          <p:cNvSpPr/>
          <p:nvPr/>
        </p:nvSpPr>
        <p:spPr>
          <a:xfrm>
            <a:off x="30480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2" name="Oval 161"/>
          <p:cNvSpPr/>
          <p:nvPr/>
        </p:nvSpPr>
        <p:spPr>
          <a:xfrm>
            <a:off x="762000" y="5105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3" name="Oval 162"/>
          <p:cNvSpPr/>
          <p:nvPr/>
        </p:nvSpPr>
        <p:spPr>
          <a:xfrm>
            <a:off x="12192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4" name="Oval 163"/>
          <p:cNvSpPr/>
          <p:nvPr/>
        </p:nvSpPr>
        <p:spPr>
          <a:xfrm>
            <a:off x="1676400" y="5105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5" name="Oval 164"/>
          <p:cNvSpPr/>
          <p:nvPr/>
        </p:nvSpPr>
        <p:spPr>
          <a:xfrm>
            <a:off x="2133600" y="5105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6" name="Oval 165"/>
          <p:cNvSpPr/>
          <p:nvPr/>
        </p:nvSpPr>
        <p:spPr>
          <a:xfrm>
            <a:off x="2590800" y="5105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7" name="Oval 166"/>
          <p:cNvSpPr/>
          <p:nvPr/>
        </p:nvSpPr>
        <p:spPr>
          <a:xfrm>
            <a:off x="30480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8" name="Oval 167"/>
          <p:cNvSpPr/>
          <p:nvPr/>
        </p:nvSpPr>
        <p:spPr>
          <a:xfrm>
            <a:off x="762000" y="5562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69" name="Oval 168"/>
          <p:cNvSpPr/>
          <p:nvPr/>
        </p:nvSpPr>
        <p:spPr>
          <a:xfrm>
            <a:off x="12192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0" name="Oval 169"/>
          <p:cNvSpPr/>
          <p:nvPr/>
        </p:nvSpPr>
        <p:spPr>
          <a:xfrm>
            <a:off x="16764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1" name="Oval 170"/>
          <p:cNvSpPr/>
          <p:nvPr/>
        </p:nvSpPr>
        <p:spPr>
          <a:xfrm>
            <a:off x="21336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2" name="Oval 171"/>
          <p:cNvSpPr/>
          <p:nvPr/>
        </p:nvSpPr>
        <p:spPr>
          <a:xfrm>
            <a:off x="2590800" y="5562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3" name="Oval 172"/>
          <p:cNvSpPr/>
          <p:nvPr/>
        </p:nvSpPr>
        <p:spPr>
          <a:xfrm>
            <a:off x="3048000" y="5562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4" name="Oval 173"/>
          <p:cNvSpPr/>
          <p:nvPr/>
        </p:nvSpPr>
        <p:spPr>
          <a:xfrm>
            <a:off x="6553200" y="4267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5" name="Oval 174"/>
          <p:cNvSpPr/>
          <p:nvPr/>
        </p:nvSpPr>
        <p:spPr>
          <a:xfrm>
            <a:off x="7010400" y="4267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6" name="Oval 175"/>
          <p:cNvSpPr/>
          <p:nvPr/>
        </p:nvSpPr>
        <p:spPr>
          <a:xfrm>
            <a:off x="7467600" y="4267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7" name="Oval 176"/>
          <p:cNvSpPr/>
          <p:nvPr/>
        </p:nvSpPr>
        <p:spPr>
          <a:xfrm>
            <a:off x="79248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8" name="Oval 177"/>
          <p:cNvSpPr/>
          <p:nvPr/>
        </p:nvSpPr>
        <p:spPr>
          <a:xfrm>
            <a:off x="56388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79" name="Oval 178"/>
          <p:cNvSpPr/>
          <p:nvPr/>
        </p:nvSpPr>
        <p:spPr>
          <a:xfrm>
            <a:off x="60960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0" name="Oval 179"/>
          <p:cNvSpPr/>
          <p:nvPr/>
        </p:nvSpPr>
        <p:spPr>
          <a:xfrm>
            <a:off x="65532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1" name="Oval 180"/>
          <p:cNvSpPr/>
          <p:nvPr/>
        </p:nvSpPr>
        <p:spPr>
          <a:xfrm>
            <a:off x="70104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2" name="Oval 181"/>
          <p:cNvSpPr/>
          <p:nvPr/>
        </p:nvSpPr>
        <p:spPr>
          <a:xfrm>
            <a:off x="74676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3" name="Oval 182"/>
          <p:cNvSpPr/>
          <p:nvPr/>
        </p:nvSpPr>
        <p:spPr>
          <a:xfrm>
            <a:off x="79248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4" name="Oval 183"/>
          <p:cNvSpPr/>
          <p:nvPr/>
        </p:nvSpPr>
        <p:spPr>
          <a:xfrm>
            <a:off x="56388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5" name="Oval 184"/>
          <p:cNvSpPr/>
          <p:nvPr/>
        </p:nvSpPr>
        <p:spPr>
          <a:xfrm>
            <a:off x="60960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6" name="Oval 185"/>
          <p:cNvSpPr/>
          <p:nvPr/>
        </p:nvSpPr>
        <p:spPr>
          <a:xfrm>
            <a:off x="65532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7" name="Oval 186"/>
          <p:cNvSpPr/>
          <p:nvPr/>
        </p:nvSpPr>
        <p:spPr>
          <a:xfrm>
            <a:off x="70104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8" name="Oval 187"/>
          <p:cNvSpPr/>
          <p:nvPr/>
        </p:nvSpPr>
        <p:spPr>
          <a:xfrm>
            <a:off x="74676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89" name="Oval 188"/>
          <p:cNvSpPr/>
          <p:nvPr/>
        </p:nvSpPr>
        <p:spPr>
          <a:xfrm>
            <a:off x="79248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90" name="Oval 189"/>
          <p:cNvSpPr/>
          <p:nvPr/>
        </p:nvSpPr>
        <p:spPr>
          <a:xfrm>
            <a:off x="5638800" y="5638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91" name="Oval 190"/>
          <p:cNvSpPr/>
          <p:nvPr/>
        </p:nvSpPr>
        <p:spPr>
          <a:xfrm>
            <a:off x="60960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92" name="Oval 191"/>
          <p:cNvSpPr/>
          <p:nvPr/>
        </p:nvSpPr>
        <p:spPr>
          <a:xfrm>
            <a:off x="6553200" y="5638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93" name="Oval 192"/>
          <p:cNvSpPr/>
          <p:nvPr/>
        </p:nvSpPr>
        <p:spPr>
          <a:xfrm>
            <a:off x="7010400" y="5638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94" name="Oval 193"/>
          <p:cNvSpPr/>
          <p:nvPr/>
        </p:nvSpPr>
        <p:spPr>
          <a:xfrm>
            <a:off x="7467600" y="5638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95" name="Oval 194"/>
          <p:cNvSpPr/>
          <p:nvPr/>
        </p:nvSpPr>
        <p:spPr>
          <a:xfrm>
            <a:off x="7924800" y="5638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96" name="TextBox 195"/>
          <p:cNvSpPr txBox="1"/>
          <p:nvPr/>
        </p:nvSpPr>
        <p:spPr>
          <a:xfrm>
            <a:off x="3276600" y="3200400"/>
            <a:ext cx="23622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Simulate another randomization</a:t>
            </a:r>
            <a:endParaRPr kumimoji="0" lang="en-US" sz="1800" b="0" i="0" u="none" strike="noStrike" kern="0" cap="none" spc="0" normalizeH="0" baseline="0" noProof="0" dirty="0">
              <a:ln>
                <a:noFill/>
              </a:ln>
              <a:solidFill>
                <a:prstClr val="black"/>
              </a:solidFill>
              <a:effectLst/>
              <a:uLnTx/>
              <a:uFillTx/>
            </a:endParaRPr>
          </a:p>
        </p:txBody>
      </p:sp>
      <p:sp>
        <p:nvSpPr>
          <p:cNvPr id="197" name="TextBox 196"/>
          <p:cNvSpPr txBox="1"/>
          <p:nvPr/>
        </p:nvSpPr>
        <p:spPr>
          <a:xfrm>
            <a:off x="609600" y="3669268"/>
            <a:ext cx="1524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err="1" smtClean="0">
                <a:ln>
                  <a:noFill/>
                </a:ln>
                <a:solidFill>
                  <a:srgbClr val="002676"/>
                </a:solidFill>
                <a:effectLst/>
                <a:uLnTx/>
                <a:uFillTx/>
              </a:rPr>
              <a:t>Desipramine</a:t>
            </a:r>
            <a:endParaRPr kumimoji="0" lang="en-US" sz="1800" b="0" i="1" u="none" strike="noStrike" kern="0" cap="none" spc="0" normalizeH="0" baseline="0" noProof="0" dirty="0">
              <a:ln>
                <a:noFill/>
              </a:ln>
              <a:solidFill>
                <a:srgbClr val="002676"/>
              </a:solidFill>
              <a:effectLst/>
              <a:uLnTx/>
              <a:uFillTx/>
            </a:endParaRPr>
          </a:p>
        </p:txBody>
      </p:sp>
      <p:sp>
        <p:nvSpPr>
          <p:cNvPr id="198" name="TextBox 197"/>
          <p:cNvSpPr txBox="1"/>
          <p:nvPr/>
        </p:nvSpPr>
        <p:spPr>
          <a:xfrm>
            <a:off x="6934200" y="3745468"/>
            <a:ext cx="15240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2676"/>
                </a:solidFill>
                <a:effectLst/>
                <a:uLnTx/>
                <a:uFillTx/>
              </a:rPr>
              <a:t>Lithium</a:t>
            </a:r>
            <a:endParaRPr kumimoji="0" lang="en-US" sz="1800" b="0" i="1" u="none" strike="noStrike" kern="0" cap="none" spc="0" normalizeH="0" baseline="0" noProof="0" dirty="0">
              <a:ln>
                <a:noFill/>
              </a:ln>
              <a:solidFill>
                <a:srgbClr val="002676"/>
              </a:solidFill>
              <a:effectLst/>
              <a:uLnTx/>
              <a:uFillTx/>
            </a:endParaRPr>
          </a:p>
        </p:txBody>
      </p:sp>
      <p:sp>
        <p:nvSpPr>
          <p:cNvPr id="199" name="TextBox 198"/>
          <p:cNvSpPr txBox="1"/>
          <p:nvPr/>
        </p:nvSpPr>
        <p:spPr>
          <a:xfrm>
            <a:off x="762000" y="6096000"/>
            <a:ext cx="3429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16 relapse, 8 no relapse</a:t>
            </a:r>
            <a:endParaRPr kumimoji="0" lang="en-US" sz="1800" b="0" i="0" u="none" strike="noStrike" kern="0" cap="none" spc="0" normalizeH="0" baseline="0" noProof="0" dirty="0">
              <a:ln>
                <a:noFill/>
              </a:ln>
              <a:solidFill>
                <a:prstClr val="black"/>
              </a:solidFill>
              <a:effectLst/>
              <a:uLnTx/>
              <a:uFillTx/>
            </a:endParaRPr>
          </a:p>
        </p:txBody>
      </p:sp>
      <p:sp>
        <p:nvSpPr>
          <p:cNvPr id="200" name="TextBox 199"/>
          <p:cNvSpPr txBox="1"/>
          <p:nvPr/>
        </p:nvSpPr>
        <p:spPr>
          <a:xfrm>
            <a:off x="5486400" y="6096000"/>
            <a:ext cx="3429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12 relapse, 12 no relapse</a:t>
            </a:r>
            <a:endParaRPr kumimoji="0" lang="en-US" sz="1800" b="0" i="0" u="none" strike="noStrike" kern="0" cap="none" spc="0" normalizeH="0" baseline="0" noProof="0" dirty="0">
              <a:ln>
                <a:noFill/>
              </a:ln>
              <a:solidFill>
                <a:prstClr val="black"/>
              </a:solidFill>
              <a:effectLst/>
              <a:uLnTx/>
              <a:uFillTx/>
            </a:endParaRPr>
          </a:p>
        </p:txBody>
      </p:sp>
      <p:graphicFrame>
        <p:nvGraphicFramePr>
          <p:cNvPr id="201" name="Object 1"/>
          <p:cNvGraphicFramePr>
            <a:graphicFrameLocks noChangeAspect="1"/>
          </p:cNvGraphicFramePr>
          <p:nvPr/>
        </p:nvGraphicFramePr>
        <p:xfrm>
          <a:off x="3895725" y="4364038"/>
          <a:ext cx="1354138" cy="1563687"/>
        </p:xfrm>
        <a:graphic>
          <a:graphicData uri="http://schemas.openxmlformats.org/presentationml/2006/ole">
            <mc:AlternateContent xmlns:mc="http://schemas.openxmlformats.org/markup-compatibility/2006">
              <mc:Choice xmlns:v="urn:schemas-microsoft-com:vml" Requires="v">
                <p:oleObj spid="_x0000_s4102" name="Equation" r:id="rId4" imgW="647640" imgH="749160" progId="">
                  <p:embed/>
                </p:oleObj>
              </mc:Choice>
              <mc:Fallback>
                <p:oleObj name="Equation" r:id="rId4" imgW="647640" imgH="7491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725" y="4364038"/>
                        <a:ext cx="1354138" cy="156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21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p:cTn id="7" dur="500" fill="hold"/>
                                        <p:tgtEl>
                                          <p:spTgt spid="150"/>
                                        </p:tgtEl>
                                        <p:attrNameLst>
                                          <p:attrName>ppt_w</p:attrName>
                                        </p:attrNameLst>
                                      </p:cBhvr>
                                      <p:tavLst>
                                        <p:tav tm="0">
                                          <p:val>
                                            <p:fltVal val="0"/>
                                          </p:val>
                                        </p:tav>
                                        <p:tav tm="100000">
                                          <p:val>
                                            <p:strVal val="#ppt_w"/>
                                          </p:val>
                                        </p:tav>
                                      </p:tavLst>
                                    </p:anim>
                                    <p:anim calcmode="lin" valueType="num">
                                      <p:cBhvr>
                                        <p:cTn id="8" dur="500" fill="hold"/>
                                        <p:tgtEl>
                                          <p:spTgt spid="150"/>
                                        </p:tgtEl>
                                        <p:attrNameLst>
                                          <p:attrName>ppt_h</p:attrName>
                                        </p:attrNameLst>
                                      </p:cBhvr>
                                      <p:tavLst>
                                        <p:tav tm="0">
                                          <p:val>
                                            <p:fltVal val="0"/>
                                          </p:val>
                                        </p:tav>
                                        <p:tav tm="100000">
                                          <p:val>
                                            <p:strVal val="#ppt_h"/>
                                          </p:val>
                                        </p:tav>
                                      </p:tavLst>
                                    </p:anim>
                                    <p:animEffect transition="in" filter="fade">
                                      <p:cBhvr>
                                        <p:cTn id="9" dur="500"/>
                                        <p:tgtEl>
                                          <p:spTgt spid="150"/>
                                        </p:tgtEl>
                                      </p:cBhvr>
                                    </p:animEffect>
                                  </p:childTnLst>
                                </p:cTn>
                              </p:par>
                              <p:par>
                                <p:cTn id="10" presetID="53" presetClass="entr" presetSubtype="0" fill="hold" nodeType="withEffect">
                                  <p:stCondLst>
                                    <p:cond delay="0"/>
                                  </p:stCondLst>
                                  <p:childTnLst>
                                    <p:set>
                                      <p:cBhvr>
                                        <p:cTn id="11" dur="1" fill="hold">
                                          <p:stCondLst>
                                            <p:cond delay="0"/>
                                          </p:stCondLst>
                                        </p:cTn>
                                        <p:tgtEl>
                                          <p:spTgt spid="151"/>
                                        </p:tgtEl>
                                        <p:attrNameLst>
                                          <p:attrName>style.visibility</p:attrName>
                                        </p:attrNameLst>
                                      </p:cBhvr>
                                      <p:to>
                                        <p:strVal val="visible"/>
                                      </p:to>
                                    </p:set>
                                    <p:anim calcmode="lin" valueType="num">
                                      <p:cBhvr>
                                        <p:cTn id="12" dur="500" fill="hold"/>
                                        <p:tgtEl>
                                          <p:spTgt spid="151"/>
                                        </p:tgtEl>
                                        <p:attrNameLst>
                                          <p:attrName>ppt_w</p:attrName>
                                        </p:attrNameLst>
                                      </p:cBhvr>
                                      <p:tavLst>
                                        <p:tav tm="0">
                                          <p:val>
                                            <p:fltVal val="0"/>
                                          </p:val>
                                        </p:tav>
                                        <p:tav tm="100000">
                                          <p:val>
                                            <p:strVal val="#ppt_w"/>
                                          </p:val>
                                        </p:tav>
                                      </p:tavLst>
                                    </p:anim>
                                    <p:anim calcmode="lin" valueType="num">
                                      <p:cBhvr>
                                        <p:cTn id="13" dur="500" fill="hold"/>
                                        <p:tgtEl>
                                          <p:spTgt spid="151"/>
                                        </p:tgtEl>
                                        <p:attrNameLst>
                                          <p:attrName>ppt_h</p:attrName>
                                        </p:attrNameLst>
                                      </p:cBhvr>
                                      <p:tavLst>
                                        <p:tav tm="0">
                                          <p:val>
                                            <p:fltVal val="0"/>
                                          </p:val>
                                        </p:tav>
                                        <p:tav tm="100000">
                                          <p:val>
                                            <p:strVal val="#ppt_h"/>
                                          </p:val>
                                        </p:tav>
                                      </p:tavLst>
                                    </p:anim>
                                    <p:animEffect transition="in" filter="fade">
                                      <p:cBhvr>
                                        <p:cTn id="14" dur="500"/>
                                        <p:tgtEl>
                                          <p:spTgt spid="15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96"/>
                                        </p:tgtEl>
                                        <p:attrNameLst>
                                          <p:attrName>style.visibility</p:attrName>
                                        </p:attrNameLst>
                                      </p:cBhvr>
                                      <p:to>
                                        <p:strVal val="visible"/>
                                      </p:to>
                                    </p:set>
                                    <p:anim calcmode="lin" valueType="num">
                                      <p:cBhvr>
                                        <p:cTn id="17" dur="500" fill="hold"/>
                                        <p:tgtEl>
                                          <p:spTgt spid="196"/>
                                        </p:tgtEl>
                                        <p:attrNameLst>
                                          <p:attrName>ppt_w</p:attrName>
                                        </p:attrNameLst>
                                      </p:cBhvr>
                                      <p:tavLst>
                                        <p:tav tm="0">
                                          <p:val>
                                            <p:fltVal val="0"/>
                                          </p:val>
                                        </p:tav>
                                        <p:tav tm="100000">
                                          <p:val>
                                            <p:strVal val="#ppt_w"/>
                                          </p:val>
                                        </p:tav>
                                      </p:tavLst>
                                    </p:anim>
                                    <p:anim calcmode="lin" valueType="num">
                                      <p:cBhvr>
                                        <p:cTn id="18" dur="500" fill="hold"/>
                                        <p:tgtEl>
                                          <p:spTgt spid="196"/>
                                        </p:tgtEl>
                                        <p:attrNameLst>
                                          <p:attrName>ppt_h</p:attrName>
                                        </p:attrNameLst>
                                      </p:cBhvr>
                                      <p:tavLst>
                                        <p:tav tm="0">
                                          <p:val>
                                            <p:fltVal val="0"/>
                                          </p:val>
                                        </p:tav>
                                        <p:tav tm="100000">
                                          <p:val>
                                            <p:strVal val="#ppt_h"/>
                                          </p:val>
                                        </p:tav>
                                      </p:tavLst>
                                    </p:anim>
                                    <p:animEffect transition="in" filter="fade">
                                      <p:cBhvr>
                                        <p:cTn id="19" dur="500"/>
                                        <p:tgtEl>
                                          <p:spTgt spid="19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97"/>
                                        </p:tgtEl>
                                        <p:attrNameLst>
                                          <p:attrName>style.visibility</p:attrName>
                                        </p:attrNameLst>
                                      </p:cBhvr>
                                      <p:to>
                                        <p:strVal val="visible"/>
                                      </p:to>
                                    </p:set>
                                    <p:anim calcmode="lin" valueType="num">
                                      <p:cBhvr>
                                        <p:cTn id="22" dur="500" fill="hold"/>
                                        <p:tgtEl>
                                          <p:spTgt spid="197"/>
                                        </p:tgtEl>
                                        <p:attrNameLst>
                                          <p:attrName>ppt_w</p:attrName>
                                        </p:attrNameLst>
                                      </p:cBhvr>
                                      <p:tavLst>
                                        <p:tav tm="0">
                                          <p:val>
                                            <p:fltVal val="0"/>
                                          </p:val>
                                        </p:tav>
                                        <p:tav tm="100000">
                                          <p:val>
                                            <p:strVal val="#ppt_w"/>
                                          </p:val>
                                        </p:tav>
                                      </p:tavLst>
                                    </p:anim>
                                    <p:anim calcmode="lin" valueType="num">
                                      <p:cBhvr>
                                        <p:cTn id="23" dur="500" fill="hold"/>
                                        <p:tgtEl>
                                          <p:spTgt spid="197"/>
                                        </p:tgtEl>
                                        <p:attrNameLst>
                                          <p:attrName>ppt_h</p:attrName>
                                        </p:attrNameLst>
                                      </p:cBhvr>
                                      <p:tavLst>
                                        <p:tav tm="0">
                                          <p:val>
                                            <p:fltVal val="0"/>
                                          </p:val>
                                        </p:tav>
                                        <p:tav tm="100000">
                                          <p:val>
                                            <p:strVal val="#ppt_h"/>
                                          </p:val>
                                        </p:tav>
                                      </p:tavLst>
                                    </p:anim>
                                    <p:animEffect transition="in" filter="fade">
                                      <p:cBhvr>
                                        <p:cTn id="24" dur="500"/>
                                        <p:tgtEl>
                                          <p:spTgt spid="19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98"/>
                                        </p:tgtEl>
                                        <p:attrNameLst>
                                          <p:attrName>style.visibility</p:attrName>
                                        </p:attrNameLst>
                                      </p:cBhvr>
                                      <p:to>
                                        <p:strVal val="visible"/>
                                      </p:to>
                                    </p:set>
                                    <p:anim calcmode="lin" valueType="num">
                                      <p:cBhvr>
                                        <p:cTn id="27" dur="500" fill="hold"/>
                                        <p:tgtEl>
                                          <p:spTgt spid="198"/>
                                        </p:tgtEl>
                                        <p:attrNameLst>
                                          <p:attrName>ppt_w</p:attrName>
                                        </p:attrNameLst>
                                      </p:cBhvr>
                                      <p:tavLst>
                                        <p:tav tm="0">
                                          <p:val>
                                            <p:fltVal val="0"/>
                                          </p:val>
                                        </p:tav>
                                        <p:tav tm="100000">
                                          <p:val>
                                            <p:strVal val="#ppt_w"/>
                                          </p:val>
                                        </p:tav>
                                      </p:tavLst>
                                    </p:anim>
                                    <p:anim calcmode="lin" valueType="num">
                                      <p:cBhvr>
                                        <p:cTn id="28" dur="500" fill="hold"/>
                                        <p:tgtEl>
                                          <p:spTgt spid="198"/>
                                        </p:tgtEl>
                                        <p:attrNameLst>
                                          <p:attrName>ppt_h</p:attrName>
                                        </p:attrNameLst>
                                      </p:cBhvr>
                                      <p:tavLst>
                                        <p:tav tm="0">
                                          <p:val>
                                            <p:fltVal val="0"/>
                                          </p:val>
                                        </p:tav>
                                        <p:tav tm="100000">
                                          <p:val>
                                            <p:strVal val="#ppt_h"/>
                                          </p:val>
                                        </p:tav>
                                      </p:tavLst>
                                    </p:anim>
                                    <p:animEffect transition="in" filter="fade">
                                      <p:cBhvr>
                                        <p:cTn id="29" dur="500"/>
                                        <p:tgtEl>
                                          <p:spTgt spid="198"/>
                                        </p:tgtEl>
                                      </p:cBhvr>
                                    </p:animEffect>
                                  </p:childTnLst>
                                </p:cTn>
                              </p:par>
                            </p:childTnLst>
                          </p:cTn>
                        </p:par>
                        <p:par>
                          <p:cTn id="30" fill="hold">
                            <p:stCondLst>
                              <p:cond delay="500"/>
                            </p:stCondLst>
                            <p:childTnLst>
                              <p:par>
                                <p:cTn id="31" presetID="0" presetClass="path" presetSubtype="0" accel="50000" decel="50000" fill="hold" grpId="0" nodeType="afterEffect">
                                  <p:stCondLst>
                                    <p:cond delay="0"/>
                                  </p:stCondLst>
                                  <p:childTnLst>
                                    <p:animMotion origin="layout" path="M 0 0 L -0.61667 0.31083 " pathEditMode="relative" ptsTypes="AA">
                                      <p:cBhvr>
                                        <p:cTn id="32" dur="2000" fill="hold"/>
                                        <p:tgtEl>
                                          <p:spTgt spid="148"/>
                                        </p:tgtEl>
                                        <p:attrNameLst>
                                          <p:attrName>ppt_x</p:attrName>
                                          <p:attrName>ppt_y</p:attrName>
                                        </p:attrNameLst>
                                      </p:cBhvr>
                                    </p:animMotion>
                                  </p:childTnLst>
                                </p:cTn>
                              </p:par>
                            </p:childTnLst>
                          </p:cTn>
                        </p:par>
                        <p:par>
                          <p:cTn id="33" fill="hold">
                            <p:stCondLst>
                              <p:cond delay="2500"/>
                            </p:stCondLst>
                            <p:childTnLst>
                              <p:par>
                                <p:cTn id="34" presetID="0" presetClass="path" presetSubtype="0" accel="50000" decel="50000" fill="hold" grpId="0" nodeType="afterEffect">
                                  <p:stCondLst>
                                    <p:cond delay="0"/>
                                  </p:stCondLst>
                                  <p:childTnLst>
                                    <p:animMotion origin="layout" path="M 0 0 L -0.13333 0.38853 " pathEditMode="relative" ptsTypes="AA">
                                      <p:cBhvr>
                                        <p:cTn id="35" dur="2000" fill="hold"/>
                                        <p:tgtEl>
                                          <p:spTgt spid="143"/>
                                        </p:tgtEl>
                                        <p:attrNameLst>
                                          <p:attrName>ppt_x</p:attrName>
                                          <p:attrName>ppt_y</p:attrName>
                                        </p:attrNameLst>
                                      </p:cBhvr>
                                    </p:animMotion>
                                  </p:childTnLst>
                                </p:cTn>
                              </p:par>
                            </p:childTnLst>
                          </p:cTn>
                        </p:par>
                        <p:par>
                          <p:cTn id="36" fill="hold">
                            <p:stCondLst>
                              <p:cond delay="4500"/>
                            </p:stCondLst>
                            <p:childTnLst>
                              <p:par>
                                <p:cTn id="37" presetID="0" presetClass="path" presetSubtype="0" accel="50000" decel="50000" fill="hold" grpId="0" nodeType="afterEffect">
                                  <p:stCondLst>
                                    <p:cond delay="0"/>
                                  </p:stCondLst>
                                  <p:childTnLst>
                                    <p:animMotion origin="layout" path="M 5.55112E-17 9.25069E-9 L -0.26667 0.51064 " pathEditMode="relative" rAng="0" ptsTypes="AA">
                                      <p:cBhvr>
                                        <p:cTn id="38" dur="2000" fill="hold"/>
                                        <p:tgtEl>
                                          <p:spTgt spid="106"/>
                                        </p:tgtEl>
                                        <p:attrNameLst>
                                          <p:attrName>ppt_x</p:attrName>
                                          <p:attrName>ppt_y</p:attrName>
                                        </p:attrNameLst>
                                      </p:cBhvr>
                                      <p:rCtr x="-13300" y="25500"/>
                                    </p:animMotion>
                                  </p:childTnLst>
                                </p:cTn>
                              </p:par>
                            </p:childTnLst>
                          </p:cTn>
                        </p:par>
                        <p:par>
                          <p:cTn id="39" fill="hold">
                            <p:stCondLst>
                              <p:cond delay="6500"/>
                            </p:stCondLst>
                            <p:childTnLst>
                              <p:par>
                                <p:cTn id="40" presetID="0" presetClass="path" presetSubtype="0" accel="50000" decel="50000" fill="hold" grpId="0" nodeType="afterEffect">
                                  <p:stCondLst>
                                    <p:cond delay="0"/>
                                  </p:stCondLst>
                                  <p:childTnLst>
                                    <p:animMotion origin="layout" path="M 0 0 L 0.41667 0.32193 " pathEditMode="relative" ptsTypes="AA">
                                      <p:cBhvr>
                                        <p:cTn id="41" dur="2000" fill="hold"/>
                                        <p:tgtEl>
                                          <p:spTgt spid="121"/>
                                        </p:tgtEl>
                                        <p:attrNameLst>
                                          <p:attrName>ppt_x</p:attrName>
                                          <p:attrName>ppt_y</p:attrName>
                                        </p:attrNameLst>
                                      </p:cBhvr>
                                    </p:animMotion>
                                  </p:childTnLst>
                                </p:cTn>
                              </p:par>
                            </p:childTnLst>
                          </p:cTn>
                        </p:par>
                        <p:par>
                          <p:cTn id="42" fill="hold">
                            <p:stCondLst>
                              <p:cond delay="8500"/>
                            </p:stCondLst>
                            <p:childTnLst>
                              <p:par>
                                <p:cTn id="43" presetID="9" presetClass="entr" presetSubtype="0" fill="hold" grpId="0" nodeType="afterEffect">
                                  <p:stCondLst>
                                    <p:cond delay="0"/>
                                  </p:stCondLst>
                                  <p:childTnLst>
                                    <p:set>
                                      <p:cBhvr>
                                        <p:cTn id="44" dur="1" fill="hold">
                                          <p:stCondLst>
                                            <p:cond delay="0"/>
                                          </p:stCondLst>
                                        </p:cTn>
                                        <p:tgtEl>
                                          <p:spTgt spid="152"/>
                                        </p:tgtEl>
                                        <p:attrNameLst>
                                          <p:attrName>style.visibility</p:attrName>
                                        </p:attrNameLst>
                                      </p:cBhvr>
                                      <p:to>
                                        <p:strVal val="visible"/>
                                      </p:to>
                                    </p:set>
                                    <p:animEffect transition="in" filter="dissolve">
                                      <p:cBhvr>
                                        <p:cTn id="45" dur="2000"/>
                                        <p:tgtEl>
                                          <p:spTgt spid="15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dissolve">
                                      <p:cBhvr>
                                        <p:cTn id="48" dur="2000"/>
                                        <p:tgtEl>
                                          <p:spTgt spid="15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54"/>
                                        </p:tgtEl>
                                        <p:attrNameLst>
                                          <p:attrName>style.visibility</p:attrName>
                                        </p:attrNameLst>
                                      </p:cBhvr>
                                      <p:to>
                                        <p:strVal val="visible"/>
                                      </p:to>
                                    </p:set>
                                    <p:animEffect transition="in" filter="dissolve">
                                      <p:cBhvr>
                                        <p:cTn id="51" dur="2000"/>
                                        <p:tgtEl>
                                          <p:spTgt spid="15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55"/>
                                        </p:tgtEl>
                                        <p:attrNameLst>
                                          <p:attrName>style.visibility</p:attrName>
                                        </p:attrNameLst>
                                      </p:cBhvr>
                                      <p:to>
                                        <p:strVal val="visible"/>
                                      </p:to>
                                    </p:set>
                                    <p:animEffect transition="in" filter="dissolve">
                                      <p:cBhvr>
                                        <p:cTn id="54" dur="2000"/>
                                        <p:tgtEl>
                                          <p:spTgt spid="15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dissolve">
                                      <p:cBhvr>
                                        <p:cTn id="57" dur="2000"/>
                                        <p:tgtEl>
                                          <p:spTgt spid="15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dissolve">
                                      <p:cBhvr>
                                        <p:cTn id="60" dur="2000"/>
                                        <p:tgtEl>
                                          <p:spTgt spid="15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dissolve">
                                      <p:cBhvr>
                                        <p:cTn id="63" dur="2000"/>
                                        <p:tgtEl>
                                          <p:spTgt spid="15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59"/>
                                        </p:tgtEl>
                                        <p:attrNameLst>
                                          <p:attrName>style.visibility</p:attrName>
                                        </p:attrNameLst>
                                      </p:cBhvr>
                                      <p:to>
                                        <p:strVal val="visible"/>
                                      </p:to>
                                    </p:set>
                                    <p:animEffect transition="in" filter="dissolve">
                                      <p:cBhvr>
                                        <p:cTn id="66" dur="2000"/>
                                        <p:tgtEl>
                                          <p:spTgt spid="159"/>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60"/>
                                        </p:tgtEl>
                                        <p:attrNameLst>
                                          <p:attrName>style.visibility</p:attrName>
                                        </p:attrNameLst>
                                      </p:cBhvr>
                                      <p:to>
                                        <p:strVal val="visible"/>
                                      </p:to>
                                    </p:set>
                                    <p:animEffect transition="in" filter="dissolve">
                                      <p:cBhvr>
                                        <p:cTn id="69" dur="2000"/>
                                        <p:tgtEl>
                                          <p:spTgt spid="16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61"/>
                                        </p:tgtEl>
                                        <p:attrNameLst>
                                          <p:attrName>style.visibility</p:attrName>
                                        </p:attrNameLst>
                                      </p:cBhvr>
                                      <p:to>
                                        <p:strVal val="visible"/>
                                      </p:to>
                                    </p:set>
                                    <p:animEffect transition="in" filter="dissolve">
                                      <p:cBhvr>
                                        <p:cTn id="72" dur="2000"/>
                                        <p:tgtEl>
                                          <p:spTgt spid="16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dissolve">
                                      <p:cBhvr>
                                        <p:cTn id="75" dur="2000"/>
                                        <p:tgtEl>
                                          <p:spTgt spid="16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dissolve">
                                      <p:cBhvr>
                                        <p:cTn id="78" dur="2000"/>
                                        <p:tgtEl>
                                          <p:spTgt spid="163"/>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dissolve">
                                      <p:cBhvr>
                                        <p:cTn id="81" dur="2000"/>
                                        <p:tgtEl>
                                          <p:spTgt spid="164"/>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65"/>
                                        </p:tgtEl>
                                        <p:attrNameLst>
                                          <p:attrName>style.visibility</p:attrName>
                                        </p:attrNameLst>
                                      </p:cBhvr>
                                      <p:to>
                                        <p:strVal val="visible"/>
                                      </p:to>
                                    </p:set>
                                    <p:animEffect transition="in" filter="dissolve">
                                      <p:cBhvr>
                                        <p:cTn id="84" dur="2000"/>
                                        <p:tgtEl>
                                          <p:spTgt spid="165"/>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66"/>
                                        </p:tgtEl>
                                        <p:attrNameLst>
                                          <p:attrName>style.visibility</p:attrName>
                                        </p:attrNameLst>
                                      </p:cBhvr>
                                      <p:to>
                                        <p:strVal val="visible"/>
                                      </p:to>
                                    </p:set>
                                    <p:animEffect transition="in" filter="dissolve">
                                      <p:cBhvr>
                                        <p:cTn id="87" dur="2000"/>
                                        <p:tgtEl>
                                          <p:spTgt spid="166"/>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167"/>
                                        </p:tgtEl>
                                        <p:attrNameLst>
                                          <p:attrName>style.visibility</p:attrName>
                                        </p:attrNameLst>
                                      </p:cBhvr>
                                      <p:to>
                                        <p:strVal val="visible"/>
                                      </p:to>
                                    </p:set>
                                    <p:animEffect transition="in" filter="dissolve">
                                      <p:cBhvr>
                                        <p:cTn id="90" dur="2000"/>
                                        <p:tgtEl>
                                          <p:spTgt spid="167"/>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68"/>
                                        </p:tgtEl>
                                        <p:attrNameLst>
                                          <p:attrName>style.visibility</p:attrName>
                                        </p:attrNameLst>
                                      </p:cBhvr>
                                      <p:to>
                                        <p:strVal val="visible"/>
                                      </p:to>
                                    </p:set>
                                    <p:animEffect transition="in" filter="dissolve">
                                      <p:cBhvr>
                                        <p:cTn id="93" dur="2000"/>
                                        <p:tgtEl>
                                          <p:spTgt spid="168"/>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69"/>
                                        </p:tgtEl>
                                        <p:attrNameLst>
                                          <p:attrName>style.visibility</p:attrName>
                                        </p:attrNameLst>
                                      </p:cBhvr>
                                      <p:to>
                                        <p:strVal val="visible"/>
                                      </p:to>
                                    </p:set>
                                    <p:animEffect transition="in" filter="dissolve">
                                      <p:cBhvr>
                                        <p:cTn id="96" dur="2000"/>
                                        <p:tgtEl>
                                          <p:spTgt spid="169"/>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70"/>
                                        </p:tgtEl>
                                        <p:attrNameLst>
                                          <p:attrName>style.visibility</p:attrName>
                                        </p:attrNameLst>
                                      </p:cBhvr>
                                      <p:to>
                                        <p:strVal val="visible"/>
                                      </p:to>
                                    </p:set>
                                    <p:animEffect transition="in" filter="dissolve">
                                      <p:cBhvr>
                                        <p:cTn id="99" dur="2000"/>
                                        <p:tgtEl>
                                          <p:spTgt spid="170"/>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71"/>
                                        </p:tgtEl>
                                        <p:attrNameLst>
                                          <p:attrName>style.visibility</p:attrName>
                                        </p:attrNameLst>
                                      </p:cBhvr>
                                      <p:to>
                                        <p:strVal val="visible"/>
                                      </p:to>
                                    </p:set>
                                    <p:animEffect transition="in" filter="dissolve">
                                      <p:cBhvr>
                                        <p:cTn id="102" dur="2000"/>
                                        <p:tgtEl>
                                          <p:spTgt spid="171"/>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72"/>
                                        </p:tgtEl>
                                        <p:attrNameLst>
                                          <p:attrName>style.visibility</p:attrName>
                                        </p:attrNameLst>
                                      </p:cBhvr>
                                      <p:to>
                                        <p:strVal val="visible"/>
                                      </p:to>
                                    </p:set>
                                    <p:animEffect transition="in" filter="dissolve">
                                      <p:cBhvr>
                                        <p:cTn id="105" dur="2000"/>
                                        <p:tgtEl>
                                          <p:spTgt spid="172"/>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73"/>
                                        </p:tgtEl>
                                        <p:attrNameLst>
                                          <p:attrName>style.visibility</p:attrName>
                                        </p:attrNameLst>
                                      </p:cBhvr>
                                      <p:to>
                                        <p:strVal val="visible"/>
                                      </p:to>
                                    </p:set>
                                    <p:animEffect transition="in" filter="dissolve">
                                      <p:cBhvr>
                                        <p:cTn id="108" dur="2000"/>
                                        <p:tgtEl>
                                          <p:spTgt spid="173"/>
                                        </p:tgtEl>
                                      </p:cBhvr>
                                    </p:animEffect>
                                  </p:childTnLst>
                                </p:cTn>
                              </p:par>
                              <p:par>
                                <p:cTn id="109" presetID="9" presetClass="exit" presetSubtype="0" fill="hold" grpId="0" nodeType="withEffect">
                                  <p:stCondLst>
                                    <p:cond delay="0"/>
                                  </p:stCondLst>
                                  <p:childTnLst>
                                    <p:animEffect transition="out" filter="dissolve">
                                      <p:cBhvr>
                                        <p:cTn id="110" dur="2000"/>
                                        <p:tgtEl>
                                          <p:spTgt spid="102"/>
                                        </p:tgtEl>
                                      </p:cBhvr>
                                    </p:animEffect>
                                    <p:set>
                                      <p:cBhvr>
                                        <p:cTn id="111" dur="1" fill="hold">
                                          <p:stCondLst>
                                            <p:cond delay="1999"/>
                                          </p:stCondLst>
                                        </p:cTn>
                                        <p:tgtEl>
                                          <p:spTgt spid="102"/>
                                        </p:tgtEl>
                                        <p:attrNameLst>
                                          <p:attrName>style.visibility</p:attrName>
                                        </p:attrNameLst>
                                      </p:cBhvr>
                                      <p:to>
                                        <p:strVal val="hidden"/>
                                      </p:to>
                                    </p:set>
                                  </p:childTnLst>
                                </p:cTn>
                              </p:par>
                              <p:par>
                                <p:cTn id="112" presetID="9" presetClass="exit" presetSubtype="0" fill="hold" grpId="0" nodeType="withEffect">
                                  <p:stCondLst>
                                    <p:cond delay="0"/>
                                  </p:stCondLst>
                                  <p:childTnLst>
                                    <p:animEffect transition="out" filter="dissolve">
                                      <p:cBhvr>
                                        <p:cTn id="113" dur="2000"/>
                                        <p:tgtEl>
                                          <p:spTgt spid="104"/>
                                        </p:tgtEl>
                                      </p:cBhvr>
                                    </p:animEffect>
                                    <p:set>
                                      <p:cBhvr>
                                        <p:cTn id="114" dur="1" fill="hold">
                                          <p:stCondLst>
                                            <p:cond delay="1999"/>
                                          </p:stCondLst>
                                        </p:cTn>
                                        <p:tgtEl>
                                          <p:spTgt spid="104"/>
                                        </p:tgtEl>
                                        <p:attrNameLst>
                                          <p:attrName>style.visibility</p:attrName>
                                        </p:attrNameLst>
                                      </p:cBhvr>
                                      <p:to>
                                        <p:strVal val="hidden"/>
                                      </p:to>
                                    </p:set>
                                  </p:childTnLst>
                                </p:cTn>
                              </p:par>
                              <p:par>
                                <p:cTn id="115" presetID="9" presetClass="exit" presetSubtype="0" fill="hold" grpId="0" nodeType="withEffect">
                                  <p:stCondLst>
                                    <p:cond delay="0"/>
                                  </p:stCondLst>
                                  <p:childTnLst>
                                    <p:animEffect transition="out" filter="dissolve">
                                      <p:cBhvr>
                                        <p:cTn id="116" dur="2000"/>
                                        <p:tgtEl>
                                          <p:spTgt spid="105"/>
                                        </p:tgtEl>
                                      </p:cBhvr>
                                    </p:animEffect>
                                    <p:set>
                                      <p:cBhvr>
                                        <p:cTn id="117" dur="1" fill="hold">
                                          <p:stCondLst>
                                            <p:cond delay="1999"/>
                                          </p:stCondLst>
                                        </p:cTn>
                                        <p:tgtEl>
                                          <p:spTgt spid="105"/>
                                        </p:tgtEl>
                                        <p:attrNameLst>
                                          <p:attrName>style.visibility</p:attrName>
                                        </p:attrNameLst>
                                      </p:cBhvr>
                                      <p:to>
                                        <p:strVal val="hidden"/>
                                      </p:to>
                                    </p:set>
                                  </p:childTnLst>
                                </p:cTn>
                              </p:par>
                              <p:par>
                                <p:cTn id="118" presetID="9" presetClass="exit" presetSubtype="0" fill="hold" grpId="0" nodeType="withEffect">
                                  <p:stCondLst>
                                    <p:cond delay="0"/>
                                  </p:stCondLst>
                                  <p:childTnLst>
                                    <p:animEffect transition="out" filter="dissolve">
                                      <p:cBhvr>
                                        <p:cTn id="119" dur="2000"/>
                                        <p:tgtEl>
                                          <p:spTgt spid="107"/>
                                        </p:tgtEl>
                                      </p:cBhvr>
                                    </p:animEffect>
                                    <p:set>
                                      <p:cBhvr>
                                        <p:cTn id="120" dur="1" fill="hold">
                                          <p:stCondLst>
                                            <p:cond delay="1999"/>
                                          </p:stCondLst>
                                        </p:cTn>
                                        <p:tgtEl>
                                          <p:spTgt spid="107"/>
                                        </p:tgtEl>
                                        <p:attrNameLst>
                                          <p:attrName>style.visibility</p:attrName>
                                        </p:attrNameLst>
                                      </p:cBhvr>
                                      <p:to>
                                        <p:strVal val="hidden"/>
                                      </p:to>
                                    </p:set>
                                  </p:childTnLst>
                                </p:cTn>
                              </p:par>
                              <p:par>
                                <p:cTn id="121" presetID="9" presetClass="exit" presetSubtype="0" fill="hold" grpId="0" nodeType="withEffect">
                                  <p:stCondLst>
                                    <p:cond delay="0"/>
                                  </p:stCondLst>
                                  <p:childTnLst>
                                    <p:animEffect transition="out" filter="dissolve">
                                      <p:cBhvr>
                                        <p:cTn id="122" dur="2000"/>
                                        <p:tgtEl>
                                          <p:spTgt spid="108"/>
                                        </p:tgtEl>
                                      </p:cBhvr>
                                    </p:animEffect>
                                    <p:set>
                                      <p:cBhvr>
                                        <p:cTn id="123" dur="1" fill="hold">
                                          <p:stCondLst>
                                            <p:cond delay="1999"/>
                                          </p:stCondLst>
                                        </p:cTn>
                                        <p:tgtEl>
                                          <p:spTgt spid="108"/>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2000"/>
                                        <p:tgtEl>
                                          <p:spTgt spid="109"/>
                                        </p:tgtEl>
                                      </p:cBhvr>
                                    </p:animEffect>
                                    <p:set>
                                      <p:cBhvr>
                                        <p:cTn id="126" dur="1" fill="hold">
                                          <p:stCondLst>
                                            <p:cond delay="1999"/>
                                          </p:stCondLst>
                                        </p:cTn>
                                        <p:tgtEl>
                                          <p:spTgt spid="109"/>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2000"/>
                                        <p:tgtEl>
                                          <p:spTgt spid="110"/>
                                        </p:tgtEl>
                                      </p:cBhvr>
                                    </p:animEffect>
                                    <p:set>
                                      <p:cBhvr>
                                        <p:cTn id="129" dur="1" fill="hold">
                                          <p:stCondLst>
                                            <p:cond delay="1999"/>
                                          </p:stCondLst>
                                        </p:cTn>
                                        <p:tgtEl>
                                          <p:spTgt spid="110"/>
                                        </p:tgtEl>
                                        <p:attrNameLst>
                                          <p:attrName>style.visibility</p:attrName>
                                        </p:attrNameLst>
                                      </p:cBhvr>
                                      <p:to>
                                        <p:strVal val="hidden"/>
                                      </p:to>
                                    </p:set>
                                  </p:childTnLst>
                                </p:cTn>
                              </p:par>
                              <p:par>
                                <p:cTn id="130" presetID="9" presetClass="exit" presetSubtype="0" fill="hold" grpId="0" nodeType="withEffect">
                                  <p:stCondLst>
                                    <p:cond delay="0"/>
                                  </p:stCondLst>
                                  <p:childTnLst>
                                    <p:animEffect transition="out" filter="dissolve">
                                      <p:cBhvr>
                                        <p:cTn id="131" dur="2000"/>
                                        <p:tgtEl>
                                          <p:spTgt spid="111"/>
                                        </p:tgtEl>
                                      </p:cBhvr>
                                    </p:animEffect>
                                    <p:set>
                                      <p:cBhvr>
                                        <p:cTn id="132" dur="1" fill="hold">
                                          <p:stCondLst>
                                            <p:cond delay="1999"/>
                                          </p:stCondLst>
                                        </p:cTn>
                                        <p:tgtEl>
                                          <p:spTgt spid="111"/>
                                        </p:tgtEl>
                                        <p:attrNameLst>
                                          <p:attrName>style.visibility</p:attrName>
                                        </p:attrNameLst>
                                      </p:cBhvr>
                                      <p:to>
                                        <p:strVal val="hidden"/>
                                      </p:to>
                                    </p:set>
                                  </p:childTnLst>
                                </p:cTn>
                              </p:par>
                              <p:par>
                                <p:cTn id="133" presetID="9" presetClass="exit" presetSubtype="0" fill="hold" grpId="0" nodeType="withEffect">
                                  <p:stCondLst>
                                    <p:cond delay="0"/>
                                  </p:stCondLst>
                                  <p:childTnLst>
                                    <p:animEffect transition="out" filter="dissolve">
                                      <p:cBhvr>
                                        <p:cTn id="134" dur="2000"/>
                                        <p:tgtEl>
                                          <p:spTgt spid="112"/>
                                        </p:tgtEl>
                                      </p:cBhvr>
                                    </p:animEffect>
                                    <p:set>
                                      <p:cBhvr>
                                        <p:cTn id="135" dur="1" fill="hold">
                                          <p:stCondLst>
                                            <p:cond delay="1999"/>
                                          </p:stCondLst>
                                        </p:cTn>
                                        <p:tgtEl>
                                          <p:spTgt spid="112"/>
                                        </p:tgtEl>
                                        <p:attrNameLst>
                                          <p:attrName>style.visibility</p:attrName>
                                        </p:attrNameLst>
                                      </p:cBhvr>
                                      <p:to>
                                        <p:strVal val="hidden"/>
                                      </p:to>
                                    </p:set>
                                  </p:childTnLst>
                                </p:cTn>
                              </p:par>
                              <p:par>
                                <p:cTn id="136" presetID="9" presetClass="exit" presetSubtype="0" fill="hold" grpId="0" nodeType="withEffect">
                                  <p:stCondLst>
                                    <p:cond delay="0"/>
                                  </p:stCondLst>
                                  <p:childTnLst>
                                    <p:animEffect transition="out" filter="dissolve">
                                      <p:cBhvr>
                                        <p:cTn id="137" dur="2000"/>
                                        <p:tgtEl>
                                          <p:spTgt spid="113"/>
                                        </p:tgtEl>
                                      </p:cBhvr>
                                    </p:animEffect>
                                    <p:set>
                                      <p:cBhvr>
                                        <p:cTn id="138" dur="1" fill="hold">
                                          <p:stCondLst>
                                            <p:cond delay="1999"/>
                                          </p:stCondLst>
                                        </p:cTn>
                                        <p:tgtEl>
                                          <p:spTgt spid="113"/>
                                        </p:tgtEl>
                                        <p:attrNameLst>
                                          <p:attrName>style.visibility</p:attrName>
                                        </p:attrNameLst>
                                      </p:cBhvr>
                                      <p:to>
                                        <p:strVal val="hidden"/>
                                      </p:to>
                                    </p:set>
                                  </p:childTnLst>
                                </p:cTn>
                              </p:par>
                              <p:par>
                                <p:cTn id="139" presetID="9" presetClass="exit" presetSubtype="0" fill="hold" grpId="0" nodeType="withEffect">
                                  <p:stCondLst>
                                    <p:cond delay="0"/>
                                  </p:stCondLst>
                                  <p:childTnLst>
                                    <p:animEffect transition="out" filter="dissolve">
                                      <p:cBhvr>
                                        <p:cTn id="140" dur="2000"/>
                                        <p:tgtEl>
                                          <p:spTgt spid="114"/>
                                        </p:tgtEl>
                                      </p:cBhvr>
                                    </p:animEffect>
                                    <p:set>
                                      <p:cBhvr>
                                        <p:cTn id="141" dur="1" fill="hold">
                                          <p:stCondLst>
                                            <p:cond delay="1999"/>
                                          </p:stCondLst>
                                        </p:cTn>
                                        <p:tgtEl>
                                          <p:spTgt spid="114"/>
                                        </p:tgtEl>
                                        <p:attrNameLst>
                                          <p:attrName>style.visibility</p:attrName>
                                        </p:attrNameLst>
                                      </p:cBhvr>
                                      <p:to>
                                        <p:strVal val="hidden"/>
                                      </p:to>
                                    </p:set>
                                  </p:childTnLst>
                                </p:cTn>
                              </p:par>
                              <p:par>
                                <p:cTn id="142" presetID="9" presetClass="exit" presetSubtype="0" fill="hold" grpId="0" nodeType="withEffect">
                                  <p:stCondLst>
                                    <p:cond delay="0"/>
                                  </p:stCondLst>
                                  <p:childTnLst>
                                    <p:animEffect transition="out" filter="dissolve">
                                      <p:cBhvr>
                                        <p:cTn id="143" dur="2000"/>
                                        <p:tgtEl>
                                          <p:spTgt spid="115"/>
                                        </p:tgtEl>
                                      </p:cBhvr>
                                    </p:animEffect>
                                    <p:set>
                                      <p:cBhvr>
                                        <p:cTn id="144" dur="1" fill="hold">
                                          <p:stCondLst>
                                            <p:cond delay="1999"/>
                                          </p:stCondLst>
                                        </p:cTn>
                                        <p:tgtEl>
                                          <p:spTgt spid="115"/>
                                        </p:tgtEl>
                                        <p:attrNameLst>
                                          <p:attrName>style.visibility</p:attrName>
                                        </p:attrNameLst>
                                      </p:cBhvr>
                                      <p:to>
                                        <p:strVal val="hidden"/>
                                      </p:to>
                                    </p:set>
                                  </p:childTnLst>
                                </p:cTn>
                              </p:par>
                              <p:par>
                                <p:cTn id="145" presetID="9" presetClass="exit" presetSubtype="0" fill="hold" grpId="0" nodeType="withEffect">
                                  <p:stCondLst>
                                    <p:cond delay="0"/>
                                  </p:stCondLst>
                                  <p:childTnLst>
                                    <p:animEffect transition="out" filter="dissolve">
                                      <p:cBhvr>
                                        <p:cTn id="146" dur="2000"/>
                                        <p:tgtEl>
                                          <p:spTgt spid="116"/>
                                        </p:tgtEl>
                                      </p:cBhvr>
                                    </p:animEffect>
                                    <p:set>
                                      <p:cBhvr>
                                        <p:cTn id="147" dur="1" fill="hold">
                                          <p:stCondLst>
                                            <p:cond delay="1999"/>
                                          </p:stCondLst>
                                        </p:cTn>
                                        <p:tgtEl>
                                          <p:spTgt spid="116"/>
                                        </p:tgtEl>
                                        <p:attrNameLst>
                                          <p:attrName>style.visibility</p:attrName>
                                        </p:attrNameLst>
                                      </p:cBhvr>
                                      <p:to>
                                        <p:strVal val="hidden"/>
                                      </p:to>
                                    </p:set>
                                  </p:childTnLst>
                                </p:cTn>
                              </p:par>
                              <p:par>
                                <p:cTn id="148" presetID="9" presetClass="exit" presetSubtype="0" fill="hold" grpId="0" nodeType="withEffect">
                                  <p:stCondLst>
                                    <p:cond delay="0"/>
                                  </p:stCondLst>
                                  <p:childTnLst>
                                    <p:animEffect transition="out" filter="dissolve">
                                      <p:cBhvr>
                                        <p:cTn id="149" dur="2000"/>
                                        <p:tgtEl>
                                          <p:spTgt spid="117"/>
                                        </p:tgtEl>
                                      </p:cBhvr>
                                    </p:animEffect>
                                    <p:set>
                                      <p:cBhvr>
                                        <p:cTn id="150" dur="1" fill="hold">
                                          <p:stCondLst>
                                            <p:cond delay="1999"/>
                                          </p:stCondLst>
                                        </p:cTn>
                                        <p:tgtEl>
                                          <p:spTgt spid="117"/>
                                        </p:tgtEl>
                                        <p:attrNameLst>
                                          <p:attrName>style.visibility</p:attrName>
                                        </p:attrNameLst>
                                      </p:cBhvr>
                                      <p:to>
                                        <p:strVal val="hidden"/>
                                      </p:to>
                                    </p:set>
                                  </p:childTnLst>
                                </p:cTn>
                              </p:par>
                              <p:par>
                                <p:cTn id="151" presetID="9" presetClass="exit" presetSubtype="0" fill="hold" grpId="0" nodeType="withEffect">
                                  <p:stCondLst>
                                    <p:cond delay="0"/>
                                  </p:stCondLst>
                                  <p:childTnLst>
                                    <p:animEffect transition="out" filter="dissolve">
                                      <p:cBhvr>
                                        <p:cTn id="152" dur="2000"/>
                                        <p:tgtEl>
                                          <p:spTgt spid="118"/>
                                        </p:tgtEl>
                                      </p:cBhvr>
                                    </p:animEffect>
                                    <p:set>
                                      <p:cBhvr>
                                        <p:cTn id="153" dur="1" fill="hold">
                                          <p:stCondLst>
                                            <p:cond delay="1999"/>
                                          </p:stCondLst>
                                        </p:cTn>
                                        <p:tgtEl>
                                          <p:spTgt spid="118"/>
                                        </p:tgtEl>
                                        <p:attrNameLst>
                                          <p:attrName>style.visibility</p:attrName>
                                        </p:attrNameLst>
                                      </p:cBhvr>
                                      <p:to>
                                        <p:strVal val="hidden"/>
                                      </p:to>
                                    </p:set>
                                  </p:childTnLst>
                                </p:cTn>
                              </p:par>
                              <p:par>
                                <p:cTn id="154" presetID="9" presetClass="exit" presetSubtype="0" fill="hold" grpId="0" nodeType="withEffect">
                                  <p:stCondLst>
                                    <p:cond delay="0"/>
                                  </p:stCondLst>
                                  <p:childTnLst>
                                    <p:animEffect transition="out" filter="dissolve">
                                      <p:cBhvr>
                                        <p:cTn id="155" dur="2000"/>
                                        <p:tgtEl>
                                          <p:spTgt spid="120"/>
                                        </p:tgtEl>
                                      </p:cBhvr>
                                    </p:animEffect>
                                    <p:set>
                                      <p:cBhvr>
                                        <p:cTn id="156" dur="1" fill="hold">
                                          <p:stCondLst>
                                            <p:cond delay="1999"/>
                                          </p:stCondLst>
                                        </p:cTn>
                                        <p:tgtEl>
                                          <p:spTgt spid="120"/>
                                        </p:tgtEl>
                                        <p:attrNameLst>
                                          <p:attrName>style.visibility</p:attrName>
                                        </p:attrNameLst>
                                      </p:cBhvr>
                                      <p:to>
                                        <p:strVal val="hidden"/>
                                      </p:to>
                                    </p:set>
                                  </p:childTnLst>
                                </p:cTn>
                              </p:par>
                              <p:par>
                                <p:cTn id="157" presetID="9" presetClass="exit" presetSubtype="0" fill="hold" grpId="0" nodeType="withEffect">
                                  <p:stCondLst>
                                    <p:cond delay="0"/>
                                  </p:stCondLst>
                                  <p:childTnLst>
                                    <p:animEffect transition="out" filter="dissolve">
                                      <p:cBhvr>
                                        <p:cTn id="158" dur="2000"/>
                                        <p:tgtEl>
                                          <p:spTgt spid="122"/>
                                        </p:tgtEl>
                                      </p:cBhvr>
                                    </p:animEffect>
                                    <p:set>
                                      <p:cBhvr>
                                        <p:cTn id="159" dur="1" fill="hold">
                                          <p:stCondLst>
                                            <p:cond delay="1999"/>
                                          </p:stCondLst>
                                        </p:cTn>
                                        <p:tgtEl>
                                          <p:spTgt spid="122"/>
                                        </p:tgtEl>
                                        <p:attrNameLst>
                                          <p:attrName>style.visibility</p:attrName>
                                        </p:attrNameLst>
                                      </p:cBhvr>
                                      <p:to>
                                        <p:strVal val="hidden"/>
                                      </p:to>
                                    </p:set>
                                  </p:childTnLst>
                                </p:cTn>
                              </p:par>
                              <p:par>
                                <p:cTn id="160" presetID="9" presetClass="exit" presetSubtype="0" fill="hold" grpId="0" nodeType="withEffect">
                                  <p:stCondLst>
                                    <p:cond delay="0"/>
                                  </p:stCondLst>
                                  <p:childTnLst>
                                    <p:animEffect transition="out" filter="dissolve">
                                      <p:cBhvr>
                                        <p:cTn id="161" dur="2000"/>
                                        <p:tgtEl>
                                          <p:spTgt spid="123"/>
                                        </p:tgtEl>
                                      </p:cBhvr>
                                    </p:animEffect>
                                    <p:set>
                                      <p:cBhvr>
                                        <p:cTn id="162" dur="1" fill="hold">
                                          <p:stCondLst>
                                            <p:cond delay="1999"/>
                                          </p:stCondLst>
                                        </p:cTn>
                                        <p:tgtEl>
                                          <p:spTgt spid="123"/>
                                        </p:tgtEl>
                                        <p:attrNameLst>
                                          <p:attrName>style.visibility</p:attrName>
                                        </p:attrNameLst>
                                      </p:cBhvr>
                                      <p:to>
                                        <p:strVal val="hidden"/>
                                      </p:to>
                                    </p:set>
                                  </p:childTnLst>
                                </p:cTn>
                              </p:par>
                              <p:par>
                                <p:cTn id="163" presetID="9" presetClass="exit" presetSubtype="0" fill="hold" grpId="0" nodeType="withEffect">
                                  <p:stCondLst>
                                    <p:cond delay="0"/>
                                  </p:stCondLst>
                                  <p:childTnLst>
                                    <p:animEffect transition="out" filter="dissolve">
                                      <p:cBhvr>
                                        <p:cTn id="164" dur="2000"/>
                                        <p:tgtEl>
                                          <p:spTgt spid="124"/>
                                        </p:tgtEl>
                                      </p:cBhvr>
                                    </p:animEffect>
                                    <p:set>
                                      <p:cBhvr>
                                        <p:cTn id="165" dur="1" fill="hold">
                                          <p:stCondLst>
                                            <p:cond delay="1999"/>
                                          </p:stCondLst>
                                        </p:cTn>
                                        <p:tgtEl>
                                          <p:spTgt spid="124"/>
                                        </p:tgtEl>
                                        <p:attrNameLst>
                                          <p:attrName>style.visibility</p:attrName>
                                        </p:attrNameLst>
                                      </p:cBhvr>
                                      <p:to>
                                        <p:strVal val="hidden"/>
                                      </p:to>
                                    </p:set>
                                  </p:childTnLst>
                                </p:cTn>
                              </p:par>
                              <p:par>
                                <p:cTn id="166" presetID="9" presetClass="exit" presetSubtype="0" fill="hold" grpId="0" nodeType="withEffect">
                                  <p:stCondLst>
                                    <p:cond delay="0"/>
                                  </p:stCondLst>
                                  <p:childTnLst>
                                    <p:animEffect transition="out" filter="dissolve">
                                      <p:cBhvr>
                                        <p:cTn id="167" dur="2000"/>
                                        <p:tgtEl>
                                          <p:spTgt spid="125"/>
                                        </p:tgtEl>
                                      </p:cBhvr>
                                    </p:animEffect>
                                    <p:set>
                                      <p:cBhvr>
                                        <p:cTn id="168" dur="1" fill="hold">
                                          <p:stCondLst>
                                            <p:cond delay="1999"/>
                                          </p:stCondLst>
                                        </p:cTn>
                                        <p:tgtEl>
                                          <p:spTgt spid="125"/>
                                        </p:tgtEl>
                                        <p:attrNameLst>
                                          <p:attrName>style.visibility</p:attrName>
                                        </p:attrNameLst>
                                      </p:cBhvr>
                                      <p:to>
                                        <p:strVal val="hidden"/>
                                      </p:to>
                                    </p:set>
                                  </p:childTnLst>
                                </p:cTn>
                              </p:par>
                              <p:par>
                                <p:cTn id="169" presetID="9" presetClass="exit" presetSubtype="0" fill="hold" grpId="0" nodeType="withEffect">
                                  <p:stCondLst>
                                    <p:cond delay="0"/>
                                  </p:stCondLst>
                                  <p:childTnLst>
                                    <p:animEffect transition="out" filter="dissolve">
                                      <p:cBhvr>
                                        <p:cTn id="170" dur="2000"/>
                                        <p:tgtEl>
                                          <p:spTgt spid="127"/>
                                        </p:tgtEl>
                                      </p:cBhvr>
                                    </p:animEffect>
                                    <p:set>
                                      <p:cBhvr>
                                        <p:cTn id="171" dur="1" fill="hold">
                                          <p:stCondLst>
                                            <p:cond delay="1999"/>
                                          </p:stCondLst>
                                        </p:cTn>
                                        <p:tgtEl>
                                          <p:spTgt spid="127"/>
                                        </p:tgtEl>
                                        <p:attrNameLst>
                                          <p:attrName>style.visibility</p:attrName>
                                        </p:attrNameLst>
                                      </p:cBhvr>
                                      <p:to>
                                        <p:strVal val="hidden"/>
                                      </p:to>
                                    </p:set>
                                  </p:childTnLst>
                                </p:cTn>
                              </p:par>
                              <p:par>
                                <p:cTn id="172" presetID="9" presetClass="exit" presetSubtype="0" fill="hold" grpId="0" nodeType="withEffect">
                                  <p:stCondLst>
                                    <p:cond delay="0"/>
                                  </p:stCondLst>
                                  <p:childTnLst>
                                    <p:animEffect transition="out" filter="dissolve">
                                      <p:cBhvr>
                                        <p:cTn id="173" dur="2000"/>
                                        <p:tgtEl>
                                          <p:spTgt spid="128"/>
                                        </p:tgtEl>
                                      </p:cBhvr>
                                    </p:animEffect>
                                    <p:set>
                                      <p:cBhvr>
                                        <p:cTn id="174" dur="1" fill="hold">
                                          <p:stCondLst>
                                            <p:cond delay="1999"/>
                                          </p:stCondLst>
                                        </p:cTn>
                                        <p:tgtEl>
                                          <p:spTgt spid="128"/>
                                        </p:tgtEl>
                                        <p:attrNameLst>
                                          <p:attrName>style.visibility</p:attrName>
                                        </p:attrNameLst>
                                      </p:cBhvr>
                                      <p:to>
                                        <p:strVal val="hidden"/>
                                      </p:to>
                                    </p:set>
                                  </p:childTnLst>
                                </p:cTn>
                              </p:par>
                              <p:par>
                                <p:cTn id="175" presetID="9" presetClass="exit" presetSubtype="0" fill="hold" grpId="0" nodeType="withEffect">
                                  <p:stCondLst>
                                    <p:cond delay="0"/>
                                  </p:stCondLst>
                                  <p:childTnLst>
                                    <p:animEffect transition="out" filter="dissolve">
                                      <p:cBhvr>
                                        <p:cTn id="176" dur="2000"/>
                                        <p:tgtEl>
                                          <p:spTgt spid="129"/>
                                        </p:tgtEl>
                                      </p:cBhvr>
                                    </p:animEffect>
                                    <p:set>
                                      <p:cBhvr>
                                        <p:cTn id="177" dur="1" fill="hold">
                                          <p:stCondLst>
                                            <p:cond delay="1999"/>
                                          </p:stCondLst>
                                        </p:cTn>
                                        <p:tgtEl>
                                          <p:spTgt spid="129"/>
                                        </p:tgtEl>
                                        <p:attrNameLst>
                                          <p:attrName>style.visibility</p:attrName>
                                        </p:attrNameLst>
                                      </p:cBhvr>
                                      <p:to>
                                        <p:strVal val="hidden"/>
                                      </p:to>
                                    </p:set>
                                  </p:childTnLst>
                                </p:cTn>
                              </p:par>
                              <p:par>
                                <p:cTn id="178" presetID="9" presetClass="exit" presetSubtype="0" fill="hold" grpId="0" nodeType="withEffect">
                                  <p:stCondLst>
                                    <p:cond delay="0"/>
                                  </p:stCondLst>
                                  <p:childTnLst>
                                    <p:animEffect transition="out" filter="dissolve">
                                      <p:cBhvr>
                                        <p:cTn id="179" dur="2000"/>
                                        <p:tgtEl>
                                          <p:spTgt spid="130"/>
                                        </p:tgtEl>
                                      </p:cBhvr>
                                    </p:animEffect>
                                    <p:set>
                                      <p:cBhvr>
                                        <p:cTn id="180" dur="1" fill="hold">
                                          <p:stCondLst>
                                            <p:cond delay="1999"/>
                                          </p:stCondLst>
                                        </p:cTn>
                                        <p:tgtEl>
                                          <p:spTgt spid="130"/>
                                        </p:tgtEl>
                                        <p:attrNameLst>
                                          <p:attrName>style.visibility</p:attrName>
                                        </p:attrNameLst>
                                      </p:cBhvr>
                                      <p:to>
                                        <p:strVal val="hidden"/>
                                      </p:to>
                                    </p:set>
                                  </p:childTnLst>
                                </p:cTn>
                              </p:par>
                              <p:par>
                                <p:cTn id="181" presetID="9" presetClass="exit" presetSubtype="0" fill="hold" grpId="0" nodeType="withEffect">
                                  <p:stCondLst>
                                    <p:cond delay="0"/>
                                  </p:stCondLst>
                                  <p:childTnLst>
                                    <p:animEffect transition="out" filter="dissolve">
                                      <p:cBhvr>
                                        <p:cTn id="182" dur="2000"/>
                                        <p:tgtEl>
                                          <p:spTgt spid="131"/>
                                        </p:tgtEl>
                                      </p:cBhvr>
                                    </p:animEffect>
                                    <p:set>
                                      <p:cBhvr>
                                        <p:cTn id="183" dur="1" fill="hold">
                                          <p:stCondLst>
                                            <p:cond delay="1999"/>
                                          </p:stCondLst>
                                        </p:cTn>
                                        <p:tgtEl>
                                          <p:spTgt spid="131"/>
                                        </p:tgtEl>
                                        <p:attrNameLst>
                                          <p:attrName>style.visibility</p:attrName>
                                        </p:attrNameLst>
                                      </p:cBhvr>
                                      <p:to>
                                        <p:strVal val="hidden"/>
                                      </p:to>
                                    </p:set>
                                  </p:childTnLst>
                                </p:cTn>
                              </p:par>
                              <p:par>
                                <p:cTn id="184" presetID="9" presetClass="exit" presetSubtype="0" fill="hold" grpId="0" nodeType="withEffect">
                                  <p:stCondLst>
                                    <p:cond delay="0"/>
                                  </p:stCondLst>
                                  <p:childTnLst>
                                    <p:animEffect transition="out" filter="dissolve">
                                      <p:cBhvr>
                                        <p:cTn id="185" dur="2000"/>
                                        <p:tgtEl>
                                          <p:spTgt spid="132"/>
                                        </p:tgtEl>
                                      </p:cBhvr>
                                    </p:animEffect>
                                    <p:set>
                                      <p:cBhvr>
                                        <p:cTn id="186" dur="1" fill="hold">
                                          <p:stCondLst>
                                            <p:cond delay="1999"/>
                                          </p:stCondLst>
                                        </p:cTn>
                                        <p:tgtEl>
                                          <p:spTgt spid="132"/>
                                        </p:tgtEl>
                                        <p:attrNameLst>
                                          <p:attrName>style.visibility</p:attrName>
                                        </p:attrNameLst>
                                      </p:cBhvr>
                                      <p:to>
                                        <p:strVal val="hidden"/>
                                      </p:to>
                                    </p:set>
                                  </p:childTnLst>
                                </p:cTn>
                              </p:par>
                              <p:par>
                                <p:cTn id="187" presetID="9" presetClass="exit" presetSubtype="0" fill="hold" grpId="0" nodeType="withEffect">
                                  <p:stCondLst>
                                    <p:cond delay="0"/>
                                  </p:stCondLst>
                                  <p:childTnLst>
                                    <p:animEffect transition="out" filter="dissolve">
                                      <p:cBhvr>
                                        <p:cTn id="188" dur="2000"/>
                                        <p:tgtEl>
                                          <p:spTgt spid="133"/>
                                        </p:tgtEl>
                                      </p:cBhvr>
                                    </p:animEffect>
                                    <p:set>
                                      <p:cBhvr>
                                        <p:cTn id="189" dur="1" fill="hold">
                                          <p:stCondLst>
                                            <p:cond delay="1999"/>
                                          </p:stCondLst>
                                        </p:cTn>
                                        <p:tgtEl>
                                          <p:spTgt spid="133"/>
                                        </p:tgtEl>
                                        <p:attrNameLst>
                                          <p:attrName>style.visibility</p:attrName>
                                        </p:attrNameLst>
                                      </p:cBhvr>
                                      <p:to>
                                        <p:strVal val="hidden"/>
                                      </p:to>
                                    </p:set>
                                  </p:childTnLst>
                                </p:cTn>
                              </p:par>
                              <p:par>
                                <p:cTn id="190" presetID="9" presetClass="exit" presetSubtype="0" fill="hold" grpId="0" nodeType="withEffect">
                                  <p:stCondLst>
                                    <p:cond delay="0"/>
                                  </p:stCondLst>
                                  <p:childTnLst>
                                    <p:animEffect transition="out" filter="dissolve">
                                      <p:cBhvr>
                                        <p:cTn id="191" dur="2000"/>
                                        <p:tgtEl>
                                          <p:spTgt spid="134"/>
                                        </p:tgtEl>
                                      </p:cBhvr>
                                    </p:animEffect>
                                    <p:set>
                                      <p:cBhvr>
                                        <p:cTn id="192" dur="1" fill="hold">
                                          <p:stCondLst>
                                            <p:cond delay="1999"/>
                                          </p:stCondLst>
                                        </p:cTn>
                                        <p:tgtEl>
                                          <p:spTgt spid="134"/>
                                        </p:tgtEl>
                                        <p:attrNameLst>
                                          <p:attrName>style.visibility</p:attrName>
                                        </p:attrNameLst>
                                      </p:cBhvr>
                                      <p:to>
                                        <p:strVal val="hidden"/>
                                      </p:to>
                                    </p:set>
                                  </p:childTnLst>
                                </p:cTn>
                              </p:par>
                              <p:par>
                                <p:cTn id="193" presetID="9" presetClass="exit" presetSubtype="0" fill="hold" grpId="0" nodeType="withEffect">
                                  <p:stCondLst>
                                    <p:cond delay="0"/>
                                  </p:stCondLst>
                                  <p:childTnLst>
                                    <p:animEffect transition="out" filter="dissolve">
                                      <p:cBhvr>
                                        <p:cTn id="194" dur="2000"/>
                                        <p:tgtEl>
                                          <p:spTgt spid="136"/>
                                        </p:tgtEl>
                                      </p:cBhvr>
                                    </p:animEffect>
                                    <p:set>
                                      <p:cBhvr>
                                        <p:cTn id="195" dur="1" fill="hold">
                                          <p:stCondLst>
                                            <p:cond delay="1999"/>
                                          </p:stCondLst>
                                        </p:cTn>
                                        <p:tgtEl>
                                          <p:spTgt spid="136"/>
                                        </p:tgtEl>
                                        <p:attrNameLst>
                                          <p:attrName>style.visibility</p:attrName>
                                        </p:attrNameLst>
                                      </p:cBhvr>
                                      <p:to>
                                        <p:strVal val="hidden"/>
                                      </p:to>
                                    </p:set>
                                  </p:childTnLst>
                                </p:cTn>
                              </p:par>
                              <p:par>
                                <p:cTn id="196" presetID="9" presetClass="exit" presetSubtype="0" fill="hold" grpId="0" nodeType="withEffect">
                                  <p:stCondLst>
                                    <p:cond delay="0"/>
                                  </p:stCondLst>
                                  <p:childTnLst>
                                    <p:animEffect transition="out" filter="dissolve">
                                      <p:cBhvr>
                                        <p:cTn id="197" dur="2000"/>
                                        <p:tgtEl>
                                          <p:spTgt spid="137"/>
                                        </p:tgtEl>
                                      </p:cBhvr>
                                    </p:animEffect>
                                    <p:set>
                                      <p:cBhvr>
                                        <p:cTn id="198" dur="1" fill="hold">
                                          <p:stCondLst>
                                            <p:cond delay="1999"/>
                                          </p:stCondLst>
                                        </p:cTn>
                                        <p:tgtEl>
                                          <p:spTgt spid="137"/>
                                        </p:tgtEl>
                                        <p:attrNameLst>
                                          <p:attrName>style.visibility</p:attrName>
                                        </p:attrNameLst>
                                      </p:cBhvr>
                                      <p:to>
                                        <p:strVal val="hidden"/>
                                      </p:to>
                                    </p:set>
                                  </p:childTnLst>
                                </p:cTn>
                              </p:par>
                              <p:par>
                                <p:cTn id="199" presetID="9" presetClass="exit" presetSubtype="0" fill="hold" grpId="0" nodeType="withEffect">
                                  <p:stCondLst>
                                    <p:cond delay="0"/>
                                  </p:stCondLst>
                                  <p:childTnLst>
                                    <p:animEffect transition="out" filter="dissolve">
                                      <p:cBhvr>
                                        <p:cTn id="200" dur="2000"/>
                                        <p:tgtEl>
                                          <p:spTgt spid="138"/>
                                        </p:tgtEl>
                                      </p:cBhvr>
                                    </p:animEffect>
                                    <p:set>
                                      <p:cBhvr>
                                        <p:cTn id="201" dur="1" fill="hold">
                                          <p:stCondLst>
                                            <p:cond delay="1999"/>
                                          </p:stCondLst>
                                        </p:cTn>
                                        <p:tgtEl>
                                          <p:spTgt spid="138"/>
                                        </p:tgtEl>
                                        <p:attrNameLst>
                                          <p:attrName>style.visibility</p:attrName>
                                        </p:attrNameLst>
                                      </p:cBhvr>
                                      <p:to>
                                        <p:strVal val="hidden"/>
                                      </p:to>
                                    </p:set>
                                  </p:childTnLst>
                                </p:cTn>
                              </p:par>
                              <p:par>
                                <p:cTn id="202" presetID="9" presetClass="exit" presetSubtype="0" fill="hold" grpId="0" nodeType="withEffect">
                                  <p:stCondLst>
                                    <p:cond delay="0"/>
                                  </p:stCondLst>
                                  <p:childTnLst>
                                    <p:animEffect transition="out" filter="dissolve">
                                      <p:cBhvr>
                                        <p:cTn id="203" dur="2000"/>
                                        <p:tgtEl>
                                          <p:spTgt spid="139"/>
                                        </p:tgtEl>
                                      </p:cBhvr>
                                    </p:animEffect>
                                    <p:set>
                                      <p:cBhvr>
                                        <p:cTn id="204" dur="1" fill="hold">
                                          <p:stCondLst>
                                            <p:cond delay="1999"/>
                                          </p:stCondLst>
                                        </p:cTn>
                                        <p:tgtEl>
                                          <p:spTgt spid="139"/>
                                        </p:tgtEl>
                                        <p:attrNameLst>
                                          <p:attrName>style.visibility</p:attrName>
                                        </p:attrNameLst>
                                      </p:cBhvr>
                                      <p:to>
                                        <p:strVal val="hidden"/>
                                      </p:to>
                                    </p:set>
                                  </p:childTnLst>
                                </p:cTn>
                              </p:par>
                              <p:par>
                                <p:cTn id="205" presetID="9" presetClass="exit" presetSubtype="0" fill="hold" grpId="0" nodeType="withEffect">
                                  <p:stCondLst>
                                    <p:cond delay="0"/>
                                  </p:stCondLst>
                                  <p:childTnLst>
                                    <p:animEffect transition="out" filter="dissolve">
                                      <p:cBhvr>
                                        <p:cTn id="206" dur="2000"/>
                                        <p:tgtEl>
                                          <p:spTgt spid="140"/>
                                        </p:tgtEl>
                                      </p:cBhvr>
                                    </p:animEffect>
                                    <p:set>
                                      <p:cBhvr>
                                        <p:cTn id="207" dur="1" fill="hold">
                                          <p:stCondLst>
                                            <p:cond delay="1999"/>
                                          </p:stCondLst>
                                        </p:cTn>
                                        <p:tgtEl>
                                          <p:spTgt spid="140"/>
                                        </p:tgtEl>
                                        <p:attrNameLst>
                                          <p:attrName>style.visibility</p:attrName>
                                        </p:attrNameLst>
                                      </p:cBhvr>
                                      <p:to>
                                        <p:strVal val="hidden"/>
                                      </p:to>
                                    </p:set>
                                  </p:childTnLst>
                                </p:cTn>
                              </p:par>
                              <p:par>
                                <p:cTn id="208" presetID="9" presetClass="exit" presetSubtype="0" fill="hold" grpId="0" nodeType="withEffect">
                                  <p:stCondLst>
                                    <p:cond delay="0"/>
                                  </p:stCondLst>
                                  <p:childTnLst>
                                    <p:animEffect transition="out" filter="dissolve">
                                      <p:cBhvr>
                                        <p:cTn id="209" dur="2000"/>
                                        <p:tgtEl>
                                          <p:spTgt spid="141"/>
                                        </p:tgtEl>
                                      </p:cBhvr>
                                    </p:animEffect>
                                    <p:set>
                                      <p:cBhvr>
                                        <p:cTn id="210" dur="1" fill="hold">
                                          <p:stCondLst>
                                            <p:cond delay="1999"/>
                                          </p:stCondLst>
                                        </p:cTn>
                                        <p:tgtEl>
                                          <p:spTgt spid="141"/>
                                        </p:tgtEl>
                                        <p:attrNameLst>
                                          <p:attrName>style.visibility</p:attrName>
                                        </p:attrNameLst>
                                      </p:cBhvr>
                                      <p:to>
                                        <p:strVal val="hidden"/>
                                      </p:to>
                                    </p:set>
                                  </p:childTnLst>
                                </p:cTn>
                              </p:par>
                              <p:par>
                                <p:cTn id="211" presetID="9" presetClass="exit" presetSubtype="0" fill="hold" grpId="0" nodeType="withEffect">
                                  <p:stCondLst>
                                    <p:cond delay="0"/>
                                  </p:stCondLst>
                                  <p:childTnLst>
                                    <p:animEffect transition="out" filter="dissolve">
                                      <p:cBhvr>
                                        <p:cTn id="212" dur="2000"/>
                                        <p:tgtEl>
                                          <p:spTgt spid="142"/>
                                        </p:tgtEl>
                                      </p:cBhvr>
                                    </p:animEffect>
                                    <p:set>
                                      <p:cBhvr>
                                        <p:cTn id="213" dur="1" fill="hold">
                                          <p:stCondLst>
                                            <p:cond delay="1999"/>
                                          </p:stCondLst>
                                        </p:cTn>
                                        <p:tgtEl>
                                          <p:spTgt spid="142"/>
                                        </p:tgtEl>
                                        <p:attrNameLst>
                                          <p:attrName>style.visibility</p:attrName>
                                        </p:attrNameLst>
                                      </p:cBhvr>
                                      <p:to>
                                        <p:strVal val="hidden"/>
                                      </p:to>
                                    </p:set>
                                  </p:childTnLst>
                                </p:cTn>
                              </p:par>
                              <p:par>
                                <p:cTn id="214" presetID="9" presetClass="exit" presetSubtype="0" fill="hold" grpId="0" nodeType="withEffect">
                                  <p:stCondLst>
                                    <p:cond delay="0"/>
                                  </p:stCondLst>
                                  <p:childTnLst>
                                    <p:animEffect transition="out" filter="dissolve">
                                      <p:cBhvr>
                                        <p:cTn id="215" dur="2000"/>
                                        <p:tgtEl>
                                          <p:spTgt spid="144"/>
                                        </p:tgtEl>
                                      </p:cBhvr>
                                    </p:animEffect>
                                    <p:set>
                                      <p:cBhvr>
                                        <p:cTn id="216" dur="1" fill="hold">
                                          <p:stCondLst>
                                            <p:cond delay="1999"/>
                                          </p:stCondLst>
                                        </p:cTn>
                                        <p:tgtEl>
                                          <p:spTgt spid="144"/>
                                        </p:tgtEl>
                                        <p:attrNameLst>
                                          <p:attrName>style.visibility</p:attrName>
                                        </p:attrNameLst>
                                      </p:cBhvr>
                                      <p:to>
                                        <p:strVal val="hidden"/>
                                      </p:to>
                                    </p:set>
                                  </p:childTnLst>
                                </p:cTn>
                              </p:par>
                              <p:par>
                                <p:cTn id="217" presetID="9" presetClass="exit" presetSubtype="0" fill="hold" grpId="0" nodeType="withEffect">
                                  <p:stCondLst>
                                    <p:cond delay="0"/>
                                  </p:stCondLst>
                                  <p:childTnLst>
                                    <p:animEffect transition="out" filter="dissolve">
                                      <p:cBhvr>
                                        <p:cTn id="218" dur="2000"/>
                                        <p:tgtEl>
                                          <p:spTgt spid="145"/>
                                        </p:tgtEl>
                                      </p:cBhvr>
                                    </p:animEffect>
                                    <p:set>
                                      <p:cBhvr>
                                        <p:cTn id="219" dur="1" fill="hold">
                                          <p:stCondLst>
                                            <p:cond delay="1999"/>
                                          </p:stCondLst>
                                        </p:cTn>
                                        <p:tgtEl>
                                          <p:spTgt spid="145"/>
                                        </p:tgtEl>
                                        <p:attrNameLst>
                                          <p:attrName>style.visibility</p:attrName>
                                        </p:attrNameLst>
                                      </p:cBhvr>
                                      <p:to>
                                        <p:strVal val="hidden"/>
                                      </p:to>
                                    </p:set>
                                  </p:childTnLst>
                                </p:cTn>
                              </p:par>
                              <p:par>
                                <p:cTn id="220" presetID="9" presetClass="exit" presetSubtype="0" fill="hold" grpId="0" nodeType="withEffect">
                                  <p:stCondLst>
                                    <p:cond delay="0"/>
                                  </p:stCondLst>
                                  <p:childTnLst>
                                    <p:animEffect transition="out" filter="dissolve">
                                      <p:cBhvr>
                                        <p:cTn id="221" dur="2000"/>
                                        <p:tgtEl>
                                          <p:spTgt spid="146"/>
                                        </p:tgtEl>
                                      </p:cBhvr>
                                    </p:animEffect>
                                    <p:set>
                                      <p:cBhvr>
                                        <p:cTn id="222" dur="1" fill="hold">
                                          <p:stCondLst>
                                            <p:cond delay="1999"/>
                                          </p:stCondLst>
                                        </p:cTn>
                                        <p:tgtEl>
                                          <p:spTgt spid="146"/>
                                        </p:tgtEl>
                                        <p:attrNameLst>
                                          <p:attrName>style.visibility</p:attrName>
                                        </p:attrNameLst>
                                      </p:cBhvr>
                                      <p:to>
                                        <p:strVal val="hidden"/>
                                      </p:to>
                                    </p:set>
                                  </p:childTnLst>
                                </p:cTn>
                              </p:par>
                              <p:par>
                                <p:cTn id="223" presetID="9" presetClass="exit" presetSubtype="0" fill="hold" grpId="0" nodeType="withEffect">
                                  <p:stCondLst>
                                    <p:cond delay="0"/>
                                  </p:stCondLst>
                                  <p:childTnLst>
                                    <p:animEffect transition="out" filter="dissolve">
                                      <p:cBhvr>
                                        <p:cTn id="224" dur="2000"/>
                                        <p:tgtEl>
                                          <p:spTgt spid="147"/>
                                        </p:tgtEl>
                                      </p:cBhvr>
                                    </p:animEffect>
                                    <p:set>
                                      <p:cBhvr>
                                        <p:cTn id="225" dur="1" fill="hold">
                                          <p:stCondLst>
                                            <p:cond delay="1999"/>
                                          </p:stCondLst>
                                        </p:cTn>
                                        <p:tgtEl>
                                          <p:spTgt spid="147"/>
                                        </p:tgtEl>
                                        <p:attrNameLst>
                                          <p:attrName>style.visibility</p:attrName>
                                        </p:attrNameLst>
                                      </p:cBhvr>
                                      <p:to>
                                        <p:strVal val="hidden"/>
                                      </p:to>
                                    </p:set>
                                  </p:childTnLst>
                                </p:cTn>
                              </p:par>
                              <p:par>
                                <p:cTn id="226" presetID="9" presetClass="exit" presetSubtype="0" fill="hold" grpId="0" nodeType="withEffect">
                                  <p:stCondLst>
                                    <p:cond delay="0"/>
                                  </p:stCondLst>
                                  <p:childTnLst>
                                    <p:animEffect transition="out" filter="dissolve">
                                      <p:cBhvr>
                                        <p:cTn id="227" dur="2000"/>
                                        <p:tgtEl>
                                          <p:spTgt spid="149"/>
                                        </p:tgtEl>
                                      </p:cBhvr>
                                    </p:animEffect>
                                    <p:set>
                                      <p:cBhvr>
                                        <p:cTn id="228" dur="1" fill="hold">
                                          <p:stCondLst>
                                            <p:cond delay="1999"/>
                                          </p:stCondLst>
                                        </p:cTn>
                                        <p:tgtEl>
                                          <p:spTgt spid="149"/>
                                        </p:tgtEl>
                                        <p:attrNameLst>
                                          <p:attrName>style.visibility</p:attrName>
                                        </p:attrNameLst>
                                      </p:cBhvr>
                                      <p:to>
                                        <p:strVal val="hidden"/>
                                      </p:to>
                                    </p:set>
                                  </p:childTnLst>
                                </p:cTn>
                              </p:par>
                              <p:par>
                                <p:cTn id="229" presetID="9" presetClass="entr" presetSubtype="0" fill="hold" grpId="0" nodeType="withEffect">
                                  <p:stCondLst>
                                    <p:cond delay="0"/>
                                  </p:stCondLst>
                                  <p:childTnLst>
                                    <p:set>
                                      <p:cBhvr>
                                        <p:cTn id="230" dur="1" fill="hold">
                                          <p:stCondLst>
                                            <p:cond delay="0"/>
                                          </p:stCondLst>
                                        </p:cTn>
                                        <p:tgtEl>
                                          <p:spTgt spid="174"/>
                                        </p:tgtEl>
                                        <p:attrNameLst>
                                          <p:attrName>style.visibility</p:attrName>
                                        </p:attrNameLst>
                                      </p:cBhvr>
                                      <p:to>
                                        <p:strVal val="visible"/>
                                      </p:to>
                                    </p:set>
                                    <p:animEffect transition="in" filter="dissolve">
                                      <p:cBhvr>
                                        <p:cTn id="231" dur="2000"/>
                                        <p:tgtEl>
                                          <p:spTgt spid="174"/>
                                        </p:tgtEl>
                                      </p:cBhvr>
                                    </p:animEffect>
                                  </p:childTnLst>
                                </p:cTn>
                              </p:par>
                              <p:par>
                                <p:cTn id="232" presetID="9" presetClass="entr" presetSubtype="0" fill="hold" grpId="0" nodeType="withEffect">
                                  <p:stCondLst>
                                    <p:cond delay="0"/>
                                  </p:stCondLst>
                                  <p:childTnLst>
                                    <p:set>
                                      <p:cBhvr>
                                        <p:cTn id="233" dur="1" fill="hold">
                                          <p:stCondLst>
                                            <p:cond delay="0"/>
                                          </p:stCondLst>
                                        </p:cTn>
                                        <p:tgtEl>
                                          <p:spTgt spid="175"/>
                                        </p:tgtEl>
                                        <p:attrNameLst>
                                          <p:attrName>style.visibility</p:attrName>
                                        </p:attrNameLst>
                                      </p:cBhvr>
                                      <p:to>
                                        <p:strVal val="visible"/>
                                      </p:to>
                                    </p:set>
                                    <p:animEffect transition="in" filter="dissolve">
                                      <p:cBhvr>
                                        <p:cTn id="234" dur="2000"/>
                                        <p:tgtEl>
                                          <p:spTgt spid="175"/>
                                        </p:tgtEl>
                                      </p:cBhvr>
                                    </p:animEffect>
                                  </p:childTnLst>
                                </p:cTn>
                              </p:par>
                              <p:par>
                                <p:cTn id="235" presetID="9" presetClass="entr" presetSubtype="0" fill="hold" grpId="0" nodeType="withEffect">
                                  <p:stCondLst>
                                    <p:cond delay="0"/>
                                  </p:stCondLst>
                                  <p:childTnLst>
                                    <p:set>
                                      <p:cBhvr>
                                        <p:cTn id="236" dur="1" fill="hold">
                                          <p:stCondLst>
                                            <p:cond delay="0"/>
                                          </p:stCondLst>
                                        </p:cTn>
                                        <p:tgtEl>
                                          <p:spTgt spid="176"/>
                                        </p:tgtEl>
                                        <p:attrNameLst>
                                          <p:attrName>style.visibility</p:attrName>
                                        </p:attrNameLst>
                                      </p:cBhvr>
                                      <p:to>
                                        <p:strVal val="visible"/>
                                      </p:to>
                                    </p:set>
                                    <p:animEffect transition="in" filter="dissolve">
                                      <p:cBhvr>
                                        <p:cTn id="237" dur="2000"/>
                                        <p:tgtEl>
                                          <p:spTgt spid="176"/>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177"/>
                                        </p:tgtEl>
                                        <p:attrNameLst>
                                          <p:attrName>style.visibility</p:attrName>
                                        </p:attrNameLst>
                                      </p:cBhvr>
                                      <p:to>
                                        <p:strVal val="visible"/>
                                      </p:to>
                                    </p:set>
                                    <p:animEffect transition="in" filter="dissolve">
                                      <p:cBhvr>
                                        <p:cTn id="240" dur="2000"/>
                                        <p:tgtEl>
                                          <p:spTgt spid="177"/>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178"/>
                                        </p:tgtEl>
                                        <p:attrNameLst>
                                          <p:attrName>style.visibility</p:attrName>
                                        </p:attrNameLst>
                                      </p:cBhvr>
                                      <p:to>
                                        <p:strVal val="visible"/>
                                      </p:to>
                                    </p:set>
                                    <p:animEffect transition="in" filter="dissolve">
                                      <p:cBhvr>
                                        <p:cTn id="243" dur="2000"/>
                                        <p:tgtEl>
                                          <p:spTgt spid="178"/>
                                        </p:tgtEl>
                                      </p:cBhvr>
                                    </p:animEffect>
                                  </p:childTnLst>
                                </p:cTn>
                              </p:par>
                              <p:par>
                                <p:cTn id="244" presetID="9" presetClass="entr" presetSubtype="0" fill="hold" grpId="0" nodeType="withEffect">
                                  <p:stCondLst>
                                    <p:cond delay="0"/>
                                  </p:stCondLst>
                                  <p:childTnLst>
                                    <p:set>
                                      <p:cBhvr>
                                        <p:cTn id="245" dur="1" fill="hold">
                                          <p:stCondLst>
                                            <p:cond delay="0"/>
                                          </p:stCondLst>
                                        </p:cTn>
                                        <p:tgtEl>
                                          <p:spTgt spid="179"/>
                                        </p:tgtEl>
                                        <p:attrNameLst>
                                          <p:attrName>style.visibility</p:attrName>
                                        </p:attrNameLst>
                                      </p:cBhvr>
                                      <p:to>
                                        <p:strVal val="visible"/>
                                      </p:to>
                                    </p:set>
                                    <p:animEffect transition="in" filter="dissolve">
                                      <p:cBhvr>
                                        <p:cTn id="246" dur="2000"/>
                                        <p:tgtEl>
                                          <p:spTgt spid="179"/>
                                        </p:tgtEl>
                                      </p:cBhvr>
                                    </p:animEffect>
                                  </p:childTnLst>
                                </p:cTn>
                              </p:par>
                              <p:par>
                                <p:cTn id="247" presetID="9" presetClass="entr" presetSubtype="0" fill="hold" grpId="0" nodeType="withEffect">
                                  <p:stCondLst>
                                    <p:cond delay="0"/>
                                  </p:stCondLst>
                                  <p:childTnLst>
                                    <p:set>
                                      <p:cBhvr>
                                        <p:cTn id="248" dur="1" fill="hold">
                                          <p:stCondLst>
                                            <p:cond delay="0"/>
                                          </p:stCondLst>
                                        </p:cTn>
                                        <p:tgtEl>
                                          <p:spTgt spid="180"/>
                                        </p:tgtEl>
                                        <p:attrNameLst>
                                          <p:attrName>style.visibility</p:attrName>
                                        </p:attrNameLst>
                                      </p:cBhvr>
                                      <p:to>
                                        <p:strVal val="visible"/>
                                      </p:to>
                                    </p:set>
                                    <p:animEffect transition="in" filter="dissolve">
                                      <p:cBhvr>
                                        <p:cTn id="249" dur="2000"/>
                                        <p:tgtEl>
                                          <p:spTgt spid="180"/>
                                        </p:tgtEl>
                                      </p:cBhvr>
                                    </p:animEffect>
                                  </p:childTnLst>
                                </p:cTn>
                              </p:par>
                              <p:par>
                                <p:cTn id="250" presetID="9" presetClass="entr" presetSubtype="0" fill="hold" grpId="0" nodeType="withEffect">
                                  <p:stCondLst>
                                    <p:cond delay="0"/>
                                  </p:stCondLst>
                                  <p:childTnLst>
                                    <p:set>
                                      <p:cBhvr>
                                        <p:cTn id="251" dur="1" fill="hold">
                                          <p:stCondLst>
                                            <p:cond delay="0"/>
                                          </p:stCondLst>
                                        </p:cTn>
                                        <p:tgtEl>
                                          <p:spTgt spid="181"/>
                                        </p:tgtEl>
                                        <p:attrNameLst>
                                          <p:attrName>style.visibility</p:attrName>
                                        </p:attrNameLst>
                                      </p:cBhvr>
                                      <p:to>
                                        <p:strVal val="visible"/>
                                      </p:to>
                                    </p:set>
                                    <p:animEffect transition="in" filter="dissolve">
                                      <p:cBhvr>
                                        <p:cTn id="252" dur="2000"/>
                                        <p:tgtEl>
                                          <p:spTgt spid="181"/>
                                        </p:tgtEl>
                                      </p:cBhvr>
                                    </p:animEffect>
                                  </p:childTnLst>
                                </p:cTn>
                              </p:par>
                              <p:par>
                                <p:cTn id="253" presetID="9" presetClass="entr" presetSubtype="0" fill="hold" grpId="0" nodeType="withEffect">
                                  <p:stCondLst>
                                    <p:cond delay="0"/>
                                  </p:stCondLst>
                                  <p:childTnLst>
                                    <p:set>
                                      <p:cBhvr>
                                        <p:cTn id="254" dur="1" fill="hold">
                                          <p:stCondLst>
                                            <p:cond delay="0"/>
                                          </p:stCondLst>
                                        </p:cTn>
                                        <p:tgtEl>
                                          <p:spTgt spid="182"/>
                                        </p:tgtEl>
                                        <p:attrNameLst>
                                          <p:attrName>style.visibility</p:attrName>
                                        </p:attrNameLst>
                                      </p:cBhvr>
                                      <p:to>
                                        <p:strVal val="visible"/>
                                      </p:to>
                                    </p:set>
                                    <p:animEffect transition="in" filter="dissolve">
                                      <p:cBhvr>
                                        <p:cTn id="255" dur="2000"/>
                                        <p:tgtEl>
                                          <p:spTgt spid="182"/>
                                        </p:tgtEl>
                                      </p:cBhvr>
                                    </p:animEffect>
                                  </p:childTnLst>
                                </p:cTn>
                              </p:par>
                              <p:par>
                                <p:cTn id="256" presetID="9" presetClass="entr" presetSubtype="0" fill="hold" grpId="0" nodeType="withEffect">
                                  <p:stCondLst>
                                    <p:cond delay="0"/>
                                  </p:stCondLst>
                                  <p:childTnLst>
                                    <p:set>
                                      <p:cBhvr>
                                        <p:cTn id="257" dur="1" fill="hold">
                                          <p:stCondLst>
                                            <p:cond delay="0"/>
                                          </p:stCondLst>
                                        </p:cTn>
                                        <p:tgtEl>
                                          <p:spTgt spid="183"/>
                                        </p:tgtEl>
                                        <p:attrNameLst>
                                          <p:attrName>style.visibility</p:attrName>
                                        </p:attrNameLst>
                                      </p:cBhvr>
                                      <p:to>
                                        <p:strVal val="visible"/>
                                      </p:to>
                                    </p:set>
                                    <p:animEffect transition="in" filter="dissolve">
                                      <p:cBhvr>
                                        <p:cTn id="258" dur="2000"/>
                                        <p:tgtEl>
                                          <p:spTgt spid="183"/>
                                        </p:tgtEl>
                                      </p:cBhvr>
                                    </p:animEffect>
                                  </p:childTnLst>
                                </p:cTn>
                              </p:par>
                              <p:par>
                                <p:cTn id="259" presetID="9" presetClass="entr" presetSubtype="0" fill="hold" grpId="0" nodeType="withEffect">
                                  <p:stCondLst>
                                    <p:cond delay="0"/>
                                  </p:stCondLst>
                                  <p:childTnLst>
                                    <p:set>
                                      <p:cBhvr>
                                        <p:cTn id="260" dur="1" fill="hold">
                                          <p:stCondLst>
                                            <p:cond delay="0"/>
                                          </p:stCondLst>
                                        </p:cTn>
                                        <p:tgtEl>
                                          <p:spTgt spid="184"/>
                                        </p:tgtEl>
                                        <p:attrNameLst>
                                          <p:attrName>style.visibility</p:attrName>
                                        </p:attrNameLst>
                                      </p:cBhvr>
                                      <p:to>
                                        <p:strVal val="visible"/>
                                      </p:to>
                                    </p:set>
                                    <p:animEffect transition="in" filter="dissolve">
                                      <p:cBhvr>
                                        <p:cTn id="261" dur="2000"/>
                                        <p:tgtEl>
                                          <p:spTgt spid="184"/>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185"/>
                                        </p:tgtEl>
                                        <p:attrNameLst>
                                          <p:attrName>style.visibility</p:attrName>
                                        </p:attrNameLst>
                                      </p:cBhvr>
                                      <p:to>
                                        <p:strVal val="visible"/>
                                      </p:to>
                                    </p:set>
                                    <p:animEffect transition="in" filter="dissolve">
                                      <p:cBhvr>
                                        <p:cTn id="264" dur="2000"/>
                                        <p:tgtEl>
                                          <p:spTgt spid="185"/>
                                        </p:tgtEl>
                                      </p:cBhvr>
                                    </p:animEffect>
                                  </p:childTnLst>
                                </p:cTn>
                              </p:par>
                              <p:par>
                                <p:cTn id="265" presetID="9" presetClass="entr" presetSubtype="0" fill="hold" grpId="0" nodeType="withEffect">
                                  <p:stCondLst>
                                    <p:cond delay="0"/>
                                  </p:stCondLst>
                                  <p:childTnLst>
                                    <p:set>
                                      <p:cBhvr>
                                        <p:cTn id="266" dur="1" fill="hold">
                                          <p:stCondLst>
                                            <p:cond delay="0"/>
                                          </p:stCondLst>
                                        </p:cTn>
                                        <p:tgtEl>
                                          <p:spTgt spid="186"/>
                                        </p:tgtEl>
                                        <p:attrNameLst>
                                          <p:attrName>style.visibility</p:attrName>
                                        </p:attrNameLst>
                                      </p:cBhvr>
                                      <p:to>
                                        <p:strVal val="visible"/>
                                      </p:to>
                                    </p:set>
                                    <p:animEffect transition="in" filter="dissolve">
                                      <p:cBhvr>
                                        <p:cTn id="267" dur="2000"/>
                                        <p:tgtEl>
                                          <p:spTgt spid="186"/>
                                        </p:tgtEl>
                                      </p:cBhvr>
                                    </p:animEffect>
                                  </p:childTnLst>
                                </p:cTn>
                              </p:par>
                              <p:par>
                                <p:cTn id="268" presetID="9" presetClass="entr" presetSubtype="0" fill="hold" grpId="0" nodeType="withEffect">
                                  <p:stCondLst>
                                    <p:cond delay="0"/>
                                  </p:stCondLst>
                                  <p:childTnLst>
                                    <p:set>
                                      <p:cBhvr>
                                        <p:cTn id="269" dur="1" fill="hold">
                                          <p:stCondLst>
                                            <p:cond delay="0"/>
                                          </p:stCondLst>
                                        </p:cTn>
                                        <p:tgtEl>
                                          <p:spTgt spid="187"/>
                                        </p:tgtEl>
                                        <p:attrNameLst>
                                          <p:attrName>style.visibility</p:attrName>
                                        </p:attrNameLst>
                                      </p:cBhvr>
                                      <p:to>
                                        <p:strVal val="visible"/>
                                      </p:to>
                                    </p:set>
                                    <p:animEffect transition="in" filter="dissolve">
                                      <p:cBhvr>
                                        <p:cTn id="270" dur="2000"/>
                                        <p:tgtEl>
                                          <p:spTgt spid="187"/>
                                        </p:tgtEl>
                                      </p:cBhvr>
                                    </p:animEffect>
                                  </p:childTnLst>
                                </p:cTn>
                              </p:par>
                              <p:par>
                                <p:cTn id="271" presetID="9" presetClass="entr" presetSubtype="0" fill="hold" grpId="0" nodeType="withEffect">
                                  <p:stCondLst>
                                    <p:cond delay="0"/>
                                  </p:stCondLst>
                                  <p:childTnLst>
                                    <p:set>
                                      <p:cBhvr>
                                        <p:cTn id="272" dur="1" fill="hold">
                                          <p:stCondLst>
                                            <p:cond delay="0"/>
                                          </p:stCondLst>
                                        </p:cTn>
                                        <p:tgtEl>
                                          <p:spTgt spid="188"/>
                                        </p:tgtEl>
                                        <p:attrNameLst>
                                          <p:attrName>style.visibility</p:attrName>
                                        </p:attrNameLst>
                                      </p:cBhvr>
                                      <p:to>
                                        <p:strVal val="visible"/>
                                      </p:to>
                                    </p:set>
                                    <p:animEffect transition="in" filter="dissolve">
                                      <p:cBhvr>
                                        <p:cTn id="273" dur="2000"/>
                                        <p:tgtEl>
                                          <p:spTgt spid="188"/>
                                        </p:tgtEl>
                                      </p:cBhvr>
                                    </p:animEffect>
                                  </p:childTnLst>
                                </p:cTn>
                              </p:par>
                              <p:par>
                                <p:cTn id="274" presetID="9" presetClass="entr" presetSubtype="0" fill="hold" grpId="0" nodeType="withEffect">
                                  <p:stCondLst>
                                    <p:cond delay="0"/>
                                  </p:stCondLst>
                                  <p:childTnLst>
                                    <p:set>
                                      <p:cBhvr>
                                        <p:cTn id="275" dur="1" fill="hold">
                                          <p:stCondLst>
                                            <p:cond delay="0"/>
                                          </p:stCondLst>
                                        </p:cTn>
                                        <p:tgtEl>
                                          <p:spTgt spid="189"/>
                                        </p:tgtEl>
                                        <p:attrNameLst>
                                          <p:attrName>style.visibility</p:attrName>
                                        </p:attrNameLst>
                                      </p:cBhvr>
                                      <p:to>
                                        <p:strVal val="visible"/>
                                      </p:to>
                                    </p:set>
                                    <p:animEffect transition="in" filter="dissolve">
                                      <p:cBhvr>
                                        <p:cTn id="276" dur="2000"/>
                                        <p:tgtEl>
                                          <p:spTgt spid="189"/>
                                        </p:tgtEl>
                                      </p:cBhvr>
                                    </p:animEffect>
                                  </p:childTnLst>
                                </p:cTn>
                              </p:par>
                              <p:par>
                                <p:cTn id="277" presetID="9" presetClass="entr" presetSubtype="0" fill="hold" grpId="0" nodeType="withEffect">
                                  <p:stCondLst>
                                    <p:cond delay="0"/>
                                  </p:stCondLst>
                                  <p:childTnLst>
                                    <p:set>
                                      <p:cBhvr>
                                        <p:cTn id="278" dur="1" fill="hold">
                                          <p:stCondLst>
                                            <p:cond delay="0"/>
                                          </p:stCondLst>
                                        </p:cTn>
                                        <p:tgtEl>
                                          <p:spTgt spid="190"/>
                                        </p:tgtEl>
                                        <p:attrNameLst>
                                          <p:attrName>style.visibility</p:attrName>
                                        </p:attrNameLst>
                                      </p:cBhvr>
                                      <p:to>
                                        <p:strVal val="visible"/>
                                      </p:to>
                                    </p:set>
                                    <p:animEffect transition="in" filter="dissolve">
                                      <p:cBhvr>
                                        <p:cTn id="279" dur="2000"/>
                                        <p:tgtEl>
                                          <p:spTgt spid="190"/>
                                        </p:tgtEl>
                                      </p:cBhvr>
                                    </p:animEffect>
                                  </p:childTnLst>
                                </p:cTn>
                              </p:par>
                              <p:par>
                                <p:cTn id="280" presetID="9" presetClass="entr" presetSubtype="0" fill="hold" grpId="0" nodeType="withEffect">
                                  <p:stCondLst>
                                    <p:cond delay="0"/>
                                  </p:stCondLst>
                                  <p:childTnLst>
                                    <p:set>
                                      <p:cBhvr>
                                        <p:cTn id="281" dur="1" fill="hold">
                                          <p:stCondLst>
                                            <p:cond delay="0"/>
                                          </p:stCondLst>
                                        </p:cTn>
                                        <p:tgtEl>
                                          <p:spTgt spid="191"/>
                                        </p:tgtEl>
                                        <p:attrNameLst>
                                          <p:attrName>style.visibility</p:attrName>
                                        </p:attrNameLst>
                                      </p:cBhvr>
                                      <p:to>
                                        <p:strVal val="visible"/>
                                      </p:to>
                                    </p:set>
                                    <p:animEffect transition="in" filter="dissolve">
                                      <p:cBhvr>
                                        <p:cTn id="282" dur="2000"/>
                                        <p:tgtEl>
                                          <p:spTgt spid="191"/>
                                        </p:tgtEl>
                                      </p:cBhvr>
                                    </p:animEffect>
                                  </p:childTnLst>
                                </p:cTn>
                              </p:par>
                              <p:par>
                                <p:cTn id="283" presetID="9" presetClass="entr" presetSubtype="0" fill="hold" grpId="0" nodeType="withEffect">
                                  <p:stCondLst>
                                    <p:cond delay="0"/>
                                  </p:stCondLst>
                                  <p:childTnLst>
                                    <p:set>
                                      <p:cBhvr>
                                        <p:cTn id="284" dur="1" fill="hold">
                                          <p:stCondLst>
                                            <p:cond delay="0"/>
                                          </p:stCondLst>
                                        </p:cTn>
                                        <p:tgtEl>
                                          <p:spTgt spid="192"/>
                                        </p:tgtEl>
                                        <p:attrNameLst>
                                          <p:attrName>style.visibility</p:attrName>
                                        </p:attrNameLst>
                                      </p:cBhvr>
                                      <p:to>
                                        <p:strVal val="visible"/>
                                      </p:to>
                                    </p:set>
                                    <p:animEffect transition="in" filter="dissolve">
                                      <p:cBhvr>
                                        <p:cTn id="285" dur="2000"/>
                                        <p:tgtEl>
                                          <p:spTgt spid="192"/>
                                        </p:tgtEl>
                                      </p:cBhvr>
                                    </p:animEffect>
                                  </p:childTnLst>
                                </p:cTn>
                              </p:par>
                              <p:par>
                                <p:cTn id="286" presetID="9" presetClass="entr" presetSubtype="0" fill="hold" grpId="0" nodeType="withEffect">
                                  <p:stCondLst>
                                    <p:cond delay="0"/>
                                  </p:stCondLst>
                                  <p:childTnLst>
                                    <p:set>
                                      <p:cBhvr>
                                        <p:cTn id="287" dur="1" fill="hold">
                                          <p:stCondLst>
                                            <p:cond delay="0"/>
                                          </p:stCondLst>
                                        </p:cTn>
                                        <p:tgtEl>
                                          <p:spTgt spid="193"/>
                                        </p:tgtEl>
                                        <p:attrNameLst>
                                          <p:attrName>style.visibility</p:attrName>
                                        </p:attrNameLst>
                                      </p:cBhvr>
                                      <p:to>
                                        <p:strVal val="visible"/>
                                      </p:to>
                                    </p:set>
                                    <p:animEffect transition="in" filter="dissolve">
                                      <p:cBhvr>
                                        <p:cTn id="288" dur="2000"/>
                                        <p:tgtEl>
                                          <p:spTgt spid="193"/>
                                        </p:tgtEl>
                                      </p:cBhvr>
                                    </p:animEffect>
                                  </p:childTnLst>
                                </p:cTn>
                              </p:par>
                              <p:par>
                                <p:cTn id="289" presetID="9" presetClass="entr" presetSubtype="0" fill="hold" grpId="0" nodeType="withEffect">
                                  <p:stCondLst>
                                    <p:cond delay="0"/>
                                  </p:stCondLst>
                                  <p:childTnLst>
                                    <p:set>
                                      <p:cBhvr>
                                        <p:cTn id="290" dur="1" fill="hold">
                                          <p:stCondLst>
                                            <p:cond delay="0"/>
                                          </p:stCondLst>
                                        </p:cTn>
                                        <p:tgtEl>
                                          <p:spTgt spid="194"/>
                                        </p:tgtEl>
                                        <p:attrNameLst>
                                          <p:attrName>style.visibility</p:attrName>
                                        </p:attrNameLst>
                                      </p:cBhvr>
                                      <p:to>
                                        <p:strVal val="visible"/>
                                      </p:to>
                                    </p:set>
                                    <p:animEffect transition="in" filter="dissolve">
                                      <p:cBhvr>
                                        <p:cTn id="291" dur="2000"/>
                                        <p:tgtEl>
                                          <p:spTgt spid="194"/>
                                        </p:tgtEl>
                                      </p:cBhvr>
                                    </p:animEffect>
                                  </p:childTnLst>
                                </p:cTn>
                              </p:par>
                              <p:par>
                                <p:cTn id="292" presetID="9" presetClass="entr" presetSubtype="0" fill="hold" grpId="0" nodeType="withEffect">
                                  <p:stCondLst>
                                    <p:cond delay="0"/>
                                  </p:stCondLst>
                                  <p:childTnLst>
                                    <p:set>
                                      <p:cBhvr>
                                        <p:cTn id="293" dur="1" fill="hold">
                                          <p:stCondLst>
                                            <p:cond delay="0"/>
                                          </p:stCondLst>
                                        </p:cTn>
                                        <p:tgtEl>
                                          <p:spTgt spid="195"/>
                                        </p:tgtEl>
                                        <p:attrNameLst>
                                          <p:attrName>style.visibility</p:attrName>
                                        </p:attrNameLst>
                                      </p:cBhvr>
                                      <p:to>
                                        <p:strVal val="visible"/>
                                      </p:to>
                                    </p:set>
                                    <p:animEffect transition="in" filter="dissolve">
                                      <p:cBhvr>
                                        <p:cTn id="294" dur="2000"/>
                                        <p:tgtEl>
                                          <p:spTgt spid="195"/>
                                        </p:tgtEl>
                                      </p:cBhvr>
                                    </p:animEffect>
                                  </p:childTnLst>
                                </p:cTn>
                              </p:par>
                              <p:par>
                                <p:cTn id="295" presetID="9" presetClass="exit" presetSubtype="0" fill="hold" grpId="0" nodeType="withEffect">
                                  <p:stCondLst>
                                    <p:cond delay="0"/>
                                  </p:stCondLst>
                                  <p:childTnLst>
                                    <p:animEffect transition="out" filter="dissolve">
                                      <p:cBhvr>
                                        <p:cTn id="296" dur="500"/>
                                        <p:tgtEl>
                                          <p:spTgt spid="103"/>
                                        </p:tgtEl>
                                      </p:cBhvr>
                                    </p:animEffect>
                                    <p:set>
                                      <p:cBhvr>
                                        <p:cTn id="297" dur="1" fill="hold">
                                          <p:stCondLst>
                                            <p:cond delay="499"/>
                                          </p:stCondLst>
                                        </p:cTn>
                                        <p:tgtEl>
                                          <p:spTgt spid="103"/>
                                        </p:tgtEl>
                                        <p:attrNameLst>
                                          <p:attrName>style.visibility</p:attrName>
                                        </p:attrNameLst>
                                      </p:cBhvr>
                                      <p:to>
                                        <p:strVal val="hidden"/>
                                      </p:to>
                                    </p:set>
                                  </p:childTnLst>
                                </p:cTn>
                              </p:par>
                              <p:par>
                                <p:cTn id="298" presetID="9" presetClass="exit" presetSubtype="0" fill="hold" grpId="0" nodeType="withEffect">
                                  <p:stCondLst>
                                    <p:cond delay="0"/>
                                  </p:stCondLst>
                                  <p:childTnLst>
                                    <p:animEffect transition="out" filter="dissolve">
                                      <p:cBhvr>
                                        <p:cTn id="299" dur="500"/>
                                        <p:tgtEl>
                                          <p:spTgt spid="135"/>
                                        </p:tgtEl>
                                      </p:cBhvr>
                                    </p:animEffect>
                                    <p:set>
                                      <p:cBhvr>
                                        <p:cTn id="300" dur="1" fill="hold">
                                          <p:stCondLst>
                                            <p:cond delay="499"/>
                                          </p:stCondLst>
                                        </p:cTn>
                                        <p:tgtEl>
                                          <p:spTgt spid="135"/>
                                        </p:tgtEl>
                                        <p:attrNameLst>
                                          <p:attrName>style.visibility</p:attrName>
                                        </p:attrNameLst>
                                      </p:cBhvr>
                                      <p:to>
                                        <p:strVal val="hidden"/>
                                      </p:to>
                                    </p:set>
                                  </p:childTnLst>
                                </p:cTn>
                              </p:par>
                              <p:par>
                                <p:cTn id="301" presetID="9" presetClass="exit" presetSubtype="0" fill="hold" grpId="0" nodeType="withEffect">
                                  <p:stCondLst>
                                    <p:cond delay="0"/>
                                  </p:stCondLst>
                                  <p:childTnLst>
                                    <p:animEffect transition="out" filter="dissolve">
                                      <p:cBhvr>
                                        <p:cTn id="302" dur="500"/>
                                        <p:tgtEl>
                                          <p:spTgt spid="119"/>
                                        </p:tgtEl>
                                      </p:cBhvr>
                                    </p:animEffect>
                                    <p:set>
                                      <p:cBhvr>
                                        <p:cTn id="303" dur="1" fill="hold">
                                          <p:stCondLst>
                                            <p:cond delay="499"/>
                                          </p:stCondLst>
                                        </p:cTn>
                                        <p:tgtEl>
                                          <p:spTgt spid="119"/>
                                        </p:tgtEl>
                                        <p:attrNameLst>
                                          <p:attrName>style.visibility</p:attrName>
                                        </p:attrNameLst>
                                      </p:cBhvr>
                                      <p:to>
                                        <p:strVal val="hidden"/>
                                      </p:to>
                                    </p:set>
                                  </p:childTnLst>
                                </p:cTn>
                              </p:par>
                              <p:par>
                                <p:cTn id="304" presetID="9" presetClass="exit" presetSubtype="0" fill="hold" grpId="0" nodeType="withEffect">
                                  <p:stCondLst>
                                    <p:cond delay="0"/>
                                  </p:stCondLst>
                                  <p:childTnLst>
                                    <p:animEffect transition="out" filter="dissolve">
                                      <p:cBhvr>
                                        <p:cTn id="305" dur="500"/>
                                        <p:tgtEl>
                                          <p:spTgt spid="126"/>
                                        </p:tgtEl>
                                      </p:cBhvr>
                                    </p:animEffect>
                                    <p:set>
                                      <p:cBhvr>
                                        <p:cTn id="306" dur="1" fill="hold">
                                          <p:stCondLst>
                                            <p:cond delay="499"/>
                                          </p:stCondLst>
                                        </p:cTn>
                                        <p:tgtEl>
                                          <p:spTgt spid="126"/>
                                        </p:tgtEl>
                                        <p:attrNameLst>
                                          <p:attrName>style.visibility</p:attrName>
                                        </p:attrNameLst>
                                      </p:cBhvr>
                                      <p:to>
                                        <p:strVal val="hidden"/>
                                      </p:to>
                                    </p:set>
                                  </p:childTnLst>
                                </p:cTn>
                              </p:par>
                            </p:childTnLst>
                          </p:cTn>
                        </p:par>
                        <p:par>
                          <p:cTn id="307" fill="hold">
                            <p:stCondLst>
                              <p:cond delay="10500"/>
                            </p:stCondLst>
                            <p:childTnLst>
                              <p:par>
                                <p:cTn id="308" presetID="1" presetClass="entr" presetSubtype="0" fill="hold" grpId="0" nodeType="afterEffect">
                                  <p:stCondLst>
                                    <p:cond delay="0"/>
                                  </p:stCondLst>
                                  <p:childTnLst>
                                    <p:set>
                                      <p:cBhvr>
                                        <p:cTn id="309" dur="1" fill="hold">
                                          <p:stCondLst>
                                            <p:cond delay="0"/>
                                          </p:stCondLst>
                                        </p:cTn>
                                        <p:tgtEl>
                                          <p:spTgt spid="200"/>
                                        </p:tgtEl>
                                        <p:attrNameLst>
                                          <p:attrName>style.visibility</p:attrName>
                                        </p:attrNameLst>
                                      </p:cBhvr>
                                      <p:to>
                                        <p:strVal val="visible"/>
                                      </p:to>
                                    </p:set>
                                  </p:childTnLst>
                                </p:cTn>
                              </p:par>
                              <p:par>
                                <p:cTn id="310" presetID="1" presetClass="entr" presetSubtype="0" fill="hold" grpId="0" nodeType="withEffect">
                                  <p:stCondLst>
                                    <p:cond delay="0"/>
                                  </p:stCondLst>
                                  <p:childTnLst>
                                    <p:set>
                                      <p:cBhvr>
                                        <p:cTn id="311" dur="1" fill="hold">
                                          <p:stCondLst>
                                            <p:cond delay="0"/>
                                          </p:stCondLst>
                                        </p:cTn>
                                        <p:tgtEl>
                                          <p:spTgt spid="199"/>
                                        </p:tgtEl>
                                        <p:attrNameLst>
                                          <p:attrName>style.visibility</p:attrName>
                                        </p:attrNameLst>
                                      </p:cBhvr>
                                      <p:to>
                                        <p:strVal val="visible"/>
                                      </p:to>
                                    </p:set>
                                  </p:childTnLst>
                                </p:cTn>
                              </p:par>
                            </p:childTnLst>
                          </p:cTn>
                        </p:par>
                      </p:childTnLst>
                    </p:cTn>
                  </p:par>
                  <p:par>
                    <p:cTn id="312" fill="hold">
                      <p:stCondLst>
                        <p:cond delay="indefinite"/>
                      </p:stCondLst>
                      <p:childTnLst>
                        <p:par>
                          <p:cTn id="313" fill="hold">
                            <p:stCondLst>
                              <p:cond delay="0"/>
                            </p:stCondLst>
                            <p:childTnLst>
                              <p:par>
                                <p:cTn id="314" presetID="1" presetClass="entr" presetSubtype="0" fill="hold" nodeType="clickEffect">
                                  <p:stCondLst>
                                    <p:cond delay="0"/>
                                  </p:stCondLst>
                                  <p:childTnLst>
                                    <p:set>
                                      <p:cBhvr>
                                        <p:cTn id="315"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p:bldP spid="197" grpId="0"/>
      <p:bldP spid="198" grpId="0"/>
      <p:bldP spid="199" grpId="0"/>
      <p:bldP spid="20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65532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59" name="Oval 58"/>
          <p:cNvSpPr/>
          <p:nvPr/>
        </p:nvSpPr>
        <p:spPr>
          <a:xfrm>
            <a:off x="7010400" y="4267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0" name="Oval 59"/>
          <p:cNvSpPr/>
          <p:nvPr/>
        </p:nvSpPr>
        <p:spPr>
          <a:xfrm>
            <a:off x="74676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1" name="Oval 60"/>
          <p:cNvSpPr/>
          <p:nvPr/>
        </p:nvSpPr>
        <p:spPr>
          <a:xfrm>
            <a:off x="7924800" y="4267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2" name="Oval 61"/>
          <p:cNvSpPr/>
          <p:nvPr/>
        </p:nvSpPr>
        <p:spPr>
          <a:xfrm>
            <a:off x="56388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3" name="Oval 62"/>
          <p:cNvSpPr/>
          <p:nvPr/>
        </p:nvSpPr>
        <p:spPr>
          <a:xfrm>
            <a:off x="60960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4" name="Oval 63"/>
          <p:cNvSpPr/>
          <p:nvPr/>
        </p:nvSpPr>
        <p:spPr>
          <a:xfrm>
            <a:off x="6553200" y="4724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5" name="Oval 64"/>
          <p:cNvSpPr/>
          <p:nvPr/>
        </p:nvSpPr>
        <p:spPr>
          <a:xfrm>
            <a:off x="70104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6" name="Oval 65"/>
          <p:cNvSpPr/>
          <p:nvPr/>
        </p:nvSpPr>
        <p:spPr>
          <a:xfrm>
            <a:off x="74676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7" name="Oval 66"/>
          <p:cNvSpPr/>
          <p:nvPr/>
        </p:nvSpPr>
        <p:spPr>
          <a:xfrm>
            <a:off x="7924800" y="4724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8" name="Oval 67"/>
          <p:cNvSpPr/>
          <p:nvPr/>
        </p:nvSpPr>
        <p:spPr>
          <a:xfrm>
            <a:off x="56388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69" name="Oval 68"/>
          <p:cNvSpPr/>
          <p:nvPr/>
        </p:nvSpPr>
        <p:spPr>
          <a:xfrm>
            <a:off x="60960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0" name="Oval 69"/>
          <p:cNvSpPr/>
          <p:nvPr/>
        </p:nvSpPr>
        <p:spPr>
          <a:xfrm>
            <a:off x="65532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1" name="Oval 70"/>
          <p:cNvSpPr/>
          <p:nvPr/>
        </p:nvSpPr>
        <p:spPr>
          <a:xfrm>
            <a:off x="70104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2" name="Oval 71"/>
          <p:cNvSpPr/>
          <p:nvPr/>
        </p:nvSpPr>
        <p:spPr>
          <a:xfrm>
            <a:off x="7467600" y="5181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3" name="Oval 72"/>
          <p:cNvSpPr/>
          <p:nvPr/>
        </p:nvSpPr>
        <p:spPr>
          <a:xfrm>
            <a:off x="7924800" y="5181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4" name="Oval 73"/>
          <p:cNvSpPr/>
          <p:nvPr/>
        </p:nvSpPr>
        <p:spPr>
          <a:xfrm>
            <a:off x="5638800" y="5638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5" name="Oval 74"/>
          <p:cNvSpPr/>
          <p:nvPr/>
        </p:nvSpPr>
        <p:spPr>
          <a:xfrm>
            <a:off x="60960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6" name="Oval 75"/>
          <p:cNvSpPr/>
          <p:nvPr/>
        </p:nvSpPr>
        <p:spPr>
          <a:xfrm>
            <a:off x="65532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7" name="Oval 76"/>
          <p:cNvSpPr/>
          <p:nvPr/>
        </p:nvSpPr>
        <p:spPr>
          <a:xfrm>
            <a:off x="7010400" y="56388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8" name="Oval 77"/>
          <p:cNvSpPr/>
          <p:nvPr/>
        </p:nvSpPr>
        <p:spPr>
          <a:xfrm>
            <a:off x="7467600" y="5638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79" name="Oval 78"/>
          <p:cNvSpPr/>
          <p:nvPr/>
        </p:nvSpPr>
        <p:spPr>
          <a:xfrm>
            <a:off x="7924800" y="56388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0" name="Oval 79"/>
          <p:cNvSpPr/>
          <p:nvPr/>
        </p:nvSpPr>
        <p:spPr>
          <a:xfrm>
            <a:off x="6096000" y="4267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1" name="Oval 80"/>
          <p:cNvSpPr/>
          <p:nvPr/>
        </p:nvSpPr>
        <p:spPr>
          <a:xfrm>
            <a:off x="5638800" y="4267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2" name="Oval 81"/>
          <p:cNvSpPr/>
          <p:nvPr/>
        </p:nvSpPr>
        <p:spPr>
          <a:xfrm>
            <a:off x="18288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3" name="Oval 82"/>
          <p:cNvSpPr/>
          <p:nvPr/>
        </p:nvSpPr>
        <p:spPr>
          <a:xfrm>
            <a:off x="22860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4" name="Oval 83"/>
          <p:cNvSpPr/>
          <p:nvPr/>
        </p:nvSpPr>
        <p:spPr>
          <a:xfrm>
            <a:off x="27432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5" name="Oval 84"/>
          <p:cNvSpPr/>
          <p:nvPr/>
        </p:nvSpPr>
        <p:spPr>
          <a:xfrm>
            <a:off x="32004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6" name="Oval 85"/>
          <p:cNvSpPr/>
          <p:nvPr/>
        </p:nvSpPr>
        <p:spPr>
          <a:xfrm>
            <a:off x="9144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7" name="Oval 86"/>
          <p:cNvSpPr/>
          <p:nvPr/>
        </p:nvSpPr>
        <p:spPr>
          <a:xfrm>
            <a:off x="1371600" y="4648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8" name="Oval 87"/>
          <p:cNvSpPr/>
          <p:nvPr/>
        </p:nvSpPr>
        <p:spPr>
          <a:xfrm>
            <a:off x="18288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89" name="Oval 88"/>
          <p:cNvSpPr/>
          <p:nvPr/>
        </p:nvSpPr>
        <p:spPr>
          <a:xfrm>
            <a:off x="2286000" y="46482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0" name="Oval 89"/>
          <p:cNvSpPr/>
          <p:nvPr/>
        </p:nvSpPr>
        <p:spPr>
          <a:xfrm>
            <a:off x="2743200" y="4648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1" name="Oval 90"/>
          <p:cNvSpPr/>
          <p:nvPr/>
        </p:nvSpPr>
        <p:spPr>
          <a:xfrm>
            <a:off x="3200400" y="46482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2" name="Oval 91"/>
          <p:cNvSpPr/>
          <p:nvPr/>
        </p:nvSpPr>
        <p:spPr>
          <a:xfrm>
            <a:off x="914400" y="5105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3" name="Oval 92"/>
          <p:cNvSpPr/>
          <p:nvPr/>
        </p:nvSpPr>
        <p:spPr>
          <a:xfrm>
            <a:off x="1371600" y="5105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4" name="Oval 93"/>
          <p:cNvSpPr/>
          <p:nvPr/>
        </p:nvSpPr>
        <p:spPr>
          <a:xfrm>
            <a:off x="18288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5" name="Oval 94"/>
          <p:cNvSpPr/>
          <p:nvPr/>
        </p:nvSpPr>
        <p:spPr>
          <a:xfrm>
            <a:off x="2286000" y="5105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6" name="Oval 95"/>
          <p:cNvSpPr/>
          <p:nvPr/>
        </p:nvSpPr>
        <p:spPr>
          <a:xfrm>
            <a:off x="2743200" y="51054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7" name="Oval 96"/>
          <p:cNvSpPr/>
          <p:nvPr/>
        </p:nvSpPr>
        <p:spPr>
          <a:xfrm>
            <a:off x="3200400" y="51054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8" name="Oval 97"/>
          <p:cNvSpPr/>
          <p:nvPr/>
        </p:nvSpPr>
        <p:spPr>
          <a:xfrm>
            <a:off x="13716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99" name="Oval 98"/>
          <p:cNvSpPr/>
          <p:nvPr/>
        </p:nvSpPr>
        <p:spPr>
          <a:xfrm>
            <a:off x="914400" y="41910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0" name="Oval 99"/>
          <p:cNvSpPr/>
          <p:nvPr/>
        </p:nvSpPr>
        <p:spPr>
          <a:xfrm>
            <a:off x="914400" y="5562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1" name="Oval 100"/>
          <p:cNvSpPr/>
          <p:nvPr/>
        </p:nvSpPr>
        <p:spPr>
          <a:xfrm>
            <a:off x="13716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2" name="Oval 101"/>
          <p:cNvSpPr/>
          <p:nvPr/>
        </p:nvSpPr>
        <p:spPr>
          <a:xfrm>
            <a:off x="1828800" y="5562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3" name="Oval 102"/>
          <p:cNvSpPr/>
          <p:nvPr/>
        </p:nvSpPr>
        <p:spPr>
          <a:xfrm>
            <a:off x="2286000" y="5562600"/>
            <a:ext cx="457200" cy="457200"/>
          </a:xfrm>
          <a:prstGeom prst="ellipse">
            <a:avLst/>
          </a:prstGeom>
          <a:solidFill>
            <a:srgbClr val="00349E"/>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N</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4" name="Oval 103"/>
          <p:cNvSpPr/>
          <p:nvPr/>
        </p:nvSpPr>
        <p:spPr>
          <a:xfrm>
            <a:off x="2743200" y="5562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sp>
        <p:nvSpPr>
          <p:cNvPr id="105" name="Oval 104"/>
          <p:cNvSpPr/>
          <p:nvPr/>
        </p:nvSpPr>
        <p:spPr>
          <a:xfrm>
            <a:off x="3200400" y="5562600"/>
            <a:ext cx="457200" cy="457200"/>
          </a:xfrm>
          <a:prstGeom prst="ellipse">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mbria"/>
                <a:ea typeface="+mn-ea"/>
                <a:cs typeface="+mn-cs"/>
              </a:rPr>
              <a:t>R</a:t>
            </a:r>
            <a:endParaRPr kumimoji="0" lang="en-US" sz="1800" b="0" i="0" u="none" strike="noStrike" kern="0" cap="none" spc="0" normalizeH="0" baseline="0" noProof="0" dirty="0">
              <a:ln>
                <a:noFill/>
              </a:ln>
              <a:solidFill>
                <a:prstClr val="white"/>
              </a:solidFill>
              <a:effectLst/>
              <a:uLnTx/>
              <a:uFillTx/>
              <a:latin typeface="Cambria"/>
              <a:ea typeface="+mn-ea"/>
              <a:cs typeface="+mn-cs"/>
            </a:endParaRPr>
          </a:p>
        </p:txBody>
      </p:sp>
      <p:cxnSp>
        <p:nvCxnSpPr>
          <p:cNvPr id="106" name="Straight Arrow Connector 105"/>
          <p:cNvCxnSpPr/>
          <p:nvPr/>
        </p:nvCxnSpPr>
        <p:spPr>
          <a:xfrm rot="10800000" flipV="1">
            <a:off x="2057400" y="2667000"/>
            <a:ext cx="2514600" cy="1219200"/>
          </a:xfrm>
          <a:prstGeom prst="straightConnector1">
            <a:avLst/>
          </a:prstGeom>
          <a:noFill/>
          <a:ln w="38100" cap="flat" cmpd="sng" algn="ctr">
            <a:solidFill>
              <a:srgbClr val="002676">
                <a:satMod val="150000"/>
              </a:srgbClr>
            </a:solidFill>
            <a:prstDash val="solid"/>
            <a:tailEnd type="arrow"/>
          </a:ln>
          <a:effectLst/>
        </p:spPr>
      </p:cxnSp>
      <p:cxnSp>
        <p:nvCxnSpPr>
          <p:cNvPr id="107" name="Straight Arrow Connector 106"/>
          <p:cNvCxnSpPr/>
          <p:nvPr/>
        </p:nvCxnSpPr>
        <p:spPr>
          <a:xfrm>
            <a:off x="4572000" y="2667000"/>
            <a:ext cx="2209800" cy="1295400"/>
          </a:xfrm>
          <a:prstGeom prst="straightConnector1">
            <a:avLst/>
          </a:prstGeom>
          <a:noFill/>
          <a:ln w="38100" cap="flat" cmpd="sng" algn="ctr">
            <a:solidFill>
              <a:srgbClr val="002676">
                <a:satMod val="150000"/>
              </a:srgbClr>
            </a:solidFill>
            <a:prstDash val="solid"/>
            <a:tailEnd type="arrow"/>
          </a:ln>
          <a:effectLst/>
        </p:spPr>
      </p:cxnSp>
      <p:sp>
        <p:nvSpPr>
          <p:cNvPr id="108" name="TextBox 107"/>
          <p:cNvSpPr txBox="1"/>
          <p:nvPr/>
        </p:nvSpPr>
        <p:spPr>
          <a:xfrm>
            <a:off x="3276600" y="3200400"/>
            <a:ext cx="23622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Simulate another randomization</a:t>
            </a:r>
            <a:endParaRPr kumimoji="0" lang="en-US" sz="1800" b="0" i="0" u="none" strike="noStrike" kern="0" cap="none" spc="0" normalizeH="0" baseline="0" noProof="0" dirty="0">
              <a:ln>
                <a:noFill/>
              </a:ln>
              <a:solidFill>
                <a:prstClr val="black"/>
              </a:solidFill>
              <a:effectLst/>
              <a:uLnTx/>
              <a:uFillTx/>
            </a:endParaRPr>
          </a:p>
        </p:txBody>
      </p:sp>
      <p:sp>
        <p:nvSpPr>
          <p:cNvPr id="109" name="TextBox 108"/>
          <p:cNvSpPr txBox="1"/>
          <p:nvPr/>
        </p:nvSpPr>
        <p:spPr>
          <a:xfrm>
            <a:off x="609600" y="3669268"/>
            <a:ext cx="1524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err="1" smtClean="0">
                <a:ln>
                  <a:noFill/>
                </a:ln>
                <a:solidFill>
                  <a:srgbClr val="002676"/>
                </a:solidFill>
                <a:effectLst/>
                <a:uLnTx/>
                <a:uFillTx/>
              </a:rPr>
              <a:t>Desipramine</a:t>
            </a:r>
            <a:endParaRPr kumimoji="0" lang="en-US" sz="1800" b="0" i="1" u="none" strike="noStrike" kern="0" cap="none" spc="0" normalizeH="0" baseline="0" noProof="0" dirty="0">
              <a:ln>
                <a:noFill/>
              </a:ln>
              <a:solidFill>
                <a:srgbClr val="002676"/>
              </a:solidFill>
              <a:effectLst/>
              <a:uLnTx/>
              <a:uFillTx/>
            </a:endParaRPr>
          </a:p>
        </p:txBody>
      </p:sp>
      <p:sp>
        <p:nvSpPr>
          <p:cNvPr id="110" name="TextBox 109"/>
          <p:cNvSpPr txBox="1"/>
          <p:nvPr/>
        </p:nvSpPr>
        <p:spPr>
          <a:xfrm>
            <a:off x="6934200" y="3745468"/>
            <a:ext cx="15240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2676"/>
                </a:solidFill>
                <a:effectLst/>
                <a:uLnTx/>
                <a:uFillTx/>
              </a:rPr>
              <a:t>Lithium</a:t>
            </a:r>
            <a:endParaRPr kumimoji="0" lang="en-US" sz="1800" b="0" i="1" u="none" strike="noStrike" kern="0" cap="none" spc="0" normalizeH="0" baseline="0" noProof="0" dirty="0">
              <a:ln>
                <a:noFill/>
              </a:ln>
              <a:solidFill>
                <a:srgbClr val="002676"/>
              </a:solidFill>
              <a:effectLst/>
              <a:uLnTx/>
              <a:uFillTx/>
            </a:endParaRPr>
          </a:p>
        </p:txBody>
      </p:sp>
      <p:sp>
        <p:nvSpPr>
          <p:cNvPr id="111" name="TextBox 110"/>
          <p:cNvSpPr txBox="1"/>
          <p:nvPr/>
        </p:nvSpPr>
        <p:spPr>
          <a:xfrm>
            <a:off x="762000" y="6096000"/>
            <a:ext cx="3429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17 relapse, 7 no relapse</a:t>
            </a:r>
            <a:endParaRPr kumimoji="0" lang="en-US" sz="1800" b="0" i="0" u="none" strike="noStrike" kern="0" cap="none" spc="0" normalizeH="0" baseline="0" noProof="0" dirty="0">
              <a:ln>
                <a:noFill/>
              </a:ln>
              <a:solidFill>
                <a:prstClr val="black"/>
              </a:solidFill>
              <a:effectLst/>
              <a:uLnTx/>
              <a:uFillTx/>
            </a:endParaRPr>
          </a:p>
        </p:txBody>
      </p:sp>
      <p:sp>
        <p:nvSpPr>
          <p:cNvPr id="112" name="TextBox 111"/>
          <p:cNvSpPr txBox="1"/>
          <p:nvPr/>
        </p:nvSpPr>
        <p:spPr>
          <a:xfrm>
            <a:off x="5486400" y="6096000"/>
            <a:ext cx="3429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11 relapse, 13 no relapse</a:t>
            </a:r>
            <a:endParaRPr kumimoji="0" lang="en-US" sz="1800" b="0" i="0" u="none" strike="noStrike" kern="0" cap="none" spc="0" normalizeH="0" baseline="0" noProof="0" dirty="0">
              <a:ln>
                <a:noFill/>
              </a:ln>
              <a:solidFill>
                <a:prstClr val="black"/>
              </a:solidFill>
              <a:effectLst/>
              <a:uLnTx/>
              <a:uFillTx/>
            </a:endParaRPr>
          </a:p>
        </p:txBody>
      </p:sp>
      <p:graphicFrame>
        <p:nvGraphicFramePr>
          <p:cNvPr id="113" name="Object 1"/>
          <p:cNvGraphicFramePr>
            <a:graphicFrameLocks noChangeAspect="1"/>
          </p:cNvGraphicFramePr>
          <p:nvPr/>
        </p:nvGraphicFramePr>
        <p:xfrm>
          <a:off x="3895725" y="4364038"/>
          <a:ext cx="1354138" cy="1563687"/>
        </p:xfrm>
        <a:graphic>
          <a:graphicData uri="http://schemas.openxmlformats.org/presentationml/2006/ole">
            <mc:AlternateContent xmlns:mc="http://schemas.openxmlformats.org/markup-compatibility/2006">
              <mc:Choice xmlns:v="urn:schemas-microsoft-com:vml" Requires="v">
                <p:oleObj spid="_x0000_s5126" name="Equation" r:id="rId4" imgW="647640" imgH="749160" progId="">
                  <p:embed/>
                </p:oleObj>
              </mc:Choice>
              <mc:Fallback>
                <p:oleObj name="Equation" r:id="rId4" imgW="647640" imgH="7491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725" y="4364038"/>
                        <a:ext cx="1354138" cy="156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8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dissolve">
                                      <p:cBhvr>
                                        <p:cTn id="7" dur="1000"/>
                                        <p:tgtEl>
                                          <p:spTgt spid="8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1000"/>
                                        <p:tgtEl>
                                          <p:spTgt spid="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dissolve">
                                      <p:cBhvr>
                                        <p:cTn id="13" dur="1000"/>
                                        <p:tgtEl>
                                          <p:spTgt spid="8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dissolve">
                                      <p:cBhvr>
                                        <p:cTn id="16" dur="1000"/>
                                        <p:tgtEl>
                                          <p:spTgt spid="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dissolve">
                                      <p:cBhvr>
                                        <p:cTn id="19" dur="1000"/>
                                        <p:tgtEl>
                                          <p:spTgt spid="8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dissolve">
                                      <p:cBhvr>
                                        <p:cTn id="22" dur="1000"/>
                                        <p:tgtEl>
                                          <p:spTgt spid="8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dissolve">
                                      <p:cBhvr>
                                        <p:cTn id="25" dur="1000"/>
                                        <p:tgtEl>
                                          <p:spTgt spid="8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dissolve">
                                      <p:cBhvr>
                                        <p:cTn id="28" dur="1000"/>
                                        <p:tgtEl>
                                          <p:spTgt spid="8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1000"/>
                                        <p:tgtEl>
                                          <p:spTgt spid="9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dissolve">
                                      <p:cBhvr>
                                        <p:cTn id="34" dur="1000"/>
                                        <p:tgtEl>
                                          <p:spTgt spid="9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dissolve">
                                      <p:cBhvr>
                                        <p:cTn id="37" dur="1000"/>
                                        <p:tgtEl>
                                          <p:spTgt spid="9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dissolve">
                                      <p:cBhvr>
                                        <p:cTn id="40" dur="1000"/>
                                        <p:tgtEl>
                                          <p:spTgt spid="9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dissolve">
                                      <p:cBhvr>
                                        <p:cTn id="43" dur="1000"/>
                                        <p:tgtEl>
                                          <p:spTgt spid="9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dissolve">
                                      <p:cBhvr>
                                        <p:cTn id="46" dur="1000"/>
                                        <p:tgtEl>
                                          <p:spTgt spid="9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dissolve">
                                      <p:cBhvr>
                                        <p:cTn id="49" dur="1000"/>
                                        <p:tgtEl>
                                          <p:spTgt spid="9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dissolve">
                                      <p:cBhvr>
                                        <p:cTn id="52" dur="1000"/>
                                        <p:tgtEl>
                                          <p:spTgt spid="9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dissolve">
                                      <p:cBhvr>
                                        <p:cTn id="55" dur="1000"/>
                                        <p:tgtEl>
                                          <p:spTgt spid="9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dissolve">
                                      <p:cBhvr>
                                        <p:cTn id="58" dur="1000"/>
                                        <p:tgtEl>
                                          <p:spTgt spid="9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dissolve">
                                      <p:cBhvr>
                                        <p:cTn id="61" dur="1000"/>
                                        <p:tgtEl>
                                          <p:spTgt spid="10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dissolve">
                                      <p:cBhvr>
                                        <p:cTn id="64" dur="1000"/>
                                        <p:tgtEl>
                                          <p:spTgt spid="10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dissolve">
                                      <p:cBhvr>
                                        <p:cTn id="67" dur="1000"/>
                                        <p:tgtEl>
                                          <p:spTgt spid="10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03"/>
                                        </p:tgtEl>
                                        <p:attrNameLst>
                                          <p:attrName>style.visibility</p:attrName>
                                        </p:attrNameLst>
                                      </p:cBhvr>
                                      <p:to>
                                        <p:strVal val="visible"/>
                                      </p:to>
                                    </p:set>
                                    <p:animEffect transition="in" filter="dissolve">
                                      <p:cBhvr>
                                        <p:cTn id="70" dur="1000"/>
                                        <p:tgtEl>
                                          <p:spTgt spid="103"/>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dissolve">
                                      <p:cBhvr>
                                        <p:cTn id="73" dur="1000"/>
                                        <p:tgtEl>
                                          <p:spTgt spid="10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dissolve">
                                      <p:cBhvr>
                                        <p:cTn id="76" dur="1000"/>
                                        <p:tgtEl>
                                          <p:spTgt spid="10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dissolve">
                                      <p:cBhvr>
                                        <p:cTn id="79" dur="500"/>
                                        <p:tgtEl>
                                          <p:spTgt spid="5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dissolve">
                                      <p:cBhvr>
                                        <p:cTn id="82" dur="500"/>
                                        <p:tgtEl>
                                          <p:spTgt spid="5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dissolve">
                                      <p:cBhvr>
                                        <p:cTn id="85" dur="500"/>
                                        <p:tgtEl>
                                          <p:spTgt spid="6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dissolve">
                                      <p:cBhvr>
                                        <p:cTn id="88" dur="500"/>
                                        <p:tgtEl>
                                          <p:spTgt spid="6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dissolve">
                                      <p:cBhvr>
                                        <p:cTn id="91" dur="500"/>
                                        <p:tgtEl>
                                          <p:spTgt spid="62"/>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dissolve">
                                      <p:cBhvr>
                                        <p:cTn id="94" dur="500"/>
                                        <p:tgtEl>
                                          <p:spTgt spid="63"/>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dissolve">
                                      <p:cBhvr>
                                        <p:cTn id="97" dur="500"/>
                                        <p:tgtEl>
                                          <p:spTgt spid="6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dissolve">
                                      <p:cBhvr>
                                        <p:cTn id="100" dur="500"/>
                                        <p:tgtEl>
                                          <p:spTgt spid="6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dissolve">
                                      <p:cBhvr>
                                        <p:cTn id="103" dur="500"/>
                                        <p:tgtEl>
                                          <p:spTgt spid="66"/>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dissolve">
                                      <p:cBhvr>
                                        <p:cTn id="106" dur="500"/>
                                        <p:tgtEl>
                                          <p:spTgt spid="6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dissolve">
                                      <p:cBhvr>
                                        <p:cTn id="109" dur="500"/>
                                        <p:tgtEl>
                                          <p:spTgt spid="68"/>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dissolve">
                                      <p:cBhvr>
                                        <p:cTn id="112" dur="500"/>
                                        <p:tgtEl>
                                          <p:spTgt spid="69"/>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dissolve">
                                      <p:cBhvr>
                                        <p:cTn id="115" dur="500"/>
                                        <p:tgtEl>
                                          <p:spTgt spid="70"/>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dissolve">
                                      <p:cBhvr>
                                        <p:cTn id="118" dur="500"/>
                                        <p:tgtEl>
                                          <p:spTgt spid="71"/>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dissolve">
                                      <p:cBhvr>
                                        <p:cTn id="121" dur="500"/>
                                        <p:tgtEl>
                                          <p:spTgt spid="72"/>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dissolve">
                                      <p:cBhvr>
                                        <p:cTn id="124" dur="500"/>
                                        <p:tgtEl>
                                          <p:spTgt spid="73"/>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dissolve">
                                      <p:cBhvr>
                                        <p:cTn id="127" dur="500"/>
                                        <p:tgtEl>
                                          <p:spTgt spid="74"/>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75"/>
                                        </p:tgtEl>
                                        <p:attrNameLst>
                                          <p:attrName>style.visibility</p:attrName>
                                        </p:attrNameLst>
                                      </p:cBhvr>
                                      <p:to>
                                        <p:strVal val="visible"/>
                                      </p:to>
                                    </p:set>
                                    <p:animEffect transition="in" filter="dissolve">
                                      <p:cBhvr>
                                        <p:cTn id="130" dur="500"/>
                                        <p:tgtEl>
                                          <p:spTgt spid="7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dissolve">
                                      <p:cBhvr>
                                        <p:cTn id="133" dur="500"/>
                                        <p:tgtEl>
                                          <p:spTgt spid="76"/>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77"/>
                                        </p:tgtEl>
                                        <p:attrNameLst>
                                          <p:attrName>style.visibility</p:attrName>
                                        </p:attrNameLst>
                                      </p:cBhvr>
                                      <p:to>
                                        <p:strVal val="visible"/>
                                      </p:to>
                                    </p:set>
                                    <p:animEffect transition="in" filter="dissolve">
                                      <p:cBhvr>
                                        <p:cTn id="136" dur="500"/>
                                        <p:tgtEl>
                                          <p:spTgt spid="77"/>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dissolve">
                                      <p:cBhvr>
                                        <p:cTn id="139" dur="500"/>
                                        <p:tgtEl>
                                          <p:spTgt spid="78"/>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dissolve">
                                      <p:cBhvr>
                                        <p:cTn id="142" dur="500"/>
                                        <p:tgtEl>
                                          <p:spTgt spid="79"/>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80"/>
                                        </p:tgtEl>
                                        <p:attrNameLst>
                                          <p:attrName>style.visibility</p:attrName>
                                        </p:attrNameLst>
                                      </p:cBhvr>
                                      <p:to>
                                        <p:strVal val="visible"/>
                                      </p:to>
                                    </p:set>
                                    <p:animEffect transition="in" filter="dissolve">
                                      <p:cBhvr>
                                        <p:cTn id="145" dur="500"/>
                                        <p:tgtEl>
                                          <p:spTgt spid="80"/>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81"/>
                                        </p:tgtEl>
                                        <p:attrNameLst>
                                          <p:attrName>style.visibility</p:attrName>
                                        </p:attrNameLst>
                                      </p:cBhvr>
                                      <p:to>
                                        <p:strVal val="visible"/>
                                      </p:to>
                                    </p:set>
                                    <p:animEffect transition="in" filter="dissolve">
                                      <p:cBhvr>
                                        <p:cTn id="148" dur="500"/>
                                        <p:tgtEl>
                                          <p:spTgt spid="81"/>
                                        </p:tgtEl>
                                      </p:cBhvr>
                                    </p:animEffect>
                                  </p:childTnLst>
                                </p:cTn>
                              </p:par>
                            </p:childTnLst>
                          </p:cTn>
                        </p:par>
                        <p:par>
                          <p:cTn id="149" fill="hold">
                            <p:stCondLst>
                              <p:cond delay="1000"/>
                            </p:stCondLst>
                            <p:childTnLst>
                              <p:par>
                                <p:cTn id="150" presetID="1" presetClass="entr" presetSubtype="0" fill="hold" grpId="0" nodeType="afterEffect">
                                  <p:stCondLst>
                                    <p:cond delay="0"/>
                                  </p:stCondLst>
                                  <p:childTnLst>
                                    <p:set>
                                      <p:cBhvr>
                                        <p:cTn id="151" dur="1" fill="hold">
                                          <p:stCondLst>
                                            <p:cond delay="0"/>
                                          </p:stCondLst>
                                        </p:cTn>
                                        <p:tgtEl>
                                          <p:spTgt spid="112"/>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11"/>
                                        </p:tgtEl>
                                        <p:attrNameLst>
                                          <p:attrName>style.visibility</p:attrName>
                                        </p:attrNameLst>
                                      </p:cBhvr>
                                      <p:to>
                                        <p:strVal val="visible"/>
                                      </p:to>
                                    </p:set>
                                  </p:childTnLst>
                                </p:cTn>
                              </p:par>
                            </p:childTnLst>
                          </p:cTn>
                        </p:par>
                        <p:par>
                          <p:cTn id="154" fill="hold">
                            <p:stCondLst>
                              <p:cond delay="1000"/>
                            </p:stCondLst>
                            <p:childTnLst>
                              <p:par>
                                <p:cTn id="155" presetID="1" presetClass="entr" presetSubtype="0" fill="hold" nodeType="after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11" grpId="0"/>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635431" y="1614488"/>
            <a:ext cx="8198603" cy="4031873"/>
          </a:xfrm>
          <a:prstGeom prst="rect">
            <a:avLst/>
          </a:prstGeom>
          <a:noFill/>
        </p:spPr>
        <p:txBody>
          <a:bodyPr wrap="square" rtlCol="0">
            <a:spAutoFit/>
          </a:bodyPr>
          <a:lstStyle/>
          <a:p>
            <a:r>
              <a:rPr lang="en-US" sz="3200" dirty="0" smtClean="0"/>
              <a:t>“The Next Big Thing”</a:t>
            </a:r>
          </a:p>
          <a:p>
            <a:endParaRPr lang="en-US" sz="3200" dirty="0"/>
          </a:p>
          <a:p>
            <a:r>
              <a:rPr lang="en-US" sz="3200" dirty="0" smtClean="0"/>
              <a:t>Common </a:t>
            </a:r>
            <a:r>
              <a:rPr lang="en-US" sz="3200" dirty="0" smtClean="0"/>
              <a:t>Core State Standards in Mathematics</a:t>
            </a:r>
          </a:p>
          <a:p>
            <a:endParaRPr lang="en-US" sz="3200" dirty="0"/>
          </a:p>
          <a:p>
            <a:r>
              <a:rPr lang="en-US" sz="3200" dirty="0" smtClean="0"/>
              <a:t>Outstanding for helping students understand the key ideas of statistics</a:t>
            </a:r>
          </a:p>
          <a:p>
            <a:endParaRPr lang="en-US" sz="3200" dirty="0"/>
          </a:p>
          <a:p>
            <a:r>
              <a:rPr lang="en-US" sz="3200" dirty="0" smtClean="0"/>
              <a:t>Increasingly important in statistical analysis</a:t>
            </a:r>
            <a:endParaRPr lang="en-US" sz="3200" dirty="0"/>
          </a:p>
        </p:txBody>
      </p:sp>
    </p:spTree>
    <p:extLst>
      <p:ext uri="{BB962C8B-B14F-4D97-AF65-F5344CB8AC3E}">
        <p14:creationId xmlns:p14="http://schemas.microsoft.com/office/powerpoint/2010/main" val="38721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90500" y="1219200"/>
                <a:ext cx="8839200" cy="5447645"/>
              </a:xfrm>
              <a:prstGeom prst="rect">
                <a:avLst/>
              </a:prstGeom>
              <a:noFill/>
            </p:spPr>
            <p:txBody>
              <a:bodyPr wrap="square" rtlCol="0">
                <a:spAutoFit/>
              </a:bodyPr>
              <a:lstStyle/>
              <a:p>
                <a:pPr>
                  <a:spcAft>
                    <a:spcPts val="1800"/>
                  </a:spcAft>
                  <a:buFont typeface="Arial" pitchFamily="34" charset="0"/>
                  <a:buChar char="•"/>
                </a:pPr>
                <a:r>
                  <a:rPr lang="en-US" sz="2800" dirty="0" smtClean="0">
                    <a:solidFill>
                      <a:prstClr val="black"/>
                    </a:solidFill>
                    <a:latin typeface="Cambria" pitchFamily="18" charset="0"/>
                    <a:cs typeface="Times New Roman" pitchFamily="18" charset="0"/>
                  </a:rPr>
                  <a:t> </a:t>
                </a:r>
                <a:r>
                  <a:rPr lang="en-US" sz="3200" dirty="0" smtClean="0">
                    <a:solidFill>
                      <a:prstClr val="black"/>
                    </a:solidFill>
                    <a:latin typeface="Cambria" pitchFamily="18" charset="0"/>
                    <a:cs typeface="Times New Roman" pitchFamily="18" charset="0"/>
                  </a:rPr>
                  <a:t>Start with 48 cards (Relapse/No relapse) to match the original sample. </a:t>
                </a:r>
              </a:p>
              <a:p>
                <a:pPr>
                  <a:spcAft>
                    <a:spcPts val="1800"/>
                  </a:spcAft>
                  <a:buFont typeface="Arial" pitchFamily="34" charset="0"/>
                  <a:buChar char="•"/>
                </a:pPr>
                <a:r>
                  <a:rPr lang="en-US" sz="3200" dirty="0" smtClean="0">
                    <a:solidFill>
                      <a:prstClr val="black"/>
                    </a:solidFill>
                    <a:latin typeface="Cambria" pitchFamily="18" charset="0"/>
                    <a:cs typeface="Times New Roman" pitchFamily="18" charset="0"/>
                  </a:rPr>
                  <a:t>Shuffle all 48 cards, and rerandomize them into two groups of 24 (new drug and old drug)</a:t>
                </a:r>
              </a:p>
              <a:p>
                <a:pPr>
                  <a:spcAft>
                    <a:spcPts val="1800"/>
                  </a:spcAft>
                  <a:buFont typeface="Arial" pitchFamily="34" charset="0"/>
                  <a:buChar char="•"/>
                </a:pPr>
                <a:r>
                  <a:rPr lang="en-US" sz="3200" dirty="0" smtClean="0">
                    <a:solidFill>
                      <a:prstClr val="black"/>
                    </a:solidFill>
                    <a:latin typeface="Cambria" pitchFamily="18" charset="0"/>
                    <a:cs typeface="Times New Roman" pitchFamily="18" charset="0"/>
                  </a:rPr>
                  <a:t> Count “Relapse” in each group and find the difference in proportions, </a:t>
                </a:r>
                <a14:m>
                  <m:oMath xmlns:m="http://schemas.openxmlformats.org/officeDocument/2006/math">
                    <m:sSub>
                      <m:sSubPr>
                        <m:ctrlPr>
                          <a:rPr lang="en-US" sz="3200" i="1" smtClean="0">
                            <a:solidFill>
                              <a:prstClr val="black"/>
                            </a:solidFill>
                            <a:latin typeface="Cambria Math"/>
                            <a:cs typeface="Times New Roman" pitchFamily="18" charset="0"/>
                          </a:rPr>
                        </m:ctrlPr>
                      </m:sSubPr>
                      <m:e>
                        <m:acc>
                          <m:accPr>
                            <m:chr m:val="̂"/>
                            <m:ctrlPr>
                              <a:rPr lang="en-US" sz="3200" i="1" smtClean="0">
                                <a:solidFill>
                                  <a:prstClr val="black"/>
                                </a:solidFill>
                                <a:latin typeface="Cambria Math"/>
                                <a:cs typeface="Times New Roman" pitchFamily="18" charset="0"/>
                              </a:rPr>
                            </m:ctrlPr>
                          </m:accPr>
                          <m:e>
                            <m:r>
                              <a:rPr lang="en-US" sz="3200" b="0" i="1" smtClean="0">
                                <a:solidFill>
                                  <a:prstClr val="black"/>
                                </a:solidFill>
                                <a:latin typeface="Cambria Math"/>
                                <a:cs typeface="Times New Roman" pitchFamily="18" charset="0"/>
                              </a:rPr>
                              <m:t>𝑝</m:t>
                            </m:r>
                          </m:e>
                        </m:acc>
                      </m:e>
                      <m:sub>
                        <m:r>
                          <a:rPr lang="en-US" sz="3200" b="0" i="1" smtClean="0">
                            <a:solidFill>
                              <a:prstClr val="black"/>
                            </a:solidFill>
                            <a:latin typeface="Cambria Math"/>
                            <a:cs typeface="Times New Roman" pitchFamily="18" charset="0"/>
                          </a:rPr>
                          <m:t>𝑁</m:t>
                        </m:r>
                      </m:sub>
                    </m:sSub>
                    <m:r>
                      <a:rPr lang="en-US" sz="3200" b="0" i="1" smtClean="0">
                        <a:solidFill>
                          <a:prstClr val="black"/>
                        </a:solidFill>
                        <a:latin typeface="Cambria Math"/>
                        <a:cs typeface="Times New Roman" pitchFamily="18" charset="0"/>
                      </a:rPr>
                      <m:t>−</m:t>
                    </m:r>
                    <m:sSub>
                      <m:sSubPr>
                        <m:ctrlPr>
                          <a:rPr lang="en-US" sz="3200" i="1">
                            <a:solidFill>
                              <a:prstClr val="black"/>
                            </a:solidFill>
                            <a:latin typeface="Cambria Math"/>
                            <a:cs typeface="Times New Roman" pitchFamily="18" charset="0"/>
                          </a:rPr>
                        </m:ctrlPr>
                      </m:sSubPr>
                      <m:e>
                        <m:acc>
                          <m:accPr>
                            <m:chr m:val="̂"/>
                            <m:ctrlPr>
                              <a:rPr lang="en-US" sz="3200" i="1">
                                <a:solidFill>
                                  <a:prstClr val="black"/>
                                </a:solidFill>
                                <a:latin typeface="Cambria Math"/>
                                <a:cs typeface="Times New Roman" pitchFamily="18" charset="0"/>
                              </a:rPr>
                            </m:ctrlPr>
                          </m:accPr>
                          <m:e>
                            <m:r>
                              <a:rPr lang="en-US" sz="3200" i="1">
                                <a:solidFill>
                                  <a:prstClr val="black"/>
                                </a:solidFill>
                                <a:latin typeface="Cambria Math"/>
                                <a:cs typeface="Times New Roman" pitchFamily="18" charset="0"/>
                              </a:rPr>
                              <m:t>𝑝</m:t>
                            </m:r>
                          </m:e>
                        </m:acc>
                      </m:e>
                      <m:sub>
                        <m:r>
                          <a:rPr lang="en-US" sz="3200" b="0" i="1" smtClean="0">
                            <a:solidFill>
                              <a:prstClr val="black"/>
                            </a:solidFill>
                            <a:latin typeface="Cambria Math"/>
                            <a:cs typeface="Times New Roman" pitchFamily="18" charset="0"/>
                          </a:rPr>
                          <m:t>𝑂</m:t>
                        </m:r>
                      </m:sub>
                    </m:sSub>
                  </m:oMath>
                </a14:m>
                <a:r>
                  <a:rPr lang="en-US" sz="3200" dirty="0" smtClean="0">
                    <a:solidFill>
                      <a:prstClr val="black"/>
                    </a:solidFill>
                    <a:latin typeface="Cambria" pitchFamily="18" charset="0"/>
                    <a:cs typeface="Times New Roman" pitchFamily="18" charset="0"/>
                  </a:rPr>
                  <a:t>.</a:t>
                </a:r>
              </a:p>
              <a:p>
                <a:pPr>
                  <a:spcAft>
                    <a:spcPts val="1800"/>
                  </a:spcAft>
                  <a:buFont typeface="Arial" pitchFamily="34" charset="0"/>
                  <a:buChar char="•"/>
                </a:pPr>
                <a:r>
                  <a:rPr lang="en-US" sz="3200" dirty="0" smtClean="0">
                    <a:solidFill>
                      <a:prstClr val="black"/>
                    </a:solidFill>
                    <a:latin typeface="Cambria" pitchFamily="18" charset="0"/>
                    <a:cs typeface="Times New Roman" pitchFamily="18" charset="0"/>
                  </a:rPr>
                  <a:t> Repeat (and collect results) to form the randomization distribution.</a:t>
                </a:r>
              </a:p>
              <a:p>
                <a:pPr>
                  <a:spcAft>
                    <a:spcPts val="1800"/>
                  </a:spcAft>
                  <a:buFont typeface="Arial" pitchFamily="34" charset="0"/>
                  <a:buChar char="•"/>
                </a:pPr>
                <a:r>
                  <a:rPr lang="en-US" sz="3200" dirty="0" smtClean="0">
                    <a:solidFill>
                      <a:prstClr val="black"/>
                    </a:solidFill>
                    <a:latin typeface="Cambria" pitchFamily="18" charset="0"/>
                    <a:cs typeface="Times New Roman" pitchFamily="18" charset="0"/>
                  </a:rPr>
                  <a:t> How extreme is the observed statistic of </a:t>
                </a:r>
                <a:r>
                  <a:rPr lang="en-US" sz="3200" dirty="0" smtClean="0">
                    <a:solidFill>
                      <a:prstClr val="black"/>
                    </a:solidFill>
                    <a:latin typeface="Cambria" pitchFamily="18" charset="0"/>
                    <a:cs typeface="Times New Roman" pitchFamily="18" charset="0"/>
                    <a:sym typeface="Symbol"/>
                  </a:rPr>
                  <a:t></a:t>
                </a:r>
                <a:r>
                  <a:rPr lang="en-US" sz="3200" dirty="0" smtClean="0">
                    <a:solidFill>
                      <a:prstClr val="black"/>
                    </a:solidFill>
                    <a:latin typeface="Cambria" pitchFamily="18" charset="0"/>
                    <a:cs typeface="Times New Roman" pitchFamily="18" charset="0"/>
                  </a:rPr>
                  <a:t>0.33?</a:t>
                </a:r>
              </a:p>
            </p:txBody>
          </p:sp>
        </mc:Choice>
        <mc:Fallback xmlns="">
          <p:sp>
            <p:nvSpPr>
              <p:cNvPr id="4" name="TextBox 3"/>
              <p:cNvSpPr txBox="1">
                <a:spLocks noRot="1" noChangeAspect="1" noMove="1" noResize="1" noEditPoints="1" noAdjustHandles="1" noChangeArrowheads="1" noChangeShapeType="1" noTextEdit="1"/>
              </p:cNvSpPr>
              <p:nvPr/>
            </p:nvSpPr>
            <p:spPr>
              <a:xfrm>
                <a:off x="190500" y="1219200"/>
                <a:ext cx="8839200" cy="5447645"/>
              </a:xfrm>
              <a:prstGeom prst="rect">
                <a:avLst/>
              </a:prstGeom>
              <a:blipFill rotWithShape="1">
                <a:blip r:embed="rId3"/>
                <a:stretch>
                  <a:fillRect l="-1724" t="-1454" b="-2685"/>
                </a:stretch>
              </a:blipFill>
            </p:spPr>
            <p:txBody>
              <a:bodyPr/>
              <a:lstStyle/>
              <a:p>
                <a:r>
                  <a:rPr lang="en-US">
                    <a:noFill/>
                  </a:rPr>
                  <a:t> </a:t>
                </a:r>
              </a:p>
            </p:txBody>
          </p:sp>
        </mc:Fallback>
      </mc:AlternateContent>
      <p:sp>
        <p:nvSpPr>
          <p:cNvPr id="3" name="Title 1"/>
          <p:cNvSpPr txBox="1">
            <a:spLocks/>
          </p:cNvSpPr>
          <p:nvPr/>
        </p:nvSpPr>
        <p:spPr>
          <a:xfrm>
            <a:off x="533400" y="3810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Physical Simulation</a:t>
            </a:r>
            <a:endParaRPr lang="en-US" sz="4000" b="1" dirty="0">
              <a:solidFill>
                <a:srgbClr val="68007F">
                  <a:lumMod val="75000"/>
                </a:srgbClr>
              </a:solidFill>
              <a:latin typeface="Cambria" pitchFamily="18" charset="0"/>
            </a:endParaRPr>
          </a:p>
        </p:txBody>
      </p:sp>
    </p:spTree>
    <p:custDataLst>
      <p:tags r:id="rId1"/>
    </p:custDataLst>
    <p:extLst>
      <p:ext uri="{BB962C8B-B14F-4D97-AF65-F5344CB8AC3E}">
        <p14:creationId xmlns:p14="http://schemas.microsoft.com/office/powerpoint/2010/main" val="10341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6178"/>
            <a:ext cx="8153400" cy="871145"/>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a:t>
            </a:r>
            <a:r>
              <a:rPr lang="en-US" sz="4000" b="1" dirty="0" smtClean="0">
                <a:solidFill>
                  <a:srgbClr val="7030A0"/>
                </a:solidFill>
                <a:latin typeface="Cambria" pitchFamily="18" charset="0"/>
              </a:rPr>
              <a:t>3:  </a:t>
            </a:r>
            <a:r>
              <a:rPr lang="en-US" sz="4000" b="1" dirty="0" smtClean="0">
                <a:solidFill>
                  <a:srgbClr val="7030A0"/>
                </a:solidFill>
                <a:latin typeface="Cambria" pitchFamily="18" charset="0"/>
              </a:rPr>
              <a:t>Malevolent Uniforms</a:t>
            </a:r>
            <a:endParaRPr lang="en-US" sz="3600" b="1" dirty="0">
              <a:solidFill>
                <a:srgbClr val="7030A0"/>
              </a:solidFill>
              <a:latin typeface="Cambria" pitchFamily="18" charset="0"/>
            </a:endParaRPr>
          </a:p>
        </p:txBody>
      </p:sp>
      <p:sp>
        <p:nvSpPr>
          <p:cNvPr id="3" name="TextBox 2"/>
          <p:cNvSpPr txBox="1"/>
          <p:nvPr/>
        </p:nvSpPr>
        <p:spPr>
          <a:xfrm>
            <a:off x="785813" y="1985963"/>
            <a:ext cx="7824787" cy="2308324"/>
          </a:xfrm>
          <a:prstGeom prst="rect">
            <a:avLst/>
          </a:prstGeom>
          <a:noFill/>
        </p:spPr>
        <p:txBody>
          <a:bodyPr wrap="square" rtlCol="0">
            <a:spAutoFit/>
          </a:bodyPr>
          <a:lstStyle/>
          <a:p>
            <a:r>
              <a:rPr lang="en-US" sz="4800" dirty="0" smtClean="0"/>
              <a:t>Do sports teams with more “malevolent” uniforms get penalized more often?</a:t>
            </a:r>
            <a:endParaRPr lang="en-US" sz="4800" dirty="0"/>
          </a:p>
        </p:txBody>
      </p:sp>
    </p:spTree>
    <p:extLst>
      <p:ext uri="{BB962C8B-B14F-4D97-AF65-F5344CB8AC3E}">
        <p14:creationId xmlns:p14="http://schemas.microsoft.com/office/powerpoint/2010/main" val="2383705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a:t>
            </a:r>
            <a:r>
              <a:rPr lang="en-US" sz="4000" b="1" dirty="0" smtClean="0">
                <a:solidFill>
                  <a:srgbClr val="7030A0"/>
                </a:solidFill>
                <a:latin typeface="Cambria" pitchFamily="18" charset="0"/>
              </a:rPr>
              <a:t>3:  </a:t>
            </a:r>
            <a:r>
              <a:rPr lang="en-US" sz="4000" b="1" dirty="0" smtClean="0">
                <a:solidFill>
                  <a:srgbClr val="7030A0"/>
                </a:solidFill>
                <a:latin typeface="Cambria" pitchFamily="18" charset="0"/>
              </a:rPr>
              <a:t>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4267200" y="2102346"/>
            <a:ext cx="4191000" cy="3231654"/>
          </a:xfrm>
          <a:prstGeom prst="rect">
            <a:avLst/>
          </a:prstGeom>
          <a:noFill/>
        </p:spPr>
        <p:txBody>
          <a:bodyPr wrap="square" rtlCol="0">
            <a:spAutoFit/>
          </a:bodyPr>
          <a:lstStyle/>
          <a:p>
            <a:r>
              <a:rPr lang="en-US" sz="2400" i="1" dirty="0" smtClean="0">
                <a:latin typeface="Cambria" pitchFamily="18" charset="0"/>
              </a:rPr>
              <a:t>Find out how extreme this correlation would be, if there is no relationship between uniform malevolence and penalties.</a:t>
            </a:r>
          </a:p>
          <a:p>
            <a:endParaRPr lang="en-US" sz="2400" i="1" dirty="0" smtClean="0">
              <a:latin typeface="Cambria" pitchFamily="18" charset="0"/>
            </a:endParaRPr>
          </a:p>
          <a:p>
            <a:r>
              <a:rPr lang="en-US" sz="2400" i="1" dirty="0" smtClean="0">
                <a:latin typeface="Cambria" pitchFamily="18" charset="0"/>
              </a:rPr>
              <a:t>What kinds of results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108392"/>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108392"/>
                <a:ext cx="2971800" cy="954107"/>
              </a:xfrm>
              <a:prstGeom prst="rect">
                <a:avLst/>
              </a:prstGeom>
              <a:blipFill rotWithShape="1">
                <a:blip r:embed="rId3"/>
                <a:stretch>
                  <a:fillRect l="-4312" t="-57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37" y="2176803"/>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723" y="2210138"/>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122679"/>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122679"/>
                <a:ext cx="2971800" cy="954107"/>
              </a:xfrm>
              <a:prstGeom prst="rect">
                <a:avLst/>
              </a:prstGeom>
              <a:blipFill rotWithShape="1">
                <a:blip r:embed="rId6"/>
                <a:stretch>
                  <a:fillRect l="-4312" t="-5732"/>
                </a:stretch>
              </a:blipFill>
            </p:spPr>
            <p:txBody>
              <a:bodyPr/>
              <a:lstStyle/>
              <a:p>
                <a:r>
                  <a:rPr lang="en-US">
                    <a:noFill/>
                  </a:rPr>
                  <a:t> </a:t>
                </a:r>
              </a:p>
            </p:txBody>
          </p:sp>
        </mc:Fallback>
      </mc:AlternateContent>
    </p:spTree>
    <p:extLst>
      <p:ext uri="{BB962C8B-B14F-4D97-AF65-F5344CB8AC3E}">
        <p14:creationId xmlns:p14="http://schemas.microsoft.com/office/powerpoint/2010/main" val="3669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954107"/>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2743" y="4002374"/>
            <a:ext cx="6792686" cy="830997"/>
          </a:xfrm>
          <a:prstGeom prst="rect">
            <a:avLst/>
          </a:prstGeom>
          <a:noFill/>
        </p:spPr>
        <p:txBody>
          <a:bodyPr wrap="square" rtlCol="0">
            <a:spAutoFit/>
          </a:bodyPr>
          <a:lstStyle/>
          <a:p>
            <a:r>
              <a:rPr lang="en-US" sz="4800" i="1" dirty="0" smtClean="0"/>
              <a:t>Yeah – that makes sense!</a:t>
            </a:r>
            <a:endParaRPr lang="en-US" sz="4800" i="1" dirty="0"/>
          </a:p>
        </p:txBody>
      </p:sp>
    </p:spTree>
    <p:extLst>
      <p:ext uri="{BB962C8B-B14F-4D97-AF65-F5344CB8AC3E}">
        <p14:creationId xmlns:p14="http://schemas.microsoft.com/office/powerpoint/2010/main" val="401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Example </a:t>
            </a:r>
            <a:r>
              <a:rPr lang="en-US" b="1" dirty="0" smtClean="0">
                <a:solidFill>
                  <a:srgbClr val="C00000"/>
                </a:solidFill>
              </a:rPr>
              <a:t>4: </a:t>
            </a:r>
            <a:r>
              <a:rPr lang="en-US" b="1" dirty="0" smtClean="0">
                <a:solidFill>
                  <a:srgbClr val="C00000"/>
                </a:solidFill>
              </a:rPr>
              <a:t/>
            </a:r>
            <a:br>
              <a:rPr lang="en-US" b="1" dirty="0" smtClean="0">
                <a:solidFill>
                  <a:srgbClr val="C00000"/>
                </a:solidFill>
              </a:rPr>
            </a:br>
            <a:r>
              <a:rPr lang="en-US" b="1" dirty="0" smtClean="0">
                <a:solidFill>
                  <a:srgbClr val="C00000"/>
                </a:solidFill>
              </a:rPr>
              <a:t>Light at Night and Weight Gain </a:t>
            </a:r>
            <a:endParaRPr lang="en-US" b="1" dirty="0">
              <a:solidFill>
                <a:srgbClr val="C00000"/>
              </a:solidFill>
            </a:endParaRPr>
          </a:p>
        </p:txBody>
      </p:sp>
      <p:sp>
        <p:nvSpPr>
          <p:cNvPr id="3" name="TextBox 2"/>
          <p:cNvSpPr txBox="1"/>
          <p:nvPr/>
        </p:nvSpPr>
        <p:spPr>
          <a:xfrm>
            <a:off x="785813" y="1771650"/>
            <a:ext cx="7829550" cy="2062103"/>
          </a:xfrm>
          <a:prstGeom prst="rect">
            <a:avLst/>
          </a:prstGeom>
          <a:noFill/>
        </p:spPr>
        <p:txBody>
          <a:bodyPr wrap="square" rtlCol="0">
            <a:spAutoFit/>
          </a:bodyPr>
          <a:lstStyle/>
          <a:p>
            <a:r>
              <a:rPr lang="en-US" sz="3200" dirty="0" smtClean="0"/>
              <a:t>Does leaving a light on at night affect weight gain?  In particular, do mice with a light on at night gain more weight than mice with a normal light/dark cycle?</a:t>
            </a:r>
            <a:endParaRPr lang="en-US" sz="3200" dirty="0"/>
          </a:p>
        </p:txBody>
      </p:sp>
      <p:sp>
        <p:nvSpPr>
          <p:cNvPr id="4" name="TextBox 3"/>
          <p:cNvSpPr txBox="1"/>
          <p:nvPr/>
        </p:nvSpPr>
        <p:spPr>
          <a:xfrm>
            <a:off x="781045" y="3838642"/>
            <a:ext cx="7829550" cy="1077218"/>
          </a:xfrm>
          <a:prstGeom prst="rect">
            <a:avLst/>
          </a:prstGeom>
          <a:noFill/>
        </p:spPr>
        <p:txBody>
          <a:bodyPr wrap="square" rtlCol="0">
            <a:spAutoFit/>
          </a:bodyPr>
          <a:lstStyle/>
          <a:p>
            <a:r>
              <a:rPr lang="en-US" sz="3200" dirty="0" smtClean="0"/>
              <a:t>Find the p-value and use it to make a conclusion.  </a:t>
            </a:r>
            <a:endParaRPr lang="en-US" sz="3200" dirty="0"/>
          </a:p>
        </p:txBody>
      </p:sp>
    </p:spTree>
    <p:extLst>
      <p:ext uri="{BB962C8B-B14F-4D97-AF65-F5344CB8AC3E}">
        <p14:creationId xmlns:p14="http://schemas.microsoft.com/office/powerpoint/2010/main" val="27357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normAutofit fontScale="90000"/>
          </a:bodyPr>
          <a:lstStyle/>
          <a:p>
            <a:r>
              <a:rPr lang="en-US" b="1" dirty="0" smtClean="0">
                <a:solidFill>
                  <a:srgbClr val="C00000"/>
                </a:solidFill>
              </a:rPr>
              <a:t>Example </a:t>
            </a:r>
            <a:r>
              <a:rPr lang="en-US" b="1" dirty="0" smtClean="0">
                <a:solidFill>
                  <a:srgbClr val="C00000"/>
                </a:solidFill>
              </a:rPr>
              <a:t>4: </a:t>
            </a:r>
            <a:r>
              <a:rPr lang="en-US" b="1" dirty="0" smtClean="0">
                <a:solidFill>
                  <a:srgbClr val="C00000"/>
                </a:solidFill>
              </a:rPr>
              <a:t/>
            </a:r>
            <a:br>
              <a:rPr lang="en-US" b="1" dirty="0" smtClean="0">
                <a:solidFill>
                  <a:srgbClr val="C00000"/>
                </a:solidFill>
              </a:rPr>
            </a:br>
            <a:r>
              <a:rPr lang="en-US" b="1" dirty="0" smtClean="0">
                <a:solidFill>
                  <a:srgbClr val="C00000"/>
                </a:solidFill>
              </a:rPr>
              <a:t>Light at Night and Weight Gain</a:t>
            </a:r>
            <a:endParaRPr lang="en-US" dirty="0">
              <a:solidFill>
                <a:srgbClr val="C00000"/>
              </a:solidFill>
            </a:endParaRPr>
          </a:p>
        </p:txBody>
      </p:sp>
      <p:sp>
        <p:nvSpPr>
          <p:cNvPr id="3" name="TextBox 2"/>
          <p:cNvSpPr txBox="1"/>
          <p:nvPr/>
        </p:nvSpPr>
        <p:spPr>
          <a:xfrm>
            <a:off x="714375" y="1142982"/>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428632" y="2481286"/>
            <a:ext cx="8615363" cy="3785652"/>
          </a:xfrm>
          <a:prstGeom prst="rect">
            <a:avLst/>
          </a:prstGeom>
          <a:noFill/>
        </p:spPr>
        <p:txBody>
          <a:bodyPr wrap="square" rtlCol="0">
            <a:spAutoFit/>
          </a:bodyPr>
          <a:lstStyle/>
          <a:p>
            <a:r>
              <a:rPr lang="en-US" sz="2400" dirty="0" smtClean="0"/>
              <a:t>Select “Test for Difference in Means”</a:t>
            </a:r>
          </a:p>
          <a:p>
            <a:r>
              <a:rPr lang="en-US" sz="2400" dirty="0" smtClean="0"/>
              <a:t>Use the menu at the top left to find the correct dataset (Fat Mice).</a:t>
            </a:r>
          </a:p>
          <a:p>
            <a:r>
              <a:rPr lang="en-US" sz="2400" dirty="0" smtClean="0"/>
              <a:t>Check out the sample:  what are the sample sizes? Which group </a:t>
            </a:r>
          </a:p>
          <a:p>
            <a:r>
              <a:rPr lang="en-US" sz="2400" dirty="0"/>
              <a:t> </a:t>
            </a:r>
            <a:r>
              <a:rPr lang="en-US" sz="2400" dirty="0" smtClean="0"/>
              <a:t>        gains more weight?  (LL = light at night, LD = normal light/dark) </a:t>
            </a:r>
          </a:p>
          <a:p>
            <a:r>
              <a:rPr lang="en-US" sz="2400" dirty="0" smtClean="0"/>
              <a:t>Generate one randomization statistic.  Compare it to the original.</a:t>
            </a:r>
          </a:p>
          <a:p>
            <a:r>
              <a:rPr lang="en-US" sz="2400" dirty="0" smtClean="0"/>
              <a:t>Generate a full randomization (1000 or more). </a:t>
            </a:r>
          </a:p>
          <a:p>
            <a:r>
              <a:rPr lang="en-US" sz="2400" dirty="0" smtClean="0"/>
              <a:t>Use the “right-tailed” option to find the p-value. </a:t>
            </a:r>
          </a:p>
          <a:p>
            <a:r>
              <a:rPr lang="en-US" sz="2400" dirty="0" smtClean="0"/>
              <a:t>What is your p-value?  Compare it with your neighbors.</a:t>
            </a:r>
          </a:p>
          <a:p>
            <a:r>
              <a:rPr lang="en-US" sz="2400" dirty="0" smtClean="0"/>
              <a:t>Is the sample difference of 5 likely to be just by random chance?</a:t>
            </a:r>
          </a:p>
          <a:p>
            <a:r>
              <a:rPr lang="en-US" sz="2400" dirty="0" smtClean="0"/>
              <a:t>What can we conclude about light at night and weight gain?</a:t>
            </a:r>
            <a:endParaRPr lang="en-US" sz="2400" dirty="0"/>
          </a:p>
        </p:txBody>
      </p:sp>
    </p:spTree>
    <p:extLst>
      <p:ext uri="{BB962C8B-B14F-4D97-AF65-F5344CB8AC3E}">
        <p14:creationId xmlns:p14="http://schemas.microsoft.com/office/powerpoint/2010/main" val="40592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36" y="457200"/>
            <a:ext cx="8033312" cy="830997"/>
          </a:xfrm>
          <a:prstGeom prst="rect">
            <a:avLst/>
          </a:prstGeom>
          <a:noFill/>
        </p:spPr>
        <p:txBody>
          <a:bodyPr wrap="square" rtlCol="0">
            <a:spAutoFit/>
          </a:bodyPr>
          <a:lstStyle/>
          <a:p>
            <a:pPr algn="ctr"/>
            <a:r>
              <a:rPr lang="en-US" sz="4800" b="1" dirty="0" smtClean="0"/>
              <a:t>“New” Simulation Methods? </a:t>
            </a:r>
            <a:endParaRPr lang="en-US" sz="4800" b="1" dirty="0"/>
          </a:p>
        </p:txBody>
      </p:sp>
      <p:sp>
        <p:nvSpPr>
          <p:cNvPr id="4" name="TextBox 3"/>
          <p:cNvSpPr txBox="1"/>
          <p:nvPr/>
        </p:nvSpPr>
        <p:spPr>
          <a:xfrm>
            <a:off x="660012" y="2114836"/>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
        <p:nvSpPr>
          <p:cNvPr id="3" name="Oval 2"/>
          <p:cNvSpPr/>
          <p:nvPr/>
        </p:nvSpPr>
        <p:spPr>
          <a:xfrm>
            <a:off x="324880" y="4357676"/>
            <a:ext cx="4261402" cy="9679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Simulation Methods</a:t>
            </a:r>
          </a:p>
        </p:txBody>
      </p:sp>
      <p:sp>
        <p:nvSpPr>
          <p:cNvPr id="6" name="TextBox 5"/>
          <p:cNvSpPr txBox="1"/>
          <p:nvPr/>
        </p:nvSpPr>
        <p:spPr>
          <a:xfrm>
            <a:off x="344774" y="1184223"/>
            <a:ext cx="8604354" cy="5509200"/>
          </a:xfrm>
          <a:prstGeom prst="rect">
            <a:avLst/>
          </a:prstGeom>
          <a:noFill/>
        </p:spPr>
        <p:txBody>
          <a:bodyPr wrap="square" rtlCol="0">
            <a:spAutoFit/>
          </a:bodyPr>
          <a:lstStyle/>
          <a:p>
            <a:pPr>
              <a:spcAft>
                <a:spcPts val="2400"/>
              </a:spcAft>
              <a:buFont typeface="Arial" pitchFamily="34" charset="0"/>
              <a:buChar char="•"/>
            </a:pPr>
            <a:r>
              <a:rPr lang="en-US" sz="3600" dirty="0" smtClean="0"/>
              <a:t>  </a:t>
            </a:r>
            <a:r>
              <a:rPr lang="en-US" sz="3200" dirty="0" smtClean="0"/>
              <a:t>These randomization-based methods tie directly to the key ideas of </a:t>
            </a:r>
            <a:r>
              <a:rPr lang="en-US" sz="3200" dirty="0" smtClean="0"/>
              <a:t>statistics.</a:t>
            </a:r>
            <a:endParaRPr lang="en-US" sz="3200" dirty="0" smtClean="0"/>
          </a:p>
          <a:p>
            <a:pPr>
              <a:spcAft>
                <a:spcPts val="2400"/>
              </a:spcAft>
              <a:buFont typeface="Arial" pitchFamily="34" charset="0"/>
              <a:buChar char="•"/>
            </a:pPr>
            <a:r>
              <a:rPr lang="en-US" sz="3200" dirty="0" smtClean="0"/>
              <a:t>  They are ideal for building conceptual understanding of the key ideas</a:t>
            </a:r>
            <a:r>
              <a:rPr lang="en-US" sz="3200" dirty="0" smtClean="0"/>
              <a:t>.</a:t>
            </a:r>
          </a:p>
          <a:p>
            <a:pPr>
              <a:spcAft>
                <a:spcPts val="2400"/>
              </a:spcAft>
              <a:buFont typeface="Arial" pitchFamily="34" charset="0"/>
              <a:buChar char="•"/>
            </a:pPr>
            <a:r>
              <a:rPr lang="en-US" sz="3200" dirty="0"/>
              <a:t> </a:t>
            </a:r>
            <a:r>
              <a:rPr lang="en-US" sz="3200" dirty="0" smtClean="0"/>
              <a:t> Students are very visual learners and really appreciate the visual nature of these methods.</a:t>
            </a:r>
            <a:endParaRPr lang="en-US" sz="3200" dirty="0" smtClean="0"/>
          </a:p>
          <a:p>
            <a:pPr>
              <a:spcAft>
                <a:spcPts val="2400"/>
              </a:spcAft>
              <a:buFont typeface="Arial" pitchFamily="34" charset="0"/>
              <a:buChar char="•"/>
            </a:pPr>
            <a:r>
              <a:rPr lang="en-US" sz="3200" dirty="0" smtClean="0"/>
              <a:t>  Not only are these methods great for </a:t>
            </a:r>
            <a:r>
              <a:rPr lang="en-US" sz="3200" u="sng" dirty="0" smtClean="0"/>
              <a:t>teaching</a:t>
            </a:r>
            <a:r>
              <a:rPr lang="en-US" sz="3200" dirty="0" smtClean="0"/>
              <a:t> statistics, but they are increasingly being used for </a:t>
            </a:r>
            <a:r>
              <a:rPr lang="en-US" sz="3200" u="sng" dirty="0" smtClean="0"/>
              <a:t>doing</a:t>
            </a:r>
            <a:r>
              <a:rPr lang="en-US" sz="3200" dirty="0" smtClean="0"/>
              <a:t> statistics.</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How does everything fit together?</a:t>
            </a:r>
          </a:p>
        </p:txBody>
      </p:sp>
      <p:sp>
        <p:nvSpPr>
          <p:cNvPr id="6" name="TextBox 5"/>
          <p:cNvSpPr txBox="1"/>
          <p:nvPr/>
        </p:nvSpPr>
        <p:spPr>
          <a:xfrm>
            <a:off x="344774" y="1184223"/>
            <a:ext cx="8604354" cy="4585871"/>
          </a:xfrm>
          <a:prstGeom prst="rect">
            <a:avLst/>
          </a:prstGeom>
          <a:noFill/>
        </p:spPr>
        <p:txBody>
          <a:bodyPr wrap="square" rtlCol="0">
            <a:spAutoFit/>
          </a:bodyPr>
          <a:lstStyle/>
          <a:p>
            <a:pPr>
              <a:spcAft>
                <a:spcPts val="2400"/>
              </a:spcAft>
              <a:buFont typeface="Arial" pitchFamily="34" charset="0"/>
              <a:buChar char="•"/>
            </a:pPr>
            <a:r>
              <a:rPr lang="en-US" sz="3600" dirty="0" smtClean="0"/>
              <a:t>  We use these methods to build understanding of the key ideas.</a:t>
            </a:r>
          </a:p>
          <a:p>
            <a:pPr>
              <a:spcAft>
                <a:spcPts val="2400"/>
              </a:spcAft>
              <a:buFont typeface="Arial" pitchFamily="34" charset="0"/>
              <a:buChar char="•"/>
            </a:pPr>
            <a:r>
              <a:rPr lang="en-US" sz="3600" dirty="0" smtClean="0"/>
              <a:t>  We then cover traditional normal and t-tests as “short-cut formulas”.</a:t>
            </a:r>
          </a:p>
          <a:p>
            <a:pPr>
              <a:spcAft>
                <a:spcPts val="2400"/>
              </a:spcAft>
              <a:buFont typeface="Arial" pitchFamily="34" charset="0"/>
              <a:buChar char="•"/>
            </a:pPr>
            <a:r>
              <a:rPr lang="en-US" sz="3600" dirty="0" smtClean="0"/>
              <a:t>  Students continue to see all the standard methods but with a deeper understanding of the meaning.  </a:t>
            </a:r>
            <a:endParaRPr lang="en-US" sz="36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Additional </a:t>
            </a:r>
            <a:r>
              <a:rPr lang="en-US" b="1" u="sng" dirty="0" smtClean="0">
                <a:solidFill>
                  <a:srgbClr val="C00000"/>
                </a:solidFill>
              </a:rPr>
              <a:t>Resources</a:t>
            </a:r>
            <a:endParaRPr lang="en-US" b="1" u="sng" dirty="0">
              <a:solidFill>
                <a:srgbClr val="C00000"/>
              </a:solidFill>
            </a:endParaRPr>
          </a:p>
        </p:txBody>
      </p:sp>
      <p:sp>
        <p:nvSpPr>
          <p:cNvPr id="3" name="TextBox 2"/>
          <p:cNvSpPr txBox="1"/>
          <p:nvPr/>
        </p:nvSpPr>
        <p:spPr>
          <a:xfrm>
            <a:off x="714375" y="131443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4" name="TextBox 3"/>
          <p:cNvSpPr txBox="1"/>
          <p:nvPr/>
        </p:nvSpPr>
        <p:spPr>
          <a:xfrm>
            <a:off x="557214" y="2843213"/>
            <a:ext cx="8058150" cy="2246769"/>
          </a:xfrm>
          <a:prstGeom prst="rect">
            <a:avLst/>
          </a:prstGeom>
          <a:noFill/>
        </p:spPr>
        <p:txBody>
          <a:bodyPr wrap="square" rtlCol="0">
            <a:spAutoFit/>
          </a:bodyPr>
          <a:lstStyle/>
          <a:p>
            <a:pPr marL="457200" indent="-457200">
              <a:spcAft>
                <a:spcPts val="1200"/>
              </a:spcAft>
              <a:buFont typeface="Arial" pitchFamily="34" charset="0"/>
              <a:buChar char="•"/>
            </a:pPr>
            <a:r>
              <a:rPr lang="en-US" sz="4000" dirty="0" smtClean="0"/>
              <a:t>Descriptive Statistics</a:t>
            </a:r>
          </a:p>
          <a:p>
            <a:pPr marL="457200" indent="-457200">
              <a:spcAft>
                <a:spcPts val="1200"/>
              </a:spcAft>
              <a:buFont typeface="Arial" pitchFamily="34" charset="0"/>
              <a:buChar char="•"/>
            </a:pPr>
            <a:r>
              <a:rPr lang="en-US" sz="4000" dirty="0" smtClean="0"/>
              <a:t>Sampling Distributions </a:t>
            </a:r>
            <a:r>
              <a:rPr lang="en-US" sz="2800" dirty="0" smtClean="0"/>
              <a:t>(Reese’s Pieces!)</a:t>
            </a:r>
          </a:p>
          <a:p>
            <a:pPr marL="457200" indent="-457200">
              <a:spcAft>
                <a:spcPts val="1200"/>
              </a:spcAft>
              <a:buFont typeface="Arial" pitchFamily="34" charset="0"/>
              <a:buChar char="•"/>
            </a:pPr>
            <a:r>
              <a:rPr lang="en-US" sz="4000" dirty="0" smtClean="0"/>
              <a:t>Normal and t-Distributions</a:t>
            </a:r>
            <a:endParaRPr lang="en-US" sz="4000" dirty="0"/>
          </a:p>
        </p:txBody>
      </p:sp>
    </p:spTree>
    <p:extLst>
      <p:ext uri="{BB962C8B-B14F-4D97-AF65-F5344CB8AC3E}">
        <p14:creationId xmlns:p14="http://schemas.microsoft.com/office/powerpoint/2010/main" val="4117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888759"/>
            <a:ext cx="6325849" cy="830997"/>
          </a:xfrm>
          <a:prstGeom prst="rect">
            <a:avLst/>
          </a:prstGeom>
          <a:noFill/>
        </p:spPr>
        <p:txBody>
          <a:bodyPr wrap="square" rtlCol="0">
            <a:spAutoFit/>
          </a:bodyPr>
          <a:lstStyle/>
          <a:p>
            <a:r>
              <a:rPr lang="en-US" sz="4800" b="1" dirty="0" smtClean="0"/>
              <a:t>Thanks for joining me!</a:t>
            </a:r>
            <a:endParaRPr lang="en-US" sz="4800" b="1" dirty="0"/>
          </a:p>
        </p:txBody>
      </p:sp>
      <p:sp>
        <p:nvSpPr>
          <p:cNvPr id="3" name="Rectangle 2"/>
          <p:cNvSpPr/>
          <p:nvPr/>
        </p:nvSpPr>
        <p:spPr>
          <a:xfrm>
            <a:off x="1139254" y="1768840"/>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700924"/>
            <a:ext cx="4616970" cy="1754326"/>
          </a:xfrm>
          <a:prstGeom prst="rect">
            <a:avLst/>
          </a:prstGeom>
          <a:noFill/>
        </p:spPr>
        <p:txBody>
          <a:bodyPr wrap="square" rtlCol="0">
            <a:spAutoFit/>
          </a:bodyPr>
          <a:lstStyle/>
          <a:p>
            <a:pPr algn="ctr"/>
            <a:r>
              <a:rPr lang="en-US" sz="3600" dirty="0" smtClean="0">
                <a:hlinkClick r:id="rId2"/>
              </a:rPr>
              <a:t>plock@stlawu.edu</a:t>
            </a:r>
            <a:endParaRPr lang="en-US" sz="3600" dirty="0" smtClean="0"/>
          </a:p>
          <a:p>
            <a:pPr algn="ctr"/>
            <a:endParaRPr lang="en-US" sz="3600" dirty="0" smtClean="0"/>
          </a:p>
          <a:p>
            <a:pPr algn="ctr"/>
            <a:r>
              <a:rPr lang="en-US" sz="3600" dirty="0" smtClean="0">
                <a:hlinkClick r:id="rId3"/>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057400"/>
            <a:ext cx="7239000" cy="1200329"/>
          </a:xfrm>
          <a:prstGeom prst="rect">
            <a:avLst/>
          </a:prstGeom>
          <a:noFill/>
        </p:spPr>
        <p:txBody>
          <a:bodyPr wrap="square" rtlCol="0">
            <a:spAutoFit/>
          </a:bodyPr>
          <a:lstStyle/>
          <a:p>
            <a:r>
              <a:rPr lang="en-US" sz="7200" b="1" dirty="0" smtClean="0"/>
              <a:t>We need a snack!</a:t>
            </a:r>
          </a:p>
        </p:txBody>
      </p:sp>
    </p:spTree>
    <p:extLst>
      <p:ext uri="{BB962C8B-B14F-4D97-AF65-F5344CB8AC3E}">
        <p14:creationId xmlns:p14="http://schemas.microsoft.com/office/powerpoint/2010/main" val="311345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2438400"/>
          </a:xfrm>
        </p:spPr>
        <p:txBody>
          <a:bodyPr>
            <a:noAutofit/>
          </a:bodyPr>
          <a:lstStyle/>
          <a:p>
            <a:r>
              <a:rPr lang="en-US" sz="6600" b="1" dirty="0" smtClean="0">
                <a:solidFill>
                  <a:srgbClr val="C00000"/>
                </a:solidFill>
              </a:rPr>
              <a:t>What proportion of Reese’s Pieces are Orange?</a:t>
            </a:r>
            <a:endParaRPr lang="en-US" sz="6600" b="1" dirty="0">
              <a:solidFill>
                <a:srgbClr val="C00000"/>
              </a:solidFill>
            </a:endParaRPr>
          </a:p>
        </p:txBody>
      </p:sp>
      <p:sp>
        <p:nvSpPr>
          <p:cNvPr id="5" name="TextBox 4"/>
          <p:cNvSpPr txBox="1"/>
          <p:nvPr/>
        </p:nvSpPr>
        <p:spPr>
          <a:xfrm>
            <a:off x="1371600" y="3962400"/>
            <a:ext cx="6172200" cy="1077218"/>
          </a:xfrm>
          <a:prstGeom prst="rect">
            <a:avLst/>
          </a:prstGeom>
          <a:noFill/>
        </p:spPr>
        <p:txBody>
          <a:bodyPr wrap="square" rtlCol="0">
            <a:spAutoFit/>
          </a:bodyPr>
          <a:lstStyle/>
          <a:p>
            <a:pPr algn="ctr"/>
            <a:r>
              <a:rPr lang="en-US" sz="3200" dirty="0" smtClean="0"/>
              <a:t>Find the proportion that are orange for your “sample</a:t>
            </a:r>
            <a:r>
              <a:rPr lang="en-US" sz="3200" dirty="0" smtClean="0"/>
              <a:t>”.</a:t>
            </a:r>
          </a:p>
        </p:txBody>
      </p:sp>
    </p:spTree>
    <p:extLst>
      <p:ext uri="{BB962C8B-B14F-4D97-AF65-F5344CB8AC3E}">
        <p14:creationId xmlns:p14="http://schemas.microsoft.com/office/powerpoint/2010/main" val="37109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print"/>
          <a:srcRect/>
          <a:stretch>
            <a:fillRect/>
          </a:stretch>
        </p:blipFill>
        <p:spPr bwMode="auto">
          <a:xfrm>
            <a:off x="381000" y="381000"/>
            <a:ext cx="8229600" cy="6019800"/>
          </a:xfrm>
          <a:prstGeom prst="rect">
            <a:avLst/>
          </a:prstGeom>
          <a:noFill/>
          <a:ln w="9525">
            <a:noFill/>
            <a:miter lim="800000"/>
            <a:headEnd/>
            <a:tailEnd/>
          </a:ln>
        </p:spPr>
      </p:pic>
      <p:sp>
        <p:nvSpPr>
          <p:cNvPr id="2" name="TextBox 1"/>
          <p:cNvSpPr txBox="1"/>
          <p:nvPr/>
        </p:nvSpPr>
        <p:spPr>
          <a:xfrm>
            <a:off x="1600200" y="395514"/>
            <a:ext cx="5791200" cy="1077218"/>
          </a:xfrm>
          <a:prstGeom prst="rect">
            <a:avLst/>
          </a:prstGeom>
          <a:noFill/>
        </p:spPr>
        <p:txBody>
          <a:bodyPr wrap="square" rtlCol="0">
            <a:spAutoFit/>
          </a:bodyPr>
          <a:lstStyle/>
          <a:p>
            <a:pPr algn="ctr"/>
            <a:r>
              <a:rPr lang="en-US" sz="3200" dirty="0" smtClean="0"/>
              <a:t>Proportion orange in 100 samples of size n=100</a:t>
            </a:r>
            <a:endParaRPr lang="en-US" sz="3200" dirty="0"/>
          </a:p>
        </p:txBody>
      </p:sp>
      <p:sp>
        <p:nvSpPr>
          <p:cNvPr id="3" name="TextBox 2"/>
          <p:cNvSpPr txBox="1"/>
          <p:nvPr/>
        </p:nvSpPr>
        <p:spPr>
          <a:xfrm>
            <a:off x="533400" y="5715000"/>
            <a:ext cx="7924800" cy="1077218"/>
          </a:xfrm>
          <a:prstGeom prst="rect">
            <a:avLst/>
          </a:prstGeom>
          <a:solidFill>
            <a:srgbClr val="FFFF99"/>
          </a:solidFill>
        </p:spPr>
        <p:txBody>
          <a:bodyPr wrap="square" rtlCol="0">
            <a:spAutoFit/>
          </a:bodyPr>
          <a:lstStyle/>
          <a:p>
            <a:pPr algn="ctr"/>
            <a:r>
              <a:rPr lang="en-US" sz="3200" dirty="0" smtClean="0"/>
              <a:t>BUT – In practice, can we really take lots of samples from the same population?</a:t>
            </a:r>
            <a:endParaRPr lang="en-US" sz="3200" dirty="0"/>
          </a:p>
        </p:txBody>
      </p:sp>
    </p:spTree>
    <p:extLst>
      <p:ext uri="{BB962C8B-B14F-4D97-AF65-F5344CB8AC3E}">
        <p14:creationId xmlns:p14="http://schemas.microsoft.com/office/powerpoint/2010/main" val="1424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2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3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4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2458</TotalTime>
  <Words>2825</Words>
  <Application>Microsoft Office PowerPoint</Application>
  <PresentationFormat>On-screen Show (4:3)</PresentationFormat>
  <Paragraphs>915</Paragraphs>
  <Slides>65</Slides>
  <Notes>21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65</vt:i4>
      </vt:variant>
    </vt:vector>
  </HeadingPairs>
  <TitlesOfParts>
    <vt:vector size="71" baseType="lpstr">
      <vt:lpstr>Office Theme</vt:lpstr>
      <vt:lpstr>Aspect</vt:lpstr>
      <vt:lpstr>2_Aspect</vt:lpstr>
      <vt:lpstr>3_Aspect</vt:lpstr>
      <vt:lpstr>4_Aspect</vt:lpstr>
      <vt:lpstr>Equation</vt:lpstr>
      <vt:lpstr>Building Conceptual Understanding of Statistical Inference</vt:lpstr>
      <vt:lpstr>PowerPoint Presentation</vt:lpstr>
      <vt:lpstr>PowerPoint Presentation</vt:lpstr>
      <vt:lpstr>PowerPoint Presentation</vt:lpstr>
      <vt:lpstr>New Simulation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the Bootstrap Distribution to Get a 95% Confidence Interval </vt:lpstr>
      <vt:lpstr>PowerPoint Presentation</vt:lpstr>
      <vt:lpstr>PowerPoint Presentation</vt:lpstr>
      <vt:lpstr>Sampling Distribution</vt:lpstr>
      <vt:lpstr>Bootstrap Distribution</vt:lpstr>
      <vt:lpstr>Example 3: Diet Cola and Calcium </vt:lpstr>
      <vt:lpstr>Example 3: Diet Cola and Calcium </vt:lpstr>
      <vt:lpstr>What About Hypothesis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Samples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by Scrambling</vt:lpstr>
      <vt:lpstr>PowerPoint Presentation</vt:lpstr>
      <vt:lpstr>PowerPoint Presentation</vt:lpstr>
      <vt:lpstr>PowerPoint Presentation</vt:lpstr>
      <vt:lpstr>Example 4:  Light at Night and Weight Gain </vt:lpstr>
      <vt:lpstr>Example 4:  Light at Night and Weight Gain</vt:lpstr>
      <vt:lpstr>PowerPoint Presentation</vt:lpstr>
      <vt:lpstr>PowerPoint Presentation</vt:lpstr>
      <vt:lpstr>PowerPoint Presentation</vt:lpstr>
      <vt:lpstr>PowerPoint Presentation</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Patti</cp:lastModifiedBy>
  <cp:revision>152</cp:revision>
  <cp:lastPrinted>2012-11-03T17:12:28Z</cp:lastPrinted>
  <dcterms:created xsi:type="dcterms:W3CDTF">2010-10-14T16:11:16Z</dcterms:created>
  <dcterms:modified xsi:type="dcterms:W3CDTF">2013-01-16T02:50:18Z</dcterms:modified>
</cp:coreProperties>
</file>