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Lst>
  <p:notesMasterIdLst>
    <p:notesMasterId r:id="rId63"/>
  </p:notesMasterIdLst>
  <p:handoutMasterIdLst>
    <p:handoutMasterId r:id="rId64"/>
  </p:handoutMasterIdLst>
  <p:sldIdLst>
    <p:sldId id="256" r:id="rId6"/>
    <p:sldId id="375" r:id="rId7"/>
    <p:sldId id="376" r:id="rId8"/>
    <p:sldId id="378" r:id="rId9"/>
    <p:sldId id="377" r:id="rId10"/>
    <p:sldId id="330" r:id="rId11"/>
    <p:sldId id="391" r:id="rId12"/>
    <p:sldId id="332" r:id="rId13"/>
    <p:sldId id="333" r:id="rId14"/>
    <p:sldId id="379" r:id="rId15"/>
    <p:sldId id="334" r:id="rId16"/>
    <p:sldId id="380" r:id="rId17"/>
    <p:sldId id="362" r:id="rId18"/>
    <p:sldId id="319" r:id="rId19"/>
    <p:sldId id="381" r:id="rId20"/>
    <p:sldId id="382" r:id="rId21"/>
    <p:sldId id="335" r:id="rId22"/>
    <p:sldId id="363" r:id="rId23"/>
    <p:sldId id="323" r:id="rId24"/>
    <p:sldId id="393" r:id="rId25"/>
    <p:sldId id="336" r:id="rId26"/>
    <p:sldId id="394" r:id="rId27"/>
    <p:sldId id="395" r:id="rId28"/>
    <p:sldId id="326" r:id="rId29"/>
    <p:sldId id="317" r:id="rId30"/>
    <p:sldId id="318" r:id="rId31"/>
    <p:sldId id="325" r:id="rId32"/>
    <p:sldId id="383" r:id="rId33"/>
    <p:sldId id="384" r:id="rId34"/>
    <p:sldId id="304" r:id="rId35"/>
    <p:sldId id="337" r:id="rId36"/>
    <p:sldId id="338" r:id="rId37"/>
    <p:sldId id="373" r:id="rId38"/>
    <p:sldId id="340" r:id="rId39"/>
    <p:sldId id="368" r:id="rId40"/>
    <p:sldId id="371" r:id="rId41"/>
    <p:sldId id="372" r:id="rId42"/>
    <p:sldId id="345" r:id="rId43"/>
    <p:sldId id="346" r:id="rId44"/>
    <p:sldId id="347" r:id="rId45"/>
    <p:sldId id="305" r:id="rId46"/>
    <p:sldId id="386" r:id="rId47"/>
    <p:sldId id="349" r:id="rId48"/>
    <p:sldId id="352" r:id="rId49"/>
    <p:sldId id="365" r:id="rId50"/>
    <p:sldId id="353" r:id="rId51"/>
    <p:sldId id="354" r:id="rId52"/>
    <p:sldId id="374" r:id="rId53"/>
    <p:sldId id="387" r:id="rId54"/>
    <p:sldId id="389" r:id="rId55"/>
    <p:sldId id="356" r:id="rId56"/>
    <p:sldId id="392" r:id="rId57"/>
    <p:sldId id="396" r:id="rId58"/>
    <p:sldId id="358" r:id="rId59"/>
    <p:sldId id="359" r:id="rId60"/>
    <p:sldId id="390" r:id="rId61"/>
    <p:sldId id="360" r:id="rId6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14" autoAdjust="0"/>
  </p:normalViewPr>
  <p:slideViewPr>
    <p:cSldViewPr snapToGrid="0">
      <p:cViewPr varScale="1">
        <p:scale>
          <a:sx n="61" d="100"/>
          <a:sy n="61" d="100"/>
        </p:scale>
        <p:origin x="-132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11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91391D-4B24-47A1-8641-5FCA102F2021}" type="slidenum">
              <a:rPr lang="en-US" smtClean="0"/>
              <a:pPr/>
              <a:t>45</a:t>
            </a:fld>
            <a:endParaRPr lang="en-US"/>
          </a:p>
        </p:txBody>
      </p:sp>
    </p:spTree>
    <p:extLst>
      <p:ext uri="{BB962C8B-B14F-4D97-AF65-F5344CB8AC3E}">
        <p14:creationId xmlns:p14="http://schemas.microsoft.com/office/powerpoint/2010/main" val="230646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4422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195605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35655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55942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6317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294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8234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60555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73217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0738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290559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45471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45047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725609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9488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910007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59672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365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57008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914853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010652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09461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71220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335216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67761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7811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44748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1703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915332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789536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565591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51869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898447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16134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0644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186836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1135711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9884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09865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574845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730490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3084942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84486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07015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72008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37727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57119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139379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lock@stlaw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5.jpeg"/><Relationship Id="rId18" Type="http://schemas.openxmlformats.org/officeDocument/2006/relationships/image" Target="../media/image20.jpeg"/><Relationship Id="rId26" Type="http://schemas.openxmlformats.org/officeDocument/2006/relationships/image" Target="../media/image26.jpeg"/><Relationship Id="rId3" Type="http://schemas.openxmlformats.org/officeDocument/2006/relationships/image" Target="../media/image46.jpeg"/><Relationship Id="rId21" Type="http://schemas.openxmlformats.org/officeDocument/2006/relationships/image" Target="../media/image9.jpeg"/><Relationship Id="rId7" Type="http://schemas.openxmlformats.org/officeDocument/2006/relationships/image" Target="../media/image23.jpeg"/><Relationship Id="rId12" Type="http://schemas.openxmlformats.org/officeDocument/2006/relationships/image" Target="../media/image4.jpeg"/><Relationship Id="rId17" Type="http://schemas.openxmlformats.org/officeDocument/2006/relationships/image" Target="../media/image13.jpeg"/><Relationship Id="rId25" Type="http://schemas.openxmlformats.org/officeDocument/2006/relationships/image" Target="../media/image17.jpeg"/><Relationship Id="rId2" Type="http://schemas.openxmlformats.org/officeDocument/2006/relationships/image" Target="../media/image27.jpeg"/><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5.jpeg"/><Relationship Id="rId24" Type="http://schemas.openxmlformats.org/officeDocument/2006/relationships/image" Target="../media/image16.jpeg"/><Relationship Id="rId5" Type="http://schemas.openxmlformats.org/officeDocument/2006/relationships/image" Target="../media/image22.jpeg"/><Relationship Id="rId15" Type="http://schemas.openxmlformats.org/officeDocument/2006/relationships/image" Target="../media/image19.jpeg"/><Relationship Id="rId23" Type="http://schemas.openxmlformats.org/officeDocument/2006/relationships/image" Target="../media/image15.jpeg"/><Relationship Id="rId10" Type="http://schemas.openxmlformats.org/officeDocument/2006/relationships/image" Target="../media/image11.jpeg"/><Relationship Id="rId19" Type="http://schemas.openxmlformats.org/officeDocument/2006/relationships/image" Target="../media/image10.jpeg"/><Relationship Id="rId4" Type="http://schemas.openxmlformats.org/officeDocument/2006/relationships/image" Target="../media/image8.jpeg"/><Relationship Id="rId9" Type="http://schemas.openxmlformats.org/officeDocument/2006/relationships/image" Target="../media/image6.jpeg"/><Relationship Id="rId14" Type="http://schemas.openxmlformats.org/officeDocument/2006/relationships/image" Target="../media/image21.jpeg"/><Relationship Id="rId22" Type="http://schemas.openxmlformats.org/officeDocument/2006/relationships/image" Target="../media/image12.jpeg"/><Relationship Id="rId27"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50.wmf"/><Relationship Id="rId11" Type="http://schemas.openxmlformats.org/officeDocument/2006/relationships/image" Target="../media/image52.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notesSlide" Target="../notesSlides/notesSlide6.xml"/><Relationship Id="rId9" Type="http://schemas.openxmlformats.org/officeDocument/2006/relationships/image" Target="../media/image51.wm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53.png"/><Relationship Id="rId4" Type="http://schemas.openxmlformats.org/officeDocument/2006/relationships/hyperlink" Target="http://www.lock5stat.com/" TargetMode="Externa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image" Target="../media/image50.wmf"/><Relationship Id="rId11" Type="http://schemas.openxmlformats.org/officeDocument/2006/relationships/image" Target="../media/image52.wmf"/><Relationship Id="rId5" Type="http://schemas.openxmlformats.org/officeDocument/2006/relationships/oleObject" Target="../embeddings/oleObject4.bin"/><Relationship Id="rId10" Type="http://schemas.openxmlformats.org/officeDocument/2006/relationships/oleObject" Target="../embeddings/oleObject6.bin"/><Relationship Id="rId4" Type="http://schemas.openxmlformats.org/officeDocument/2006/relationships/notesSlide" Target="../notesSlides/notesSlide8.xml"/><Relationship Id="rId9" Type="http://schemas.openxmlformats.org/officeDocument/2006/relationships/image" Target="../media/image5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56.png"/><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59.emf"/><Relationship Id="rId4" Type="http://schemas.openxmlformats.org/officeDocument/2006/relationships/image" Target="../media/image58.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hyperlink" Target="http://www.lock5stat.com/statkey" TargetMode="Externa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56.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www.lock5stat.com/" TargetMode="External"/><Relationship Id="rId2" Type="http://schemas.openxmlformats.org/officeDocument/2006/relationships/hyperlink" Target="mailto:plock@stlawu.ed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jpe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28" Type="http://schemas.openxmlformats.org/officeDocument/2006/relationships/image" Target="../media/image29.pn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693" y="514349"/>
            <a:ext cx="8398412" cy="2914651"/>
          </a:xfrm>
        </p:spPr>
        <p:txBody>
          <a:bodyPr>
            <a:noAutofit/>
          </a:bodyPr>
          <a:lstStyle/>
          <a:p>
            <a:r>
              <a:rPr lang="en-US" sz="4800" b="1" dirty="0" smtClean="0"/>
              <a:t>Building Conceptual Understanding of Statistical Inference</a:t>
            </a:r>
            <a:endParaRPr lang="en-US" sz="4800" b="1" dirty="0"/>
          </a:p>
        </p:txBody>
      </p:sp>
      <p:sp>
        <p:nvSpPr>
          <p:cNvPr id="3" name="Subtitle 2"/>
          <p:cNvSpPr>
            <a:spLocks noGrp="1"/>
          </p:cNvSpPr>
          <p:nvPr>
            <p:ph type="subTitle" idx="1"/>
          </p:nvPr>
        </p:nvSpPr>
        <p:spPr>
          <a:xfrm>
            <a:off x="253218" y="3733800"/>
            <a:ext cx="8890782" cy="2743200"/>
          </a:xfrm>
        </p:spPr>
        <p:txBody>
          <a:bodyPr>
            <a:noAutofit/>
          </a:bodyPr>
          <a:lstStyle/>
          <a:p>
            <a:r>
              <a:rPr lang="en-US" sz="2800" dirty="0" smtClean="0">
                <a:solidFill>
                  <a:schemeClr val="tx1">
                    <a:lumMod val="85000"/>
                    <a:lumOff val="15000"/>
                  </a:schemeClr>
                </a:solidFill>
              </a:rPr>
              <a:t>    Patti Frazer Lock </a:t>
            </a:r>
          </a:p>
          <a:p>
            <a:r>
              <a:rPr lang="en-US" sz="2200" dirty="0" smtClean="0">
                <a:solidFill>
                  <a:schemeClr val="tx1">
                    <a:lumMod val="85000"/>
                    <a:lumOff val="15000"/>
                  </a:schemeClr>
                </a:solidFill>
              </a:rPr>
              <a:t>Cummings Professor of Mathematics</a:t>
            </a:r>
          </a:p>
          <a:p>
            <a:r>
              <a:rPr lang="en-US" sz="2200" dirty="0" smtClean="0">
                <a:solidFill>
                  <a:schemeClr val="tx1">
                    <a:lumMod val="85000"/>
                    <a:lumOff val="15000"/>
                  </a:schemeClr>
                </a:solidFill>
              </a:rPr>
              <a:t>St. Lawrence University</a:t>
            </a:r>
          </a:p>
          <a:p>
            <a:r>
              <a:rPr lang="en-US" sz="2200" dirty="0" smtClean="0">
                <a:solidFill>
                  <a:schemeClr val="tx1">
                    <a:lumMod val="85000"/>
                    <a:lumOff val="15000"/>
                  </a:schemeClr>
                </a:solidFill>
                <a:hlinkClick r:id="rId2"/>
              </a:rPr>
              <a:t>plock@stlawu.edu</a:t>
            </a:r>
            <a:r>
              <a:rPr lang="en-US" sz="2200" dirty="0" smtClean="0">
                <a:solidFill>
                  <a:schemeClr val="tx1">
                    <a:lumMod val="85000"/>
                    <a:lumOff val="15000"/>
                  </a:schemeClr>
                </a:solidFill>
              </a:rPr>
              <a:t> </a:t>
            </a:r>
          </a:p>
          <a:p>
            <a:endParaRPr lang="en-US" sz="800" dirty="0" smtClean="0">
              <a:solidFill>
                <a:schemeClr val="tx1">
                  <a:lumMod val="85000"/>
                  <a:lumOff val="15000"/>
                </a:schemeClr>
              </a:solidFill>
            </a:endParaRPr>
          </a:p>
          <a:p>
            <a:r>
              <a:rPr lang="en-US" sz="2800" dirty="0" smtClean="0">
                <a:solidFill>
                  <a:schemeClr val="tx1">
                    <a:lumMod val="85000"/>
                    <a:lumOff val="15000"/>
                  </a:schemeClr>
                </a:solidFill>
              </a:rPr>
              <a:t>Glendale </a:t>
            </a:r>
            <a:r>
              <a:rPr lang="en-US" sz="2800" dirty="0" smtClean="0">
                <a:solidFill>
                  <a:schemeClr val="tx1">
                    <a:lumMod val="85000"/>
                    <a:lumOff val="15000"/>
                  </a:schemeClr>
                </a:solidFill>
              </a:rPr>
              <a:t>Community College</a:t>
            </a:r>
            <a:endParaRPr lang="en-US" sz="2800" dirty="0" smtClean="0">
              <a:solidFill>
                <a:schemeClr val="tx1">
                  <a:lumMod val="85000"/>
                  <a:lumOff val="15000"/>
                </a:schemeClr>
              </a:solidFill>
            </a:endParaRPr>
          </a:p>
          <a:p>
            <a:r>
              <a:rPr lang="en-US" sz="2800" dirty="0" smtClean="0">
                <a:solidFill>
                  <a:schemeClr val="tx1">
                    <a:lumMod val="85000"/>
                    <a:lumOff val="15000"/>
                  </a:schemeClr>
                </a:solidFill>
              </a:rPr>
              <a:t>January 2013</a:t>
            </a:r>
          </a:p>
        </p:txBody>
      </p:sp>
      <p:sp>
        <p:nvSpPr>
          <p:cNvPr id="4" name="Rectangle 3"/>
          <p:cNvSpPr/>
          <p:nvPr/>
        </p:nvSpPr>
        <p:spPr>
          <a:xfrm>
            <a:off x="267285" y="457200"/>
            <a:ext cx="8637563"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252" y="664386"/>
            <a:ext cx="7657406"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sp>
        <p:nvSpPr>
          <p:cNvPr id="3" name="TextBox 2"/>
          <p:cNvSpPr txBox="1"/>
          <p:nvPr/>
        </p:nvSpPr>
        <p:spPr>
          <a:xfrm>
            <a:off x="957252" y="2657475"/>
            <a:ext cx="7215198" cy="1200329"/>
          </a:xfrm>
          <a:prstGeom prst="rect">
            <a:avLst/>
          </a:prstGeom>
          <a:noFill/>
        </p:spPr>
        <p:txBody>
          <a:bodyPr wrap="square" rtlCol="0">
            <a:spAutoFit/>
          </a:bodyPr>
          <a:lstStyle/>
          <a:p>
            <a:r>
              <a:rPr lang="en-US" sz="3600" dirty="0" smtClean="0"/>
              <a:t>We would like some kind of margin of error or a confidence interval.</a:t>
            </a:r>
            <a:endParaRPr lang="en-US" sz="3600" dirty="0"/>
          </a:p>
        </p:txBody>
      </p:sp>
      <p:sp>
        <p:nvSpPr>
          <p:cNvPr id="4" name="TextBox 3"/>
          <p:cNvSpPr txBox="1"/>
          <p:nvPr/>
        </p:nvSpPr>
        <p:spPr>
          <a:xfrm>
            <a:off x="957252" y="4229100"/>
            <a:ext cx="7343786" cy="1754326"/>
          </a:xfrm>
          <a:prstGeom prst="rect">
            <a:avLst/>
          </a:prstGeom>
          <a:noFill/>
        </p:spPr>
        <p:txBody>
          <a:bodyPr wrap="square" rtlCol="0">
            <a:spAutoFit/>
          </a:bodyPr>
          <a:lstStyle/>
          <a:p>
            <a:r>
              <a:rPr lang="en-US" sz="3600" b="1" u="sng" dirty="0" smtClean="0"/>
              <a:t>Key concept</a:t>
            </a:r>
            <a:r>
              <a:rPr lang="en-US" sz="3600" dirty="0" smtClean="0"/>
              <a:t>:  How much can we expect the sample means to vary just by random chance?   </a:t>
            </a:r>
            <a:endParaRPr lang="en-US" sz="3600" dirty="0"/>
          </a:p>
        </p:txBody>
      </p:sp>
    </p:spTree>
    <p:extLst>
      <p:ext uri="{BB962C8B-B14F-4D97-AF65-F5344CB8AC3E}">
        <p14:creationId xmlns:p14="http://schemas.microsoft.com/office/powerpoint/2010/main" val="6011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2376"/>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pic>
        <p:nvPicPr>
          <p:cNvPr id="7" name="Picture 4"/>
          <p:cNvPicPr>
            <a:picLocks noChangeAspect="1" noChangeArrowheads="1"/>
          </p:cNvPicPr>
          <p:nvPr/>
        </p:nvPicPr>
        <p:blipFill>
          <a:blip r:embed="rId4" cstate="print"/>
          <a:srcRect/>
          <a:stretch>
            <a:fillRect/>
          </a:stretch>
        </p:blipFill>
        <p:spPr bwMode="auto">
          <a:xfrm>
            <a:off x="4229100" y="1389850"/>
            <a:ext cx="4495800" cy="5239550"/>
          </a:xfrm>
          <a:prstGeom prst="rect">
            <a:avLst/>
          </a:prstGeom>
          <a:noFill/>
          <a:ln w="9525">
            <a:noFill/>
            <a:miter lim="800000"/>
            <a:headEnd/>
            <a:tailEnd/>
          </a:ln>
        </p:spPr>
      </p:pic>
      <p:sp>
        <p:nvSpPr>
          <p:cNvPr id="10" name="TextBox 9"/>
          <p:cNvSpPr txBox="1"/>
          <p:nvPr/>
        </p:nvSpPr>
        <p:spPr>
          <a:xfrm>
            <a:off x="4572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2067902"/>
            <a:ext cx="3429000" cy="369332"/>
          </a:xfrm>
          <a:prstGeom prst="rect">
            <a:avLst/>
          </a:prstGeom>
          <a:noFill/>
        </p:spPr>
        <p:txBody>
          <a:bodyPr wrap="square" rtlCol="0">
            <a:spAutoFit/>
          </a:bodyPr>
          <a:lstStyle/>
          <a:p>
            <a:r>
              <a:rPr lang="en-US" dirty="0" smtClean="0">
                <a:solidFill>
                  <a:srgbClr val="C00000"/>
                </a:solidFill>
              </a:rPr>
              <a:t>3. Calculate summary stats</a:t>
            </a:r>
            <a:endParaRPr lang="en-US" dirty="0">
              <a:solidFill>
                <a:srgbClr val="C00000"/>
              </a:solidFill>
            </a:endParaRPr>
          </a:p>
        </p:txBody>
      </p:sp>
      <p:sp>
        <p:nvSpPr>
          <p:cNvPr id="12" name="TextBox 11"/>
          <p:cNvSpPr txBox="1"/>
          <p:nvPr/>
        </p:nvSpPr>
        <p:spPr>
          <a:xfrm>
            <a:off x="425577" y="4267200"/>
            <a:ext cx="3733800" cy="369332"/>
          </a:xfrm>
          <a:prstGeom prst="rect">
            <a:avLst/>
          </a:prstGeom>
          <a:noFill/>
        </p:spPr>
        <p:txBody>
          <a:bodyPr wrap="square" rtlCol="0">
            <a:spAutoFit/>
          </a:bodyPr>
          <a:lstStyle/>
          <a:p>
            <a:r>
              <a:rPr lang="en-US" dirty="0" smtClean="0">
                <a:solidFill>
                  <a:srgbClr val="C00000"/>
                </a:solidFill>
              </a:rPr>
              <a:t>6. Plug and chug</a:t>
            </a:r>
            <a:endParaRPr lang="en-US" dirty="0">
              <a:solidFill>
                <a:srgbClr val="C00000"/>
              </a:solidFill>
            </a:endParaRPr>
          </a:p>
        </p:txBody>
      </p:sp>
      <p:sp>
        <p:nvSpPr>
          <p:cNvPr id="16" name="Right Arrow 15"/>
          <p:cNvSpPr/>
          <p:nvPr/>
        </p:nvSpPr>
        <p:spPr>
          <a:xfrm>
            <a:off x="4211814" y="4560332"/>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0800000">
            <a:off x="6400800" y="1478280"/>
            <a:ext cx="76200" cy="274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667000" y="1389850"/>
                <a:ext cx="1717929"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𝑡</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𝑠</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667000" y="1389850"/>
                <a:ext cx="1717929" cy="534570"/>
              </a:xfrm>
              <a:prstGeom prst="rect">
                <a:avLst/>
              </a:prstGeom>
              <a:blipFill rotWithShape="1">
                <a:blip r:embed="rId5"/>
                <a:stretch>
                  <a:fillRect t="-114773" r="-24199" b="-16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200" y="1434281"/>
                <a:ext cx="1981200"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𝑧</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𝜎</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57200" y="1434281"/>
                <a:ext cx="1981200" cy="534570"/>
              </a:xfrm>
              <a:prstGeom prst="rect">
                <a:avLst/>
              </a:prstGeom>
              <a:blipFill rotWithShape="1">
                <a:blip r:embed="rId6" cstate="print"/>
                <a:stretch>
                  <a:fillRect t="-113636" r="-10462" b="-169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7200" y="2417302"/>
                <a:ext cx="3581400" cy="400110"/>
              </a:xfrm>
              <a:prstGeom prst="rect">
                <a:avLst/>
              </a:prstGeom>
              <a:noFill/>
            </p:spPr>
            <p:txBody>
              <a:bodyPr wrap="square" rtlCol="0">
                <a:spAutoFit/>
              </a:bodyPr>
              <a:lstStyle/>
              <a:p>
                <a14:m>
                  <m:oMath xmlns:m="http://schemas.openxmlformats.org/officeDocument/2006/math">
                    <m:r>
                      <a:rPr lang="en-US" sz="2000" i="1" smtClean="0">
                        <a:latin typeface="Cambria Math"/>
                      </a:rPr>
                      <m:t>𝑛</m:t>
                    </m:r>
                    <m:r>
                      <a:rPr lang="en-US" sz="2000" b="0" i="1" smtClean="0">
                        <a:latin typeface="Cambria Math"/>
                      </a:rPr>
                      <m:t>=25,  </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=15.98</m:t>
                    </m:r>
                  </m:oMath>
                </a14:m>
                <a:r>
                  <a:rPr lang="en-US" sz="2000" dirty="0" smtClean="0"/>
                  <a:t>, </a:t>
                </a:r>
                <a14:m>
                  <m:oMath xmlns:m="http://schemas.openxmlformats.org/officeDocument/2006/math">
                    <m:r>
                      <a:rPr lang="en-US" sz="2000" b="0" i="1" smtClean="0">
                        <a:latin typeface="Cambria Math"/>
                      </a:rPr>
                      <m:t>𝑠</m:t>
                    </m:r>
                    <m:r>
                      <a:rPr lang="en-US" sz="2000" b="0" i="1" smtClean="0">
                        <a:latin typeface="Cambria Math"/>
                      </a:rPr>
                      <m:t>=11.11</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57200" y="2417302"/>
                <a:ext cx="3581400" cy="400110"/>
              </a:xfrm>
              <a:prstGeom prst="rect">
                <a:avLst/>
              </a:prstGeom>
              <a:blipFill rotWithShape="1">
                <a:blip r:embed="rId7"/>
                <a:stretch>
                  <a:fillRect t="-7692" b="-27692"/>
                </a:stretch>
              </a:blipFill>
            </p:spPr>
            <p:txBody>
              <a:bodyPr/>
              <a:lstStyle/>
              <a:p>
                <a:r>
                  <a:rPr lang="en-US">
                    <a:noFill/>
                  </a:rPr>
                  <a:t> </a:t>
                </a:r>
              </a:p>
            </p:txBody>
          </p:sp>
        </mc:Fallback>
      </mc:AlternateContent>
      <p:sp>
        <p:nvSpPr>
          <p:cNvPr id="23" name="TextBox 22"/>
          <p:cNvSpPr txBox="1"/>
          <p:nvPr/>
        </p:nvSpPr>
        <p:spPr>
          <a:xfrm>
            <a:off x="402336" y="2876897"/>
            <a:ext cx="3619500" cy="369332"/>
          </a:xfrm>
          <a:prstGeom prst="rect">
            <a:avLst/>
          </a:prstGeom>
          <a:noFill/>
        </p:spPr>
        <p:txBody>
          <a:bodyPr wrap="square" rtlCol="0">
            <a:spAutoFit/>
          </a:bodyPr>
          <a:lstStyle/>
          <a:p>
            <a:r>
              <a:rPr lang="en-US" dirty="0" smtClean="0">
                <a:solidFill>
                  <a:srgbClr val="C00000"/>
                </a:solidFill>
              </a:rPr>
              <a:t>4. Find t</a:t>
            </a:r>
            <a:r>
              <a:rPr lang="en-US" baseline="30000"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29768" y="3276600"/>
                <a:ext cx="3636264" cy="487954"/>
              </a:xfrm>
              <a:prstGeom prst="rect">
                <a:avLst/>
              </a:prstGeom>
              <a:noFill/>
            </p:spPr>
            <p:txBody>
              <a:bodyPr wrap="square" rtlCol="0">
                <a:spAutoFit/>
              </a:bodyPr>
              <a:lstStyle/>
              <a:p>
                <a:r>
                  <a:rPr lang="en-US" dirty="0" smtClean="0">
                    <a:latin typeface="Cambria" pitchFamily="18" charset="0"/>
                  </a:rPr>
                  <a:t>95% CI  </a:t>
                </a:r>
                <a:r>
                  <a:rPr lang="en-US" dirty="0" smtClean="0">
                    <a:latin typeface="Cambria" pitchFamily="18" charset="0"/>
                    <a:sym typeface="Symbol"/>
                  </a:rPr>
                  <a:t> </a:t>
                </a:r>
                <a14:m>
                  <m:oMath xmlns:m="http://schemas.openxmlformats.org/officeDocument/2006/math">
                    <m:f>
                      <m:fPr>
                        <m:type m:val="skw"/>
                        <m:ctrlPr>
                          <a:rPr lang="en-US" i="1" smtClean="0">
                            <a:latin typeface="Cambria Math"/>
                            <a:sym typeface="Symbol"/>
                          </a:rPr>
                        </m:ctrlPr>
                      </m:fPr>
                      <m:num>
                        <m:r>
                          <a:rPr lang="en-US" i="1" smtClean="0">
                            <a:latin typeface="Cambria Math"/>
                            <a:ea typeface="Cambria Math"/>
                            <a:sym typeface="Symbol"/>
                          </a:rPr>
                          <m:t>𝛼</m:t>
                        </m:r>
                      </m:num>
                      <m:den>
                        <m:r>
                          <a:rPr lang="en-US" b="0" i="1" smtClean="0">
                            <a:latin typeface="Cambria Math"/>
                            <a:sym typeface="Symbol"/>
                          </a:rPr>
                          <m:t>2</m:t>
                        </m:r>
                      </m:den>
                    </m:f>
                    <m:r>
                      <a:rPr lang="en-US" b="0" i="1" smtClean="0">
                        <a:latin typeface="Cambria Math"/>
                        <a:sym typeface="Symbol"/>
                      </a:rPr>
                      <m:t>=</m:t>
                    </m:r>
                    <m:f>
                      <m:fPr>
                        <m:ctrlPr>
                          <a:rPr lang="en-US" b="0" i="1" smtClean="0">
                            <a:latin typeface="Cambria Math"/>
                            <a:sym typeface="Symbol"/>
                          </a:rPr>
                        </m:ctrlPr>
                      </m:fPr>
                      <m:num>
                        <m:r>
                          <a:rPr lang="en-US" b="0" i="1" smtClean="0">
                            <a:latin typeface="Cambria Math"/>
                            <a:sym typeface="Symbol"/>
                          </a:rPr>
                          <m:t>1−0.95</m:t>
                        </m:r>
                      </m:num>
                      <m:den>
                        <m:r>
                          <a:rPr lang="en-US" b="0" i="1" smtClean="0">
                            <a:latin typeface="Cambria Math"/>
                            <a:sym typeface="Symbol"/>
                          </a:rPr>
                          <m:t>2</m:t>
                        </m:r>
                      </m:den>
                    </m:f>
                    <m:r>
                      <a:rPr lang="en-US" b="0" i="1" smtClean="0">
                        <a:latin typeface="Cambria Math"/>
                        <a:sym typeface="Symbol"/>
                      </a:rPr>
                      <m:t>=0.025</m:t>
                    </m:r>
                  </m:oMath>
                </a14:m>
                <a:r>
                  <a:rPr lang="en-US" dirty="0" smtClean="0">
                    <a:latin typeface="Cambria" pitchFamily="18" charset="0"/>
                  </a:rPr>
                  <a:t> </a:t>
                </a:r>
                <a:endParaRPr lang="en-US" dirty="0">
                  <a:latin typeface="Cambria"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9768" y="3276600"/>
                <a:ext cx="3636264" cy="487954"/>
              </a:xfrm>
              <a:prstGeom prst="rect">
                <a:avLst/>
              </a:prstGeom>
              <a:blipFill rotWithShape="1">
                <a:blip r:embed="rId8" cstate="print"/>
                <a:stretch>
                  <a:fillRect l="-1510" t="-73750" b="-123750"/>
                </a:stretch>
              </a:blipFill>
            </p:spPr>
            <p:txBody>
              <a:bodyPr/>
              <a:lstStyle/>
              <a:p>
                <a:r>
                  <a:rPr lang="en-US">
                    <a:noFill/>
                  </a:rPr>
                  <a:t> </a:t>
                </a:r>
              </a:p>
            </p:txBody>
          </p:sp>
        </mc:Fallback>
      </mc:AlternateContent>
      <p:sp>
        <p:nvSpPr>
          <p:cNvPr id="24" name="TextBox 23"/>
          <p:cNvSpPr txBox="1"/>
          <p:nvPr/>
        </p:nvSpPr>
        <p:spPr>
          <a:xfrm>
            <a:off x="1970627" y="2876897"/>
            <a:ext cx="1392745" cy="369332"/>
          </a:xfrm>
          <a:prstGeom prst="rect">
            <a:avLst/>
          </a:prstGeom>
          <a:noFill/>
        </p:spPr>
        <p:txBody>
          <a:bodyPr wrap="square" rtlCol="0">
            <a:spAutoFit/>
          </a:bodyPr>
          <a:lstStyle/>
          <a:p>
            <a:r>
              <a:rPr lang="en-US" dirty="0" smtClean="0">
                <a:solidFill>
                  <a:srgbClr val="C00000"/>
                </a:solidFill>
              </a:rPr>
              <a:t>5.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14445" y="3824959"/>
                <a:ext cx="1456182" cy="369332"/>
              </a:xfrm>
              <a:prstGeom prst="rect">
                <a:avLst/>
              </a:prstGeom>
              <a:noFill/>
            </p:spPr>
            <p:txBody>
              <a:bodyPr wrap="square" rtlCol="0">
                <a:spAutoFit/>
              </a:bodyPr>
              <a:lstStyle/>
              <a:p>
                <a:r>
                  <a:rPr lang="en-US" dirty="0" err="1" smtClean="0">
                    <a:latin typeface="Cambria" pitchFamily="18" charset="0"/>
                  </a:rPr>
                  <a:t>df</a:t>
                </a:r>
                <a:r>
                  <a:rPr lang="en-US" dirty="0" smtClean="0">
                    <a:latin typeface="Cambria" pitchFamily="18" charset="0"/>
                  </a:rPr>
                  <a:t>=25</a:t>
                </a:r>
                <a14:m>
                  <m:oMath xmlns:m="http://schemas.openxmlformats.org/officeDocument/2006/math">
                    <m:r>
                      <a:rPr lang="en-US" i="1" dirty="0" smtClean="0">
                        <a:latin typeface="Cambria Math"/>
                      </a:rPr>
                      <m:t>−</m:t>
                    </m:r>
                  </m:oMath>
                </a14:m>
                <a:r>
                  <a:rPr lang="en-US" dirty="0" smtClean="0">
                    <a:latin typeface="Cambria" pitchFamily="18" charset="0"/>
                  </a:rPr>
                  <a:t>1=24</a:t>
                </a:r>
                <a:endParaRPr lang="en-US" dirty="0">
                  <a:latin typeface="Cambria"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14445" y="3824959"/>
                <a:ext cx="1456182" cy="369332"/>
              </a:xfrm>
              <a:prstGeom prst="rect">
                <a:avLst/>
              </a:prstGeom>
              <a:blipFill rotWithShape="1">
                <a:blip r:embed="rId9"/>
                <a:stretch>
                  <a:fillRect l="-3347" t="-9836" r="-3347" b="-22951"/>
                </a:stretch>
              </a:blipFill>
            </p:spPr>
            <p:txBody>
              <a:bodyPr/>
              <a:lstStyle/>
              <a:p>
                <a:r>
                  <a:rPr lang="en-US">
                    <a:noFill/>
                  </a:rPr>
                  <a:t> </a:t>
                </a:r>
              </a:p>
            </p:txBody>
          </p:sp>
        </mc:Fallback>
      </mc:AlternateContent>
      <p:sp>
        <p:nvSpPr>
          <p:cNvPr id="5" name="Oval 4"/>
          <p:cNvSpPr/>
          <p:nvPr/>
        </p:nvSpPr>
        <p:spPr>
          <a:xfrm>
            <a:off x="6172200" y="4508687"/>
            <a:ext cx="457200" cy="184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71700" y="1436132"/>
            <a:ext cx="647700" cy="338554"/>
          </a:xfrm>
          <a:prstGeom prst="rect">
            <a:avLst/>
          </a:prstGeom>
          <a:noFill/>
        </p:spPr>
        <p:txBody>
          <a:bodyPr wrap="square" rtlCol="0">
            <a:spAutoFit/>
          </a:bodyPr>
          <a:lstStyle/>
          <a:p>
            <a:r>
              <a:rPr lang="en-US" sz="1600" dirty="0" smtClean="0">
                <a:latin typeface="Cambria" pitchFamily="18" charset="0"/>
              </a:rPr>
              <a:t>OR</a:t>
            </a:r>
            <a:endParaRPr lang="en-US" sz="1600" dirty="0">
              <a:latin typeface="Cambria" pitchFamily="18" charset="0"/>
            </a:endParaRPr>
          </a:p>
        </p:txBody>
      </p:sp>
      <p:sp>
        <p:nvSpPr>
          <p:cNvPr id="26" name="TextBox 25"/>
          <p:cNvSpPr txBox="1"/>
          <p:nvPr/>
        </p:nvSpPr>
        <p:spPr>
          <a:xfrm>
            <a:off x="2292477" y="3824959"/>
            <a:ext cx="1456182" cy="369332"/>
          </a:xfrm>
          <a:prstGeom prst="rect">
            <a:avLst/>
          </a:prstGeom>
          <a:noFill/>
        </p:spPr>
        <p:txBody>
          <a:bodyPr wrap="square" rtlCol="0">
            <a:spAutoFit/>
          </a:bodyPr>
          <a:lstStyle/>
          <a:p>
            <a:r>
              <a:rPr lang="en-US" dirty="0" smtClean="0">
                <a:latin typeface="Cambria" pitchFamily="18" charset="0"/>
              </a:rPr>
              <a:t>t</a:t>
            </a:r>
            <a:r>
              <a:rPr lang="en-US" baseline="30000" dirty="0" smtClean="0">
                <a:latin typeface="Cambria" pitchFamily="18" charset="0"/>
              </a:rPr>
              <a:t>*</a:t>
            </a:r>
            <a:r>
              <a:rPr lang="en-US" dirty="0" smtClean="0">
                <a:latin typeface="Cambria" pitchFamily="18" charset="0"/>
              </a:rPr>
              <a:t>=2.064</a:t>
            </a:r>
            <a:endParaRPr lang="en-US" dirty="0">
              <a:latin typeface="Cambria"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651700" y="4654752"/>
                <a:ext cx="3281553" cy="5913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±2</m:t>
                      </m:r>
                      <m:r>
                        <a:rPr lang="en-US" sz="2000" b="0" i="1" smtClean="0">
                          <a:latin typeface="Cambria Math"/>
                          <a:ea typeface="Cambria Math"/>
                        </a:rPr>
                        <m:t>.064</m:t>
                      </m:r>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11.11</m:t>
                          </m:r>
                        </m:num>
                        <m:den>
                          <m:rad>
                            <m:radPr>
                              <m:degHide m:val="on"/>
                              <m:ctrlPr>
                                <a:rPr lang="en-US" sz="2000" i="1" smtClean="0">
                                  <a:latin typeface="Cambria Math"/>
                                  <a:ea typeface="Cambria Math"/>
                                </a:rPr>
                              </m:ctrlPr>
                            </m:radPr>
                            <m:deg/>
                            <m:e>
                              <m:r>
                                <a:rPr lang="en-US" sz="2000" b="0" i="1" smtClean="0">
                                  <a:latin typeface="Cambria Math"/>
                                  <a:ea typeface="Cambria Math"/>
                                </a:rPr>
                                <m:t>25</m:t>
                              </m:r>
                            </m:e>
                          </m:rad>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51700" y="4654752"/>
                <a:ext cx="3281553" cy="591380"/>
              </a:xfrm>
              <a:prstGeom prst="rect">
                <a:avLst/>
              </a:prstGeom>
              <a:blipFill rotWithShape="1">
                <a:blip r:embed="rId10"/>
                <a:stretch>
                  <a:fillRect t="-100000" r="-6691" b="-147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0498" y="5314890"/>
                <a:ext cx="350767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m:t>
                      </m:r>
                      <m:r>
                        <a:rPr lang="en-US" sz="2000" b="0" i="1" smtClean="0">
                          <a:latin typeface="Cambria Math"/>
                          <a:ea typeface="Cambria Math"/>
                        </a:rPr>
                        <m:t>4.59=(11.39, 20.57)</m:t>
                      </m:r>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0498" y="5314890"/>
                <a:ext cx="3507677" cy="400110"/>
              </a:xfrm>
              <a:prstGeom prst="rect">
                <a:avLst/>
              </a:prstGeom>
              <a:blipFill rotWithShape="1">
                <a:blip r:embed="rId11"/>
                <a:stretch>
                  <a:fillRect b="-13636"/>
                </a:stretch>
              </a:blipFill>
            </p:spPr>
            <p:txBody>
              <a:bodyPr/>
              <a:lstStyle/>
              <a:p>
                <a:r>
                  <a:rPr lang="en-US">
                    <a:noFill/>
                  </a:rPr>
                  <a:t> </a:t>
                </a:r>
              </a:p>
            </p:txBody>
          </p:sp>
        </mc:Fallback>
      </mc:AlternateContent>
      <p:sp>
        <p:nvSpPr>
          <p:cNvPr id="29" name="TextBox 28"/>
          <p:cNvSpPr txBox="1"/>
          <p:nvPr/>
        </p:nvSpPr>
        <p:spPr>
          <a:xfrm>
            <a:off x="323850" y="5737739"/>
            <a:ext cx="4229100" cy="369332"/>
          </a:xfrm>
          <a:prstGeom prst="rect">
            <a:avLst/>
          </a:prstGeom>
          <a:noFill/>
        </p:spPr>
        <p:txBody>
          <a:bodyPr wrap="square" rtlCol="0">
            <a:spAutoFit/>
          </a:bodyPr>
          <a:lstStyle/>
          <a:p>
            <a:r>
              <a:rPr lang="en-US" dirty="0" smtClean="0">
                <a:solidFill>
                  <a:srgbClr val="C00000"/>
                </a:solidFill>
              </a:rPr>
              <a:t>7.  Interpret in context</a:t>
            </a:r>
            <a:endParaRPr lang="en-US" dirty="0">
              <a:solidFill>
                <a:srgbClr val="C00000"/>
              </a:solidFill>
            </a:endParaRPr>
          </a:p>
        </p:txBody>
      </p:sp>
      <p:sp>
        <p:nvSpPr>
          <p:cNvPr id="30" name="Oval 29"/>
          <p:cNvSpPr/>
          <p:nvPr/>
        </p:nvSpPr>
        <p:spPr>
          <a:xfrm>
            <a:off x="2667000" y="1219200"/>
            <a:ext cx="1676400" cy="764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272409" y="926068"/>
            <a:ext cx="2286000" cy="461665"/>
          </a:xfrm>
          <a:prstGeom prst="rect">
            <a:avLst/>
          </a:prstGeom>
          <a:noFill/>
        </p:spPr>
        <p:txBody>
          <a:bodyPr wrap="square" rtlCol="0">
            <a:spAutoFit/>
          </a:bodyPr>
          <a:lstStyle/>
          <a:p>
            <a:r>
              <a:rPr lang="en-US" sz="2400" dirty="0" smtClean="0">
                <a:latin typeface="Cambria" pitchFamily="18" charset="0"/>
              </a:rPr>
              <a:t>CI for a mean</a:t>
            </a:r>
            <a:endParaRPr lang="en-US" sz="2400" dirty="0">
              <a:latin typeface="Cambria" pitchFamily="18" charset="0"/>
            </a:endParaRPr>
          </a:p>
        </p:txBody>
      </p:sp>
      <p:sp>
        <p:nvSpPr>
          <p:cNvPr id="31" name="TextBox 30"/>
          <p:cNvSpPr txBox="1"/>
          <p:nvPr/>
        </p:nvSpPr>
        <p:spPr>
          <a:xfrm>
            <a:off x="466720" y="704832"/>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p:cTn id="78" dur="500" fill="hold"/>
                                        <p:tgtEl>
                                          <p:spTgt spid="5"/>
                                        </p:tgtEl>
                                        <p:attrNameLst>
                                          <p:attrName>ppt_w</p:attrName>
                                        </p:attrNameLst>
                                      </p:cBhvr>
                                      <p:tavLst>
                                        <p:tav tm="0">
                                          <p:val>
                                            <p:fltVal val="0"/>
                                          </p:val>
                                        </p:tav>
                                        <p:tav tm="100000">
                                          <p:val>
                                            <p:strVal val="#ppt_w"/>
                                          </p:val>
                                        </p:tav>
                                      </p:tavLst>
                                    </p:anim>
                                    <p:anim calcmode="lin" valueType="num">
                                      <p:cBhvr>
                                        <p:cTn id="79" dur="500" fill="hold"/>
                                        <p:tgtEl>
                                          <p:spTgt spid="5"/>
                                        </p:tgtEl>
                                        <p:attrNameLst>
                                          <p:attrName>ppt_h</p:attrName>
                                        </p:attrNameLst>
                                      </p:cBhvr>
                                      <p:tavLst>
                                        <p:tav tm="0">
                                          <p:val>
                                            <p:fltVal val="0"/>
                                          </p:val>
                                        </p:tav>
                                        <p:tav tm="100000">
                                          <p:val>
                                            <p:strVal val="#ppt_h"/>
                                          </p:val>
                                        </p:tav>
                                      </p:tavLst>
                                    </p:anim>
                                    <p:animEffect transition="in" filter="fade">
                                      <p:cBhvr>
                                        <p:cTn id="80" dur="500"/>
                                        <p:tgtEl>
                                          <p:spTgt spid="5"/>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left)">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P spid="17" grpId="0" animBg="1"/>
      <p:bldP spid="2" grpId="0" animBg="1"/>
      <p:bldP spid="21" grpId="0" animBg="1"/>
      <p:bldP spid="22" grpId="0" animBg="1"/>
      <p:bldP spid="23" grpId="0"/>
      <p:bldP spid="4" grpId="0" animBg="1"/>
      <p:bldP spid="24" grpId="0"/>
      <p:bldP spid="25" grpId="0"/>
      <p:bldP spid="5" grpId="0" animBg="1"/>
      <p:bldP spid="9" grpId="0"/>
      <p:bldP spid="26" grpId="0"/>
      <p:bldP spid="27" grpId="0" animBg="1"/>
      <p:bldP spid="28" grpId="0" animBg="1"/>
      <p:bldP spid="29" grpId="0"/>
      <p:bldP spid="30"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14300"/>
            <a:ext cx="8143874" cy="6001643"/>
          </a:xfrm>
          <a:prstGeom prst="rect">
            <a:avLst/>
          </a:prstGeom>
          <a:noFill/>
        </p:spPr>
        <p:txBody>
          <a:bodyPr wrap="square" rtlCol="0">
            <a:spAutoFit/>
          </a:bodyPr>
          <a:lstStyle/>
          <a:p>
            <a:r>
              <a:rPr lang="en-US" sz="3200" dirty="0" smtClean="0"/>
              <a:t>“We are 95% confident that the mean price of all used Mustang cars is between $11,390 and $20,570.” </a:t>
            </a:r>
          </a:p>
          <a:p>
            <a:endParaRPr lang="en-US" sz="3200" dirty="0"/>
          </a:p>
          <a:p>
            <a:r>
              <a:rPr lang="en-US" sz="3200" dirty="0" smtClean="0"/>
              <a:t>We arrive at a good answer, but the </a:t>
            </a:r>
            <a:r>
              <a:rPr lang="en-US" sz="3200" b="1" u="sng" dirty="0" smtClean="0"/>
              <a:t>process</a:t>
            </a:r>
            <a:r>
              <a:rPr lang="en-US" sz="3200" dirty="0" smtClean="0"/>
              <a:t> is not very helpful at building understanding of the key ideas.</a:t>
            </a:r>
          </a:p>
          <a:p>
            <a:endParaRPr lang="en-US" sz="3200" dirty="0"/>
          </a:p>
          <a:p>
            <a:r>
              <a:rPr lang="en-US" sz="3200" dirty="0" smtClean="0"/>
              <a:t>In addition, our students are often great visual learners but get nervous about formulas and algebra.  Can we find a way to use their visual intuition?</a:t>
            </a:r>
            <a:endParaRPr lang="en-US" sz="3200" dirty="0"/>
          </a:p>
        </p:txBody>
      </p:sp>
    </p:spTree>
    <p:extLst>
      <p:ext uri="{BB962C8B-B14F-4D97-AF65-F5344CB8AC3E}">
        <p14:creationId xmlns:p14="http://schemas.microsoft.com/office/powerpoint/2010/main" val="34954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a:bodyPr>
          <a:lstStyle/>
          <a:p>
            <a:r>
              <a:rPr lang="en-US" sz="7300" b="1" dirty="0" smtClean="0"/>
              <a:t>Bootstrapping</a:t>
            </a:r>
            <a:endParaRPr lang="en-US" sz="73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1"/>
            <a:ext cx="1447800" cy="19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7800" y="2931"/>
            <a:ext cx="2667000" cy="830997"/>
          </a:xfrm>
          <a:prstGeom prst="rect">
            <a:avLst/>
          </a:prstGeom>
          <a:noFill/>
        </p:spPr>
        <p:txBody>
          <a:bodyPr wrap="square" rtlCol="0">
            <a:spAutoFit/>
          </a:bodyPr>
          <a:lstStyle/>
          <a:p>
            <a:r>
              <a:rPr lang="en-US" dirty="0" smtClean="0">
                <a:solidFill>
                  <a:schemeClr val="tx1"/>
                </a:solidFill>
              </a:rPr>
              <a:t>Brad </a:t>
            </a:r>
            <a:r>
              <a:rPr lang="en-US" dirty="0" err="1" smtClean="0">
                <a:solidFill>
                  <a:schemeClr val="tx1"/>
                </a:solidFill>
              </a:rPr>
              <a:t>Efron</a:t>
            </a:r>
            <a:r>
              <a:rPr lang="en-US" dirty="0" smtClean="0">
                <a:solidFill>
                  <a:schemeClr val="tx1"/>
                </a:solidFill>
              </a:rPr>
              <a:t> Stanford University</a:t>
            </a:r>
            <a:endParaRPr lang="en-US"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677" y="2931"/>
            <a:ext cx="1737946" cy="204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2794277"/>
            <a:ext cx="7924800" cy="1077218"/>
          </a:xfrm>
          <a:prstGeom prst="rect">
            <a:avLst/>
          </a:prstGeom>
        </p:spPr>
        <p:txBody>
          <a:bodyPr wrap="square">
            <a:spAutoFit/>
          </a:bodyPr>
          <a:lstStyle/>
          <a:p>
            <a:r>
              <a:rPr lang="en-US" sz="3200" dirty="0" smtClean="0">
                <a:solidFill>
                  <a:schemeClr val="tx1"/>
                </a:solidFill>
              </a:rPr>
              <a:t>Assume </a:t>
            </a:r>
            <a:r>
              <a:rPr lang="en-US" sz="3200" dirty="0">
                <a:solidFill>
                  <a:schemeClr val="tx1"/>
                </a:solidFill>
              </a:rPr>
              <a:t>the “population” is many, many copies of the original sample.  </a:t>
            </a:r>
          </a:p>
        </p:txBody>
      </p:sp>
      <p:sp>
        <p:nvSpPr>
          <p:cNvPr id="9" name="TextBox 8"/>
          <p:cNvSpPr txBox="1"/>
          <p:nvPr/>
        </p:nvSpPr>
        <p:spPr>
          <a:xfrm>
            <a:off x="261350" y="4172334"/>
            <a:ext cx="8458200" cy="1569660"/>
          </a:xfrm>
          <a:prstGeom prst="rect">
            <a:avLst/>
          </a:prstGeom>
          <a:solidFill>
            <a:srgbClr val="FFFF99"/>
          </a:solidFill>
          <a:ln>
            <a:solidFill>
              <a:schemeClr val="tx1"/>
            </a:solidFill>
          </a:ln>
        </p:spPr>
        <p:txBody>
          <a:bodyPr wrap="square" rtlCol="0">
            <a:spAutoFit/>
          </a:bodyPr>
          <a:lstStyle/>
          <a:p>
            <a:r>
              <a:rPr lang="en-US" sz="3200" b="1" dirty="0" smtClean="0">
                <a:solidFill>
                  <a:schemeClr val="tx1"/>
                </a:solidFill>
              </a:rPr>
              <a:t>Key idea: </a:t>
            </a:r>
            <a:r>
              <a:rPr lang="en-US" sz="3200" dirty="0" smtClean="0">
                <a:solidFill>
                  <a:schemeClr val="tx1"/>
                </a:solidFill>
              </a:rPr>
              <a:t>To see how a statistic behaves, we take many samples </a:t>
            </a:r>
            <a:r>
              <a:rPr lang="en-US" sz="3200" b="1" i="1" dirty="0" smtClean="0">
                <a:solidFill>
                  <a:srgbClr val="C00000"/>
                </a:solidFill>
              </a:rPr>
              <a:t>with replacement </a:t>
            </a:r>
            <a:r>
              <a:rPr lang="en-US" sz="3200" dirty="0" smtClean="0">
                <a:solidFill>
                  <a:schemeClr val="tx1"/>
                </a:solidFill>
              </a:rPr>
              <a:t>from the original sample using the same </a:t>
            </a:r>
            <a:r>
              <a:rPr lang="en-US" sz="3200" i="1" dirty="0" smtClean="0">
                <a:solidFill>
                  <a:schemeClr val="tx1"/>
                </a:solidFill>
              </a:rPr>
              <a:t>n</a:t>
            </a:r>
            <a:r>
              <a:rPr lang="en-US" sz="3200" dirty="0" smtClean="0">
                <a:solidFill>
                  <a:schemeClr val="tx1"/>
                </a:solidFill>
              </a:rPr>
              <a:t>. </a:t>
            </a:r>
            <a:endParaRPr lang="en-US" sz="3200" dirty="0">
              <a:solidFill>
                <a:schemeClr val="tx1"/>
              </a:solidFill>
            </a:endParaRPr>
          </a:p>
        </p:txBody>
      </p:sp>
      <p:sp>
        <p:nvSpPr>
          <p:cNvPr id="8" name="TextBox 7"/>
          <p:cNvSpPr txBox="1"/>
          <p:nvPr/>
        </p:nvSpPr>
        <p:spPr>
          <a:xfrm>
            <a:off x="1676400" y="1847295"/>
            <a:ext cx="5867400" cy="646331"/>
          </a:xfrm>
          <a:prstGeom prst="rect">
            <a:avLst/>
          </a:prstGeom>
          <a:noFill/>
        </p:spPr>
        <p:txBody>
          <a:bodyPr wrap="square" rtlCol="0">
            <a:spAutoFit/>
          </a:bodyPr>
          <a:lstStyle/>
          <a:p>
            <a:r>
              <a:rPr lang="en-US" sz="3600" i="1" dirty="0" smtClean="0"/>
              <a:t>“Let your data be your guide.”</a:t>
            </a:r>
            <a:endParaRPr lang="en-US" sz="3600" i="1" dirty="0"/>
          </a:p>
        </p:txBody>
      </p:sp>
    </p:spTree>
    <p:extLst>
      <p:ext uri="{BB962C8B-B14F-4D97-AF65-F5344CB8AC3E}">
        <p14:creationId xmlns:p14="http://schemas.microsoft.com/office/powerpoint/2010/main" val="8557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675138" y="1828800"/>
            <a:ext cx="3429000" cy="4114800"/>
          </a:xfrm>
          <a:prstGeom prst="rect">
            <a:avLst/>
          </a:prstGeom>
          <a:noFill/>
          <a:ln w="9525">
            <a:noFill/>
            <a:miter lim="800000"/>
            <a:headEnd/>
            <a:tailEnd/>
          </a:ln>
        </p:spPr>
      </p:pic>
      <p:sp>
        <p:nvSpPr>
          <p:cNvPr id="3" name="TextBox 2"/>
          <p:cNvSpPr txBox="1"/>
          <p:nvPr/>
        </p:nvSpPr>
        <p:spPr>
          <a:xfrm>
            <a:off x="533400" y="381000"/>
            <a:ext cx="8001000" cy="1323439"/>
          </a:xfrm>
          <a:prstGeom prst="rect">
            <a:avLst/>
          </a:prstGeom>
          <a:noFill/>
        </p:spPr>
        <p:txBody>
          <a:bodyPr wrap="square" rtlCol="0">
            <a:spAutoFit/>
          </a:bodyPr>
          <a:lstStyle/>
          <a:p>
            <a:r>
              <a:rPr lang="en-US" sz="4000" dirty="0" smtClean="0"/>
              <a:t>Suppose we have a random sample of 6 people:</a:t>
            </a:r>
            <a:endParaRPr lang="en-US" sz="4000" dirty="0"/>
          </a:p>
        </p:txBody>
      </p:sp>
    </p:spTree>
    <p:extLst>
      <p:ext uri="{BB962C8B-B14F-4D97-AF65-F5344CB8AC3E}">
        <p14:creationId xmlns:p14="http://schemas.microsoft.com/office/powerpoint/2010/main" val="1513885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2438400"/>
            <a:ext cx="1447800" cy="1737360"/>
          </a:xfrm>
          <a:prstGeom prst="rect">
            <a:avLst/>
          </a:prstGeom>
          <a:noFill/>
          <a:ln w="9525">
            <a:noFill/>
            <a:miter lim="800000"/>
            <a:headEnd/>
            <a:tailEnd/>
          </a:ln>
        </p:spPr>
      </p:pic>
      <p:sp>
        <p:nvSpPr>
          <p:cNvPr id="3" name="TextBox 2"/>
          <p:cNvSpPr txBox="1"/>
          <p:nvPr/>
        </p:nvSpPr>
        <p:spPr>
          <a:xfrm>
            <a:off x="152400" y="4343400"/>
            <a:ext cx="2133600" cy="461665"/>
          </a:xfrm>
          <a:prstGeom prst="rect">
            <a:avLst/>
          </a:prstGeom>
          <a:noFill/>
        </p:spPr>
        <p:txBody>
          <a:bodyPr wrap="square" rtlCol="0">
            <a:spAutoFit/>
          </a:bodyPr>
          <a:lstStyle/>
          <a:p>
            <a:r>
              <a:rPr lang="en-US" sz="2400" dirty="0" smtClean="0"/>
              <a:t>Original Sample</a:t>
            </a:r>
            <a:endParaRPr lang="en-US" sz="2400" dirty="0"/>
          </a:p>
        </p:txBody>
      </p:sp>
      <p:pic>
        <p:nvPicPr>
          <p:cNvPr id="2" name="Picture 2"/>
          <p:cNvPicPr>
            <a:picLocks noChangeAspect="1" noChangeArrowheads="1"/>
          </p:cNvPicPr>
          <p:nvPr/>
        </p:nvPicPr>
        <p:blipFill>
          <a:blip r:embed="rId4" cstate="print"/>
          <a:srcRect/>
          <a:stretch>
            <a:fillRect/>
          </a:stretch>
        </p:blipFill>
        <p:spPr bwMode="auto">
          <a:xfrm>
            <a:off x="2283041" y="228600"/>
            <a:ext cx="6362700" cy="5264377"/>
          </a:xfrm>
          <a:prstGeom prst="rect">
            <a:avLst/>
          </a:prstGeom>
          <a:noFill/>
          <a:ln w="9525">
            <a:noFill/>
            <a:miter lim="800000"/>
            <a:headEnd/>
            <a:tailEnd/>
          </a:ln>
        </p:spPr>
      </p:pic>
      <p:sp>
        <p:nvSpPr>
          <p:cNvPr id="5" name="TextBox 4"/>
          <p:cNvSpPr txBox="1"/>
          <p:nvPr/>
        </p:nvSpPr>
        <p:spPr>
          <a:xfrm>
            <a:off x="2349254" y="5640280"/>
            <a:ext cx="6324600" cy="461665"/>
          </a:xfrm>
          <a:prstGeom prst="rect">
            <a:avLst/>
          </a:prstGeom>
          <a:noFill/>
        </p:spPr>
        <p:txBody>
          <a:bodyPr wrap="square" rtlCol="0">
            <a:spAutoFit/>
          </a:bodyPr>
          <a:lstStyle/>
          <a:p>
            <a:pPr algn="ctr"/>
            <a:r>
              <a:rPr lang="en-US" sz="2400" dirty="0" smtClean="0"/>
              <a:t>A simulated “population” to sample from</a:t>
            </a:r>
            <a:endParaRPr lang="en-US" sz="2400" dirty="0"/>
          </a:p>
        </p:txBody>
      </p:sp>
    </p:spTree>
    <p:extLst>
      <p:ext uri="{BB962C8B-B14F-4D97-AF65-F5344CB8AC3E}">
        <p14:creationId xmlns:p14="http://schemas.microsoft.com/office/powerpoint/2010/main" val="34021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2209800"/>
            <a:ext cx="2514600" cy="3017520"/>
          </a:xfrm>
          <a:prstGeom prst="rect">
            <a:avLst/>
          </a:prstGeom>
          <a:noFill/>
          <a:ln w="9525">
            <a:noFill/>
            <a:miter lim="800000"/>
            <a:headEnd/>
            <a:tailEnd/>
          </a:ln>
        </p:spPr>
      </p:pic>
      <p:sp>
        <p:nvSpPr>
          <p:cNvPr id="3" name="TextBox 2"/>
          <p:cNvSpPr txBox="1"/>
          <p:nvPr/>
        </p:nvSpPr>
        <p:spPr>
          <a:xfrm>
            <a:off x="533400" y="381000"/>
            <a:ext cx="8001000" cy="1692771"/>
          </a:xfrm>
          <a:prstGeom prst="rect">
            <a:avLst/>
          </a:prstGeom>
          <a:noFill/>
        </p:spPr>
        <p:txBody>
          <a:bodyPr wrap="square" rtlCol="0">
            <a:spAutoFit/>
          </a:bodyPr>
          <a:lstStyle/>
          <a:p>
            <a:r>
              <a:rPr lang="en-US" sz="4000" u="sng" dirty="0" smtClean="0"/>
              <a:t>Bootstrap Sample</a:t>
            </a:r>
            <a:r>
              <a:rPr lang="en-US" sz="4000" dirty="0" smtClean="0"/>
              <a:t>:  </a:t>
            </a:r>
            <a:r>
              <a:rPr lang="en-US" sz="3200" dirty="0" smtClean="0"/>
              <a:t>Sample with replacement from the original sample, using the same sample size.</a:t>
            </a:r>
            <a:endParaRPr lang="en-US" sz="3200" dirty="0"/>
          </a:p>
        </p:txBody>
      </p:sp>
      <p:sp>
        <p:nvSpPr>
          <p:cNvPr id="4" name="TextBox 3"/>
          <p:cNvSpPr txBox="1"/>
          <p:nvPr/>
        </p:nvSpPr>
        <p:spPr>
          <a:xfrm>
            <a:off x="381000" y="5410200"/>
            <a:ext cx="2133600" cy="461665"/>
          </a:xfrm>
          <a:prstGeom prst="rect">
            <a:avLst/>
          </a:prstGeom>
          <a:noFill/>
        </p:spPr>
        <p:txBody>
          <a:bodyPr wrap="square" rtlCol="0">
            <a:spAutoFit/>
          </a:bodyPr>
          <a:lstStyle/>
          <a:p>
            <a:r>
              <a:rPr lang="en-US" sz="2400" dirty="0" smtClean="0"/>
              <a:t>Original Sample</a:t>
            </a:r>
            <a:endParaRPr lang="en-US" sz="2400" dirty="0"/>
          </a:p>
        </p:txBody>
      </p:sp>
      <p:sp>
        <p:nvSpPr>
          <p:cNvPr id="5" name="TextBox 4"/>
          <p:cNvSpPr txBox="1"/>
          <p:nvPr/>
        </p:nvSpPr>
        <p:spPr>
          <a:xfrm>
            <a:off x="4724400" y="5410200"/>
            <a:ext cx="2895600" cy="461665"/>
          </a:xfrm>
          <a:prstGeom prst="rect">
            <a:avLst/>
          </a:prstGeom>
          <a:noFill/>
        </p:spPr>
        <p:txBody>
          <a:bodyPr wrap="square" rtlCol="0">
            <a:spAutoFit/>
          </a:bodyPr>
          <a:lstStyle/>
          <a:p>
            <a:r>
              <a:rPr lang="en-US" sz="2400" dirty="0" smtClean="0"/>
              <a:t>Bootstrap  Sample</a:t>
            </a:r>
            <a:endParaRPr lang="en-US" sz="2400" dirty="0"/>
          </a:p>
        </p:txBody>
      </p:sp>
      <p:cxnSp>
        <p:nvCxnSpPr>
          <p:cNvPr id="7" name="Straight Arrow Connector 6"/>
          <p:cNvCxnSpPr/>
          <p:nvPr/>
        </p:nvCxnSpPr>
        <p:spPr>
          <a:xfrm>
            <a:off x="2895600" y="3581400"/>
            <a:ext cx="1371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419600" y="2514600"/>
            <a:ext cx="742950" cy="126639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2514599"/>
            <a:ext cx="838200" cy="1238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248400" y="2514600"/>
            <a:ext cx="742950" cy="126639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191000" y="3886200"/>
            <a:ext cx="1065770" cy="1143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77000" y="3886200"/>
            <a:ext cx="752707" cy="114300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5334000" y="3886200"/>
            <a:ext cx="1065770" cy="1143000"/>
          </a:xfrm>
          <a:prstGeom prst="rect">
            <a:avLst/>
          </a:prstGeom>
          <a:noFill/>
          <a:ln w="9525">
            <a:noFill/>
            <a:miter lim="800000"/>
            <a:headEnd/>
            <a:tailEnd/>
          </a:ln>
        </p:spPr>
      </p:pic>
    </p:spTree>
    <p:extLst>
      <p:ext uri="{BB962C8B-B14F-4D97-AF65-F5344CB8AC3E}">
        <p14:creationId xmlns:p14="http://schemas.microsoft.com/office/powerpoint/2010/main" val="4096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212" y="1613122"/>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109" y="404047"/>
            <a:ext cx="3619589" cy="584775"/>
          </a:xfrm>
          <a:prstGeom prst="rect">
            <a:avLst/>
          </a:prstGeom>
          <a:noFill/>
        </p:spPr>
        <p:txBody>
          <a:bodyPr wrap="square" rtlCol="0">
            <a:spAutoFit/>
          </a:bodyPr>
          <a:lstStyle/>
          <a:p>
            <a:pPr algn="ctr"/>
            <a:r>
              <a:rPr lang="en-US" sz="3200" dirty="0" smtClean="0"/>
              <a:t>Original Sample</a:t>
            </a:r>
            <a:endParaRPr lang="en-US" sz="3200" dirty="0"/>
          </a:p>
        </p:txBody>
      </p:sp>
      <p:sp>
        <p:nvSpPr>
          <p:cNvPr id="31" name="TextBox 30"/>
          <p:cNvSpPr txBox="1"/>
          <p:nvPr/>
        </p:nvSpPr>
        <p:spPr>
          <a:xfrm>
            <a:off x="4495800" y="434374"/>
            <a:ext cx="3619589" cy="584775"/>
          </a:xfrm>
          <a:prstGeom prst="rect">
            <a:avLst/>
          </a:prstGeom>
          <a:noFill/>
        </p:spPr>
        <p:txBody>
          <a:bodyPr wrap="square" rtlCol="0">
            <a:spAutoFit/>
          </a:bodyPr>
          <a:lstStyle/>
          <a:p>
            <a:pPr algn="ctr"/>
            <a:r>
              <a:rPr lang="en-US" sz="3200" dirty="0" smtClean="0"/>
              <a:t>Bootstrap Sample</a:t>
            </a:r>
            <a:endParaRPr lang="en-US" sz="3200" dirty="0"/>
          </a:p>
        </p:txBody>
      </p:sp>
      <p:pic>
        <p:nvPicPr>
          <p:cNvPr id="32" name="Picture 48" descr="http://t2.gstatic.com/images?q=tbn:ANd9GcSSQKpgGNEOCmV82t22Xu24dqpQgKcME4SlwN7-S2NTyz20aZ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212" y="988822"/>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212" y="220985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212" y="27726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3475" y="3392287"/>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9679" y="3930316"/>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9212" y="444082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9212" y="504109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9212" y="566245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3612" y="92954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53612" y="160625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34079" y="224519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079" y="279357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0" y="415803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48124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57727" y="34731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554017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0400" y="929544"/>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45851" y="1495384"/>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8479" y="20200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68012" y="27521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652552"/>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06898" y="418133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10400" y="4729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5589719"/>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Original Sample</a:t>
            </a:r>
            <a:endParaRPr lang="en-US" sz="2800" dirty="0">
              <a:solidFill>
                <a:schemeClr val="tx1">
                  <a:lumMod val="75000"/>
                </a:schemeClr>
              </a:solidFill>
            </a:endParaRPr>
          </a:p>
        </p:txBody>
      </p:sp>
      <p:sp>
        <p:nvSpPr>
          <p:cNvPr id="8" name="Rounded Rectangle 7"/>
          <p:cNvSpPr/>
          <p:nvPr/>
        </p:nvSpPr>
        <p:spPr>
          <a:xfrm>
            <a:off x="2362200" y="3810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0" name="Straight Arrow Connector 9"/>
          <p:cNvCxnSpPr>
            <a:stCxn id="7" idx="3"/>
            <a:endCxn id="8" idx="1"/>
          </p:cNvCxnSpPr>
          <p:nvPr/>
        </p:nvCxnSpPr>
        <p:spPr>
          <a:xfrm flipV="1">
            <a:off x="1981200" y="1028700"/>
            <a:ext cx="381000" cy="2209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362200" y="1828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2" name="Straight Arrow Connector 11"/>
          <p:cNvCxnSpPr>
            <a:stCxn id="7" idx="3"/>
            <a:endCxn id="11" idx="1"/>
          </p:cNvCxnSpPr>
          <p:nvPr/>
        </p:nvCxnSpPr>
        <p:spPr>
          <a:xfrm flipV="1">
            <a:off x="1981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438400" y="50292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sp>
        <p:nvSpPr>
          <p:cNvPr id="19" name="TextBox 18"/>
          <p:cNvSpPr txBox="1"/>
          <p:nvPr/>
        </p:nvSpPr>
        <p:spPr>
          <a:xfrm>
            <a:off x="2705100" y="3353264"/>
            <a:ext cx="1143000" cy="1200329"/>
          </a:xfrm>
          <a:prstGeom prst="rect">
            <a:avLst/>
          </a:prstGeom>
          <a:noFill/>
        </p:spPr>
        <p:txBody>
          <a:bodyPr wrap="square" rtlCol="0">
            <a:spAutoFit/>
          </a:bodyPr>
          <a:lstStyle/>
          <a:p>
            <a:pPr algn="ctr"/>
            <a:r>
              <a:rPr lang="en-US" dirty="0" smtClean="0">
                <a:solidFill>
                  <a:schemeClr val="tx1"/>
                </a:solidFill>
              </a:rPr>
              <a:t>●</a:t>
            </a:r>
          </a:p>
          <a:p>
            <a:pPr algn="ctr"/>
            <a:r>
              <a:rPr lang="en-US" dirty="0">
                <a:solidFill>
                  <a:schemeClr val="tx1"/>
                </a:solidFill>
              </a:rPr>
              <a:t>●</a:t>
            </a:r>
          </a:p>
          <a:p>
            <a:pPr algn="ctr"/>
            <a:r>
              <a:rPr lang="en-US" dirty="0" smtClean="0">
                <a:solidFill>
                  <a:schemeClr val="tx1"/>
                </a:solidFill>
              </a:rPr>
              <a:t>●</a:t>
            </a:r>
            <a:endParaRPr lang="en-US" dirty="0">
              <a:solidFill>
                <a:schemeClr val="tx1"/>
              </a:solidFill>
            </a:endParaRPr>
          </a:p>
        </p:txBody>
      </p:sp>
      <p:sp>
        <p:nvSpPr>
          <p:cNvPr id="20" name="Rectangle 19"/>
          <p:cNvSpPr/>
          <p:nvPr/>
        </p:nvSpPr>
        <p:spPr>
          <a:xfrm>
            <a:off x="4419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sp>
        <p:nvSpPr>
          <p:cNvPr id="21" name="Rectangle 20"/>
          <p:cNvSpPr/>
          <p:nvPr/>
        </p:nvSpPr>
        <p:spPr>
          <a:xfrm>
            <a:off x="198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Sample Statistic</a:t>
            </a:r>
            <a:endParaRPr lang="en-US" sz="2800" dirty="0">
              <a:solidFill>
                <a:schemeClr val="tx1">
                  <a:lumMod val="75000"/>
                </a:schemeClr>
              </a:solidFill>
            </a:endParaRPr>
          </a:p>
        </p:txBody>
      </p:sp>
      <p:cxnSp>
        <p:nvCxnSpPr>
          <p:cNvPr id="23" name="Straight Arrow Connector 22"/>
          <p:cNvCxnSpPr>
            <a:stCxn id="7" idx="2"/>
            <a:endCxn id="21" idx="0"/>
          </p:cNvCxnSpPr>
          <p:nvPr/>
        </p:nvCxnSpPr>
        <p:spPr>
          <a:xfrm>
            <a:off x="1066800" y="3886200"/>
            <a:ext cx="7620" cy="381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4191000" y="10287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19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28" name="Straight Arrow Connector 27"/>
          <p:cNvCxnSpPr>
            <a:stCxn id="11" idx="3"/>
            <a:endCxn id="27" idx="1"/>
          </p:cNvCxnSpPr>
          <p:nvPr/>
        </p:nvCxnSpPr>
        <p:spPr>
          <a:xfrm flipV="1">
            <a:off x="4191000" y="24384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30" name="Straight Arrow Connector 29"/>
          <p:cNvCxnSpPr>
            <a:stCxn id="15" idx="3"/>
            <a:endCxn id="29" idx="1"/>
          </p:cNvCxnSpPr>
          <p:nvPr/>
        </p:nvCxnSpPr>
        <p:spPr>
          <a:xfrm>
            <a:off x="4267200" y="5676900"/>
            <a:ext cx="3048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3286035"/>
            <a:ext cx="1143000" cy="1200329"/>
          </a:xfrm>
          <a:prstGeom prst="rect">
            <a:avLst/>
          </a:prstGeom>
          <a:noFill/>
        </p:spPr>
        <p:txBody>
          <a:bodyPr wrap="square" rtlCol="0">
            <a:spAutoFit/>
          </a:bodyPr>
          <a:lstStyle/>
          <a:p>
            <a:pPr lvl="0" algn="ctr"/>
            <a:r>
              <a:rPr lang="en-US" dirty="0">
                <a:solidFill>
                  <a:srgbClr val="000000"/>
                </a:solidFill>
              </a:rPr>
              <a:t>●</a:t>
            </a:r>
          </a:p>
          <a:p>
            <a:pPr lvl="0" algn="ctr"/>
            <a:r>
              <a:rPr lang="en-US" dirty="0">
                <a:solidFill>
                  <a:srgbClr val="000000"/>
                </a:solidFill>
              </a:rPr>
              <a:t>●</a:t>
            </a:r>
          </a:p>
          <a:p>
            <a:pPr lvl="0" algn="ctr"/>
            <a:r>
              <a:rPr lang="en-US" dirty="0">
                <a:solidFill>
                  <a:srgbClr val="000000"/>
                </a:solidFill>
              </a:rPr>
              <a:t>●</a:t>
            </a:r>
          </a:p>
        </p:txBody>
      </p:sp>
      <p:sp>
        <p:nvSpPr>
          <p:cNvPr id="32" name="Oval 31"/>
          <p:cNvSpPr/>
          <p:nvPr/>
        </p:nvSpPr>
        <p:spPr>
          <a:xfrm>
            <a:off x="6477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smtClean="0">
                <a:solidFill>
                  <a:schemeClr val="tx1">
                    <a:lumMod val="75000"/>
                  </a:schemeClr>
                </a:solidFill>
              </a:rPr>
              <a:t>Bootstrap Distribution</a:t>
            </a:r>
            <a:endParaRPr lang="en-US" sz="2700" dirty="0">
              <a:solidFill>
                <a:schemeClr val="tx1">
                  <a:lumMod val="75000"/>
                </a:schemeClr>
              </a:solidFill>
            </a:endParaRPr>
          </a:p>
        </p:txBody>
      </p:sp>
      <p:cxnSp>
        <p:nvCxnSpPr>
          <p:cNvPr id="41" name="Straight Arrow Connector 40"/>
          <p:cNvCxnSpPr>
            <a:stCxn id="20" idx="3"/>
          </p:cNvCxnSpPr>
          <p:nvPr/>
        </p:nvCxnSpPr>
        <p:spPr>
          <a:xfrm>
            <a:off x="6172200" y="1066800"/>
            <a:ext cx="838200" cy="1828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6172200" y="2438400"/>
            <a:ext cx="533400" cy="6096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81200" y="3124200"/>
            <a:ext cx="457200" cy="24384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6307015" y="3848893"/>
            <a:ext cx="549399" cy="184705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4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500"/>
                            </p:stCondLst>
                            <p:childTnLst>
                              <p:par>
                                <p:cTn id="50" presetID="53"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1015663"/>
          </a:xfrm>
          <a:prstGeom prst="rect">
            <a:avLst/>
          </a:prstGeom>
          <a:noFill/>
        </p:spPr>
        <p:txBody>
          <a:bodyPr wrap="square" rtlCol="0">
            <a:spAutoFit/>
          </a:bodyPr>
          <a:lstStyle/>
          <a:p>
            <a:pPr algn="ctr"/>
            <a:r>
              <a:rPr lang="en-US" sz="6000" dirty="0" smtClean="0"/>
              <a:t>We need technology!  </a:t>
            </a:r>
          </a:p>
        </p:txBody>
      </p:sp>
      <p:sp>
        <p:nvSpPr>
          <p:cNvPr id="3" name="TextBox 2"/>
          <p:cNvSpPr txBox="1"/>
          <p:nvPr/>
        </p:nvSpPr>
        <p:spPr>
          <a:xfrm>
            <a:off x="1600200" y="1870437"/>
            <a:ext cx="5486400" cy="1569660"/>
          </a:xfrm>
          <a:prstGeom prst="rect">
            <a:avLst/>
          </a:prstGeom>
          <a:noFill/>
        </p:spPr>
        <p:txBody>
          <a:bodyPr wrap="square" rtlCol="0">
            <a:spAutoFit/>
          </a:bodyPr>
          <a:lstStyle/>
          <a:p>
            <a:pPr algn="ctr"/>
            <a:r>
              <a:rPr lang="en-US" sz="9600" b="1" dirty="0" err="1"/>
              <a:t>StatKey</a:t>
            </a:r>
            <a:endParaRPr lang="en-US" sz="9600" dirty="0"/>
          </a:p>
        </p:txBody>
      </p:sp>
      <p:sp>
        <p:nvSpPr>
          <p:cNvPr id="4" name="TextBox 3"/>
          <p:cNvSpPr txBox="1"/>
          <p:nvPr/>
        </p:nvSpPr>
        <p:spPr>
          <a:xfrm>
            <a:off x="747204" y="3733800"/>
            <a:ext cx="7543800" cy="830997"/>
          </a:xfrm>
          <a:prstGeom prst="rect">
            <a:avLst/>
          </a:prstGeom>
          <a:noFill/>
        </p:spPr>
        <p:txBody>
          <a:bodyPr wrap="square" rtlCol="0">
            <a:spAutoFit/>
          </a:bodyPr>
          <a:lstStyle/>
          <a:p>
            <a:pPr algn="ctr"/>
            <a:r>
              <a:rPr lang="en-US" sz="4800" i="1" dirty="0" smtClean="0">
                <a:solidFill>
                  <a:schemeClr val="accent1">
                    <a:lumMod val="50000"/>
                  </a:schemeClr>
                </a:solidFill>
              </a:rPr>
              <a:t>www.lock5stat.com</a:t>
            </a:r>
            <a:endParaRPr lang="en-US" sz="4800" i="1" dirty="0">
              <a:solidFill>
                <a:schemeClr val="accent1">
                  <a:lumMod val="50000"/>
                </a:schemeClr>
              </a:solidFill>
            </a:endParaRPr>
          </a:p>
        </p:txBody>
      </p:sp>
    </p:spTree>
    <p:extLst>
      <p:ext uri="{BB962C8B-B14F-4D97-AF65-F5344CB8AC3E}">
        <p14:creationId xmlns:p14="http://schemas.microsoft.com/office/powerpoint/2010/main" val="513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Documents\Photos\Lock5Pictures\Lock33Edit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540" y="801995"/>
            <a:ext cx="8649468" cy="57292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33942"/>
            <a:ext cx="8229600" cy="864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Lock</a:t>
            </a:r>
            <a:r>
              <a:rPr lang="en-US" baseline="30000" smtClean="0"/>
              <a:t>5</a:t>
            </a:r>
            <a:r>
              <a:rPr lang="en-US" smtClean="0"/>
              <a:t> Team</a:t>
            </a:r>
            <a:endParaRPr lang="en-US" dirty="0"/>
          </a:p>
        </p:txBody>
      </p:sp>
      <p:sp>
        <p:nvSpPr>
          <p:cNvPr id="5" name="Rounded Rectangular Callout 4"/>
          <p:cNvSpPr/>
          <p:nvPr/>
        </p:nvSpPr>
        <p:spPr>
          <a:xfrm>
            <a:off x="417132" y="4787390"/>
            <a:ext cx="1676400" cy="609600"/>
          </a:xfrm>
          <a:prstGeom prst="wedgeRoundRectCallout">
            <a:avLst>
              <a:gd name="adj1" fmla="val 42171"/>
              <a:gd name="adj2" fmla="val -1103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Dennis</a:t>
            </a:r>
          </a:p>
          <a:p>
            <a:pPr algn="ctr"/>
            <a:r>
              <a:rPr lang="en-US" dirty="0" smtClean="0"/>
              <a:t>Iowa State</a:t>
            </a:r>
            <a:endParaRPr lang="en-US" dirty="0"/>
          </a:p>
        </p:txBody>
      </p:sp>
      <p:sp>
        <p:nvSpPr>
          <p:cNvPr id="6" name="Rounded Rectangular Callout 5"/>
          <p:cNvSpPr/>
          <p:nvPr/>
        </p:nvSpPr>
        <p:spPr>
          <a:xfrm>
            <a:off x="3347896" y="4895365"/>
            <a:ext cx="1600200" cy="609600"/>
          </a:xfrm>
          <a:prstGeom prst="wedgeRoundRectCallout">
            <a:avLst>
              <a:gd name="adj1" fmla="val 29289"/>
              <a:gd name="adj2" fmla="val -1127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Kari</a:t>
            </a:r>
          </a:p>
          <a:p>
            <a:pPr algn="ctr"/>
            <a:r>
              <a:rPr lang="en-US" dirty="0" smtClean="0"/>
              <a:t>Harvard/Duke</a:t>
            </a:r>
            <a:endParaRPr lang="en-US" dirty="0"/>
          </a:p>
        </p:txBody>
      </p:sp>
      <p:sp>
        <p:nvSpPr>
          <p:cNvPr id="7" name="Rounded Rectangular Callout 6"/>
          <p:cNvSpPr/>
          <p:nvPr/>
        </p:nvSpPr>
        <p:spPr>
          <a:xfrm>
            <a:off x="6918768" y="4808080"/>
            <a:ext cx="1825269" cy="609600"/>
          </a:xfrm>
          <a:prstGeom prst="wedgeRoundRectCallout">
            <a:avLst>
              <a:gd name="adj1" fmla="val -27419"/>
              <a:gd name="adj2" fmla="val -1086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Eric</a:t>
            </a:r>
          </a:p>
          <a:p>
            <a:pPr algn="ctr"/>
            <a:r>
              <a:rPr lang="en-US" dirty="0" smtClean="0"/>
              <a:t>UNC/Duke</a:t>
            </a:r>
            <a:endParaRPr lang="en-US" dirty="0"/>
          </a:p>
        </p:txBody>
      </p:sp>
      <p:sp>
        <p:nvSpPr>
          <p:cNvPr id="8" name="Rounded Rectangular Callout 7"/>
          <p:cNvSpPr/>
          <p:nvPr/>
        </p:nvSpPr>
        <p:spPr>
          <a:xfrm>
            <a:off x="3933912" y="1022476"/>
            <a:ext cx="1676400" cy="609600"/>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Robin &amp; Patti</a:t>
            </a:r>
          </a:p>
          <a:p>
            <a:pPr algn="ctr"/>
            <a:r>
              <a:rPr lang="en-US" dirty="0" smtClean="0"/>
              <a:t>St. Lawrence</a:t>
            </a:r>
            <a:endParaRPr lang="en-US" dirty="0"/>
          </a:p>
        </p:txBody>
      </p:sp>
    </p:spTree>
    <p:extLst>
      <p:ext uri="{BB962C8B-B14F-4D97-AF65-F5344CB8AC3E}">
        <p14:creationId xmlns:p14="http://schemas.microsoft.com/office/powerpoint/2010/main" val="4942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42" y="861883"/>
            <a:ext cx="8807564" cy="537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a:xfrm>
            <a:off x="431024" y="0"/>
            <a:ext cx="8229600" cy="1143000"/>
          </a:xfrm>
        </p:spPr>
        <p:txBody>
          <a:bodyPr/>
          <a:lstStyle/>
          <a:p>
            <a:r>
              <a:rPr lang="en-US" dirty="0" err="1" smtClean="0"/>
              <a:t>StatKey</a:t>
            </a:r>
            <a:endParaRPr lang="en-US" dirty="0"/>
          </a:p>
        </p:txBody>
      </p:sp>
      <p:sp>
        <p:nvSpPr>
          <p:cNvPr id="2" name="Oval 1"/>
          <p:cNvSpPr/>
          <p:nvPr/>
        </p:nvSpPr>
        <p:spPr>
          <a:xfrm>
            <a:off x="4838330" y="2698808"/>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27000" y="3401337"/>
            <a:ext cx="2330912" cy="523220"/>
          </a:xfrm>
          <a:prstGeom prst="rect">
            <a:avLst/>
          </a:prstGeom>
          <a:noFill/>
        </p:spPr>
        <p:txBody>
          <a:bodyPr wrap="square" rtlCol="0">
            <a:spAutoFit/>
          </a:bodyPr>
          <a:lstStyle/>
          <a:p>
            <a:r>
              <a:rPr lang="en-US" sz="2800" dirty="0" smtClean="0">
                <a:solidFill>
                  <a:srgbClr val="C00000"/>
                </a:solidFill>
              </a:rPr>
              <a:t>Standard Error</a:t>
            </a:r>
            <a:endParaRPr lang="en-US" sz="2800" dirty="0">
              <a:solidFill>
                <a:srgbClr val="C00000"/>
              </a:solidFill>
            </a:endParaRPr>
          </a:p>
        </p:txBody>
      </p:sp>
      <p:cxnSp>
        <p:nvCxnSpPr>
          <p:cNvPr id="4" name="Straight Arrow Connector 3"/>
          <p:cNvCxnSpPr/>
          <p:nvPr/>
        </p:nvCxnSpPr>
        <p:spPr>
          <a:xfrm flipV="1">
            <a:off x="5072063" y="3080549"/>
            <a:ext cx="85725" cy="34845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4304581" y="3924557"/>
                <a:ext cx="1794923" cy="5373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dirty="0" smtClean="0">
                              <a:latin typeface="Cambria Math"/>
                            </a:rPr>
                          </m:ctrlPr>
                        </m:fPr>
                        <m:num>
                          <m:r>
                            <a:rPr lang="en-US" sz="1400" b="0" i="1" dirty="0" smtClean="0">
                              <a:latin typeface="Cambria Math"/>
                            </a:rPr>
                            <m:t>𝑠</m:t>
                          </m:r>
                        </m:num>
                        <m:den>
                          <m:rad>
                            <m:radPr>
                              <m:degHide m:val="on"/>
                              <m:ctrlPr>
                                <a:rPr lang="en-US" sz="1400" b="0" i="1" dirty="0" smtClean="0">
                                  <a:latin typeface="Cambria Math"/>
                                </a:rPr>
                              </m:ctrlPr>
                            </m:radPr>
                            <m:deg/>
                            <m:e>
                              <m:r>
                                <a:rPr lang="en-US" sz="1400" b="0" i="1" dirty="0" smtClean="0">
                                  <a:latin typeface="Cambria Math"/>
                                </a:rPr>
                                <m:t>𝑛</m:t>
                              </m:r>
                            </m:e>
                          </m:rad>
                        </m:den>
                      </m:f>
                      <m:r>
                        <a:rPr lang="en-US" sz="1400" b="0" i="1" smtClean="0">
                          <a:latin typeface="Cambria Math"/>
                        </a:rPr>
                        <m:t>=</m:t>
                      </m:r>
                      <m:f>
                        <m:fPr>
                          <m:ctrlPr>
                            <a:rPr lang="en-US" sz="1400" i="1" dirty="0">
                              <a:latin typeface="Cambria Math"/>
                            </a:rPr>
                          </m:ctrlPr>
                        </m:fPr>
                        <m:num>
                          <m:r>
                            <a:rPr lang="en-US" sz="1400" b="0" i="1" dirty="0" smtClean="0">
                              <a:latin typeface="Cambria Math"/>
                            </a:rPr>
                            <m:t>11.11</m:t>
                          </m:r>
                        </m:num>
                        <m:den>
                          <m:rad>
                            <m:radPr>
                              <m:degHide m:val="on"/>
                              <m:ctrlPr>
                                <a:rPr lang="en-US" sz="1400" i="1" dirty="0">
                                  <a:latin typeface="Cambria Math"/>
                                </a:rPr>
                              </m:ctrlPr>
                            </m:radPr>
                            <m:deg/>
                            <m:e>
                              <m:r>
                                <a:rPr lang="en-US" sz="1400" b="0" i="1" dirty="0" smtClean="0">
                                  <a:latin typeface="Cambria Math"/>
                                </a:rPr>
                                <m:t>25</m:t>
                              </m:r>
                            </m:e>
                          </m:rad>
                        </m:den>
                      </m:f>
                      <m:r>
                        <a:rPr lang="en-US" sz="1400" b="0" i="1" dirty="0" smtClean="0">
                          <a:latin typeface="Cambria Math"/>
                        </a:rPr>
                        <m:t>=2.2</m:t>
                      </m:r>
                    </m:oMath>
                  </m:oMathPara>
                </a14:m>
                <a:endParaRPr lang="en-US"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4304581" y="3924557"/>
                <a:ext cx="1794923" cy="537327"/>
              </a:xfrm>
              <a:prstGeom prst="rect">
                <a:avLst/>
              </a:prstGeom>
              <a:blipFill rotWithShape="1">
                <a:blip r:embed="rId3"/>
                <a:stretch>
                  <a:fillRect b="-1136"/>
                </a:stretch>
              </a:blipFill>
            </p:spPr>
            <p:txBody>
              <a:bodyPr/>
              <a:lstStyle/>
              <a:p>
                <a:r>
                  <a:rPr lang="en-US">
                    <a:noFill/>
                  </a:rPr>
                  <a:t> </a:t>
                </a:r>
              </a:p>
            </p:txBody>
          </p:sp>
        </mc:Fallback>
      </mc:AlternateContent>
    </p:spTree>
    <p:extLst>
      <p:ext uri="{BB962C8B-B14F-4D97-AF65-F5344CB8AC3E}">
        <p14:creationId xmlns:p14="http://schemas.microsoft.com/office/powerpoint/2010/main" val="84741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509713"/>
            <a:ext cx="67532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Confidence Interval </a:t>
            </a:r>
            <a:endParaRPr lang="en-US" dirty="0">
              <a:solidFill>
                <a:srgbClr val="FFFF66"/>
              </a:solidFill>
            </a:endParaRPr>
          </a:p>
        </p:txBody>
      </p:sp>
      <p:sp>
        <p:nvSpPr>
          <p:cNvPr id="12" name="Oval 11"/>
          <p:cNvSpPr/>
          <p:nvPr/>
        </p:nvSpPr>
        <p:spPr bwMode="auto">
          <a:xfrm>
            <a:off x="3315697" y="3760611"/>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2060"/>
                </a:solidFill>
              </a:rPr>
              <a:t>Keep 95% in middle</a:t>
            </a:r>
            <a:endParaRPr kumimoji="0" lang="en-US" sz="2000" b="0" i="0" u="none" strike="noStrike" cap="none" normalizeH="0" baseline="0" dirty="0" smtClean="0">
              <a:ln>
                <a:noFill/>
              </a:ln>
              <a:solidFill>
                <a:srgbClr val="002060"/>
              </a:solidFill>
              <a:effectLst/>
            </a:endParaRPr>
          </a:p>
        </p:txBody>
      </p:sp>
      <p:sp>
        <p:nvSpPr>
          <p:cNvPr id="13" name="TextBox 12"/>
          <p:cNvSpPr txBox="1"/>
          <p:nvPr/>
        </p:nvSpPr>
        <p:spPr>
          <a:xfrm>
            <a:off x="1065425" y="3824057"/>
            <a:ext cx="136705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20" name="TextBox 19"/>
          <p:cNvSpPr txBox="1"/>
          <p:nvPr/>
        </p:nvSpPr>
        <p:spPr>
          <a:xfrm>
            <a:off x="6442171" y="3753033"/>
            <a:ext cx="134354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4" name="TextBox 3"/>
          <p:cNvSpPr txBox="1"/>
          <p:nvPr/>
        </p:nvSpPr>
        <p:spPr>
          <a:xfrm>
            <a:off x="1260630" y="5608418"/>
            <a:ext cx="6687983" cy="954107"/>
          </a:xfrm>
          <a:prstGeom prst="rect">
            <a:avLst/>
          </a:prstGeom>
          <a:noFill/>
        </p:spPr>
        <p:txBody>
          <a:bodyPr wrap="square" rtlCol="0">
            <a:spAutoFit/>
          </a:bodyPr>
          <a:lstStyle/>
          <a:p>
            <a:r>
              <a:rPr lang="en-US" sz="2800" dirty="0" smtClean="0">
                <a:solidFill>
                  <a:schemeClr val="tx1"/>
                </a:solidFill>
              </a:rPr>
              <a:t>We are 95% sure that the mean price for Mustangs is between $11,930 and $20,238</a:t>
            </a:r>
            <a:endParaRPr lang="en-US" sz="2800" dirty="0">
              <a:solidFill>
                <a:schemeClr val="tx1"/>
              </a:solidFill>
            </a:endParaRPr>
          </a:p>
        </p:txBody>
      </p:sp>
    </p:spTree>
    <p:extLst>
      <p:ext uri="{BB962C8B-B14F-4D97-AF65-F5344CB8AC3E}">
        <p14:creationId xmlns:p14="http://schemas.microsoft.com/office/powerpoint/2010/main" val="16009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397" y="681925"/>
            <a:ext cx="7594169" cy="2554545"/>
          </a:xfrm>
          <a:prstGeom prst="rect">
            <a:avLst/>
          </a:prstGeom>
          <a:noFill/>
        </p:spPr>
        <p:txBody>
          <a:bodyPr wrap="square" rtlCol="0">
            <a:spAutoFit/>
          </a:bodyPr>
          <a:lstStyle/>
          <a:p>
            <a:r>
              <a:rPr lang="en-US" sz="4000" b="1" u="sng" dirty="0" smtClean="0"/>
              <a:t>Example 2</a:t>
            </a:r>
            <a:r>
              <a:rPr lang="en-US" sz="4000" b="1" dirty="0" smtClean="0"/>
              <a:t>:  Collect data from you.</a:t>
            </a:r>
          </a:p>
          <a:p>
            <a:endParaRPr lang="en-US" sz="4000" dirty="0"/>
          </a:p>
          <a:p>
            <a:r>
              <a:rPr lang="en-US" sz="4000" dirty="0" smtClean="0"/>
              <a:t>What is the length of your commute to work, in minutes?</a:t>
            </a:r>
            <a:endParaRPr lang="en-US" sz="4000" dirty="0"/>
          </a:p>
        </p:txBody>
      </p:sp>
    </p:spTree>
    <p:extLst>
      <p:ext uri="{BB962C8B-B14F-4D97-AF65-F5344CB8AC3E}">
        <p14:creationId xmlns:p14="http://schemas.microsoft.com/office/powerpoint/2010/main" val="120920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397" y="681925"/>
            <a:ext cx="7594169" cy="2554545"/>
          </a:xfrm>
          <a:prstGeom prst="rect">
            <a:avLst/>
          </a:prstGeom>
          <a:noFill/>
        </p:spPr>
        <p:txBody>
          <a:bodyPr wrap="square" rtlCol="0">
            <a:spAutoFit/>
          </a:bodyPr>
          <a:lstStyle/>
          <a:p>
            <a:r>
              <a:rPr lang="en-US" sz="4000" b="1" u="sng" dirty="0" smtClean="0"/>
              <a:t>Example 3</a:t>
            </a:r>
            <a:r>
              <a:rPr lang="en-US" sz="4000" b="1" dirty="0" smtClean="0"/>
              <a:t>:  Collect data from you.</a:t>
            </a:r>
          </a:p>
          <a:p>
            <a:endParaRPr lang="en-US" sz="4000" dirty="0"/>
          </a:p>
          <a:p>
            <a:r>
              <a:rPr lang="en-US" sz="4000" dirty="0" smtClean="0"/>
              <a:t>Did you teach intro stats at GCC this past Fall semester?</a:t>
            </a:r>
            <a:endParaRPr lang="en-US" sz="4000" dirty="0"/>
          </a:p>
        </p:txBody>
      </p:sp>
    </p:spTree>
    <p:extLst>
      <p:ext uri="{BB962C8B-B14F-4D97-AF65-F5344CB8AC3E}">
        <p14:creationId xmlns:p14="http://schemas.microsoft.com/office/powerpoint/2010/main" val="929681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4458"/>
            <a:ext cx="8001000" cy="4893647"/>
          </a:xfrm>
          <a:prstGeom prst="rect">
            <a:avLst/>
          </a:prstGeom>
          <a:noFill/>
        </p:spPr>
        <p:txBody>
          <a:bodyPr wrap="square" rtlCol="0">
            <a:spAutoFit/>
          </a:bodyPr>
          <a:lstStyle/>
          <a:p>
            <a:pPr algn="ctr"/>
            <a:r>
              <a:rPr lang="en-US" sz="9600" b="1" dirty="0" smtClean="0"/>
              <a:t>Why</a:t>
            </a:r>
            <a:r>
              <a:rPr lang="en-US" sz="7200" dirty="0" smtClean="0"/>
              <a:t> </a:t>
            </a:r>
          </a:p>
          <a:p>
            <a:pPr algn="ctr"/>
            <a:r>
              <a:rPr lang="en-US" sz="7200" dirty="0" smtClean="0"/>
              <a:t>does the bootstrap work? </a:t>
            </a:r>
          </a:p>
          <a:p>
            <a:pPr algn="ctr"/>
            <a:r>
              <a:rPr lang="en-US" sz="7200" dirty="0" smtClean="0"/>
              <a:t> </a:t>
            </a:r>
            <a:endParaRPr lang="en-US" sz="4400" dirty="0"/>
          </a:p>
        </p:txBody>
      </p:sp>
    </p:spTree>
    <p:extLst>
      <p:ext uri="{BB962C8B-B14F-4D97-AF65-F5344CB8AC3E}">
        <p14:creationId xmlns:p14="http://schemas.microsoft.com/office/powerpoint/2010/main" val="4251745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229600" cy="1143000"/>
          </a:xfrm>
        </p:spPr>
        <p:txBody>
          <a:bodyPr/>
          <a:lstStyle/>
          <a:p>
            <a:r>
              <a:rPr lang="en-US" dirty="0" smtClean="0"/>
              <a:t>Sampling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962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1905000"/>
            <a:ext cx="1828800" cy="523220"/>
          </a:xfrm>
          <a:prstGeom prst="rect">
            <a:avLst/>
          </a:prstGeom>
          <a:noFill/>
        </p:spPr>
        <p:txBody>
          <a:bodyPr wrap="square" rtlCol="0">
            <a:spAutoFit/>
          </a:bodyPr>
          <a:lstStyle/>
          <a:p>
            <a:r>
              <a:rPr lang="en-US" sz="2800" dirty="0" smtClean="0"/>
              <a:t>Population</a:t>
            </a:r>
            <a:endParaRPr lang="en-US" sz="2800" dirty="0"/>
          </a:p>
        </p:txBody>
      </p:sp>
      <p:cxnSp>
        <p:nvCxnSpPr>
          <p:cNvPr id="9" name="Straight Connector 8"/>
          <p:cNvCxnSpPr>
            <a:stCxn id="6" idx="1"/>
          </p:cNvCxnSpPr>
          <p:nvPr/>
        </p:nvCxnSpPr>
        <p:spPr>
          <a:xfrm>
            <a:off x="5486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
        <p:nvSpPr>
          <p:cNvPr id="16" name="Oval 15"/>
          <p:cNvSpPr/>
          <p:nvPr/>
        </p:nvSpPr>
        <p:spPr>
          <a:xfrm>
            <a:off x="9448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456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369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9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61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913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66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218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371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523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675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828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980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133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285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34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437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590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742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895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047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199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786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939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091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243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396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548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701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853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1005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158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1310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463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1615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767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920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072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225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377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529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80657" y="2281473"/>
            <a:ext cx="4038600" cy="2062103"/>
          </a:xfrm>
          <a:prstGeom prst="rect">
            <a:avLst/>
          </a:prstGeom>
          <a:noFill/>
        </p:spPr>
        <p:txBody>
          <a:bodyPr wrap="square" rtlCol="0">
            <a:spAutoFit/>
          </a:bodyPr>
          <a:lstStyle/>
          <a:p>
            <a:r>
              <a:rPr lang="en-US" sz="3200" dirty="0" smtClean="0"/>
              <a:t>BUT, in practice we don’t see the “tree” or all of the “seeds” – we only have ONE seed</a:t>
            </a:r>
            <a:endParaRPr lang="en-US" sz="3200" dirty="0"/>
          </a:p>
        </p:txBody>
      </p:sp>
    </p:spTree>
    <p:extLst>
      <p:ext uri="{BB962C8B-B14F-4D97-AF65-F5344CB8AC3E}">
        <p14:creationId xmlns:p14="http://schemas.microsoft.com/office/powerpoint/2010/main" val="21036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34583 -0.59681 L -0.34583 -0.20819 " pathEditMode="relative" rAng="0" ptsTypes="AA">
                                      <p:cBhvr>
                                        <p:cTn id="23" dur="2000" fill="hold"/>
                                        <p:tgtEl>
                                          <p:spTgt spid="16"/>
                                        </p:tgtEl>
                                        <p:attrNameLst>
                                          <p:attrName>ppt_x</p:attrName>
                                          <p:attrName>ppt_y</p:attrName>
                                        </p:attrNameLst>
                                      </p:cBhvr>
                                      <p:rCtr x="0" y="1943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50504 -0.47861 L -0.50504 -0.08999 " pathEditMode="relative" rAng="0" ptsTypes="AA">
                                      <p:cBhvr>
                                        <p:cTn id="27" dur="2000" fill="hold"/>
                                        <p:tgtEl>
                                          <p:spTgt spid="18"/>
                                        </p:tgtEl>
                                        <p:attrNameLst>
                                          <p:attrName>ppt_x</p:attrName>
                                          <p:attrName>ppt_y</p:attrName>
                                        </p:attrNameLst>
                                      </p:cBhvr>
                                      <p:rCtr x="0" y="19431"/>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40382 -0.52741 L -0.40382 -0.13879 " pathEditMode="relative" rAng="0" ptsTypes="AA">
                                      <p:cBhvr>
                                        <p:cTn id="31" dur="2000" fill="hold"/>
                                        <p:tgtEl>
                                          <p:spTgt spid="19"/>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5503 -0.50081 L -0.55503 -0.11219 " pathEditMode="relative" rAng="0" ptsTypes="AA">
                                      <p:cBhvr>
                                        <p:cTn id="35" dur="2000" fill="hold"/>
                                        <p:tgtEl>
                                          <p:spTgt spid="20"/>
                                        </p:tgtEl>
                                        <p:attrNameLst>
                                          <p:attrName>ppt_x</p:attrName>
                                          <p:attrName>ppt_y</p:attrName>
                                        </p:attrNameLst>
                                      </p:cBhvr>
                                      <p:rCtr x="0" y="19431"/>
                                    </p:animMotion>
                                  </p:childTnLst>
                                </p:cTn>
                              </p:par>
                            </p:childTnLst>
                          </p:cTn>
                        </p:par>
                        <p:par>
                          <p:cTn id="36" fill="hold">
                            <p:stCondLst>
                              <p:cond delay="2000"/>
                            </p:stCondLst>
                            <p:childTnLst>
                              <p:par>
                                <p:cTn id="37" presetID="42" presetClass="path" presetSubtype="0" accel="50000" decel="50000" fill="hold" grpId="0" nodeType="afterEffect">
                                  <p:stCondLst>
                                    <p:cond delay="0"/>
                                  </p:stCondLst>
                                  <p:childTnLst>
                                    <p:animMotion origin="layout" path="M -0.4967 -0.52302 L -0.4967 -0.1344 " pathEditMode="relative" rAng="0" ptsTypes="AA">
                                      <p:cBhvr>
                                        <p:cTn id="38" dur="1000" fill="hold"/>
                                        <p:tgtEl>
                                          <p:spTgt spid="21"/>
                                        </p:tgtEl>
                                        <p:attrNameLst>
                                          <p:attrName>ppt_x</p:attrName>
                                          <p:attrName>ppt_y</p:attrName>
                                        </p:attrNameLst>
                                      </p:cBhvr>
                                      <p:rCtr x="0" y="19431"/>
                                    </p:animMotion>
                                  </p:childTnLst>
                                </p:cTn>
                              </p:par>
                            </p:childTnLst>
                          </p:cTn>
                        </p:par>
                        <p:par>
                          <p:cTn id="39" fill="hold">
                            <p:stCondLst>
                              <p:cond delay="3000"/>
                            </p:stCondLst>
                            <p:childTnLst>
                              <p:par>
                                <p:cTn id="40" presetID="42" presetClass="path" presetSubtype="0" accel="50000" decel="50000" fill="hold" grpId="0" nodeType="afterEffect">
                                  <p:stCondLst>
                                    <p:cond delay="0"/>
                                  </p:stCondLst>
                                  <p:childTnLst>
                                    <p:animMotion origin="layout" path="M -0.53837 -0.54523 L -0.53837 -0.15661 " pathEditMode="relative" rAng="0" ptsTypes="AA">
                                      <p:cBhvr>
                                        <p:cTn id="41" dur="1000" fill="hold"/>
                                        <p:tgtEl>
                                          <p:spTgt spid="22"/>
                                        </p:tgtEl>
                                        <p:attrNameLst>
                                          <p:attrName>ppt_x</p:attrName>
                                          <p:attrName>ppt_y</p:attrName>
                                        </p:attrNameLst>
                                      </p:cBhvr>
                                      <p:rCtr x="0" y="19431"/>
                                    </p:animMotion>
                                  </p:childTnLst>
                                </p:cTn>
                              </p:par>
                            </p:childTnLst>
                          </p:cTn>
                        </p:par>
                        <p:par>
                          <p:cTn id="42" fill="hold">
                            <p:stCondLst>
                              <p:cond delay="4000"/>
                            </p:stCondLst>
                            <p:childTnLst>
                              <p:par>
                                <p:cTn id="43" presetID="42" presetClass="path" presetSubtype="0" accel="50000" decel="50000" fill="hold" grpId="0" nodeType="afterEffect">
                                  <p:stCondLst>
                                    <p:cond delay="0"/>
                                  </p:stCondLst>
                                  <p:childTnLst>
                                    <p:animMotion origin="layout" path="M -0.38836 -0.56743 L -0.38836 -0.17881 " pathEditMode="relative" rAng="0" ptsTypes="AA">
                                      <p:cBhvr>
                                        <p:cTn id="44" dur="1000" fill="hold"/>
                                        <p:tgtEl>
                                          <p:spTgt spid="23"/>
                                        </p:tgtEl>
                                        <p:attrNameLst>
                                          <p:attrName>ppt_x</p:attrName>
                                          <p:attrName>ppt_y</p:attrName>
                                        </p:attrNameLst>
                                      </p:cBhvr>
                                      <p:rCtr x="0" y="19431"/>
                                    </p:animMotion>
                                  </p:childTnLst>
                                </p:cTn>
                              </p:par>
                            </p:childTnLst>
                          </p:cTn>
                        </p:par>
                        <p:par>
                          <p:cTn id="45" fill="hold">
                            <p:stCondLst>
                              <p:cond delay="5000"/>
                            </p:stCondLst>
                            <p:childTnLst>
                              <p:par>
                                <p:cTn id="46" presetID="42" presetClass="path" presetSubtype="0" accel="50000" decel="50000" fill="hold" grpId="0" nodeType="afterEffect">
                                  <p:stCondLst>
                                    <p:cond delay="0"/>
                                  </p:stCondLst>
                                  <p:childTnLst>
                                    <p:animMotion origin="layout" path="M -0.5967 -0.58964 L -0.5967 -0.20102 " pathEditMode="relative" rAng="0" ptsTypes="AA">
                                      <p:cBhvr>
                                        <p:cTn id="47" dur="1000" fill="hold"/>
                                        <p:tgtEl>
                                          <p:spTgt spid="24"/>
                                        </p:tgtEl>
                                        <p:attrNameLst>
                                          <p:attrName>ppt_x</p:attrName>
                                          <p:attrName>ppt_y</p:attrName>
                                        </p:attrNameLst>
                                      </p:cBhvr>
                                      <p:rCtr x="0" y="19431"/>
                                    </p:animMotion>
                                  </p:childTnLst>
                                </p:cTn>
                              </p:par>
                            </p:childTnLst>
                          </p:cTn>
                        </p:par>
                        <p:par>
                          <p:cTn id="48" fill="hold">
                            <p:stCondLst>
                              <p:cond delay="6000"/>
                            </p:stCondLst>
                            <p:childTnLst>
                              <p:par>
                                <p:cTn id="49" presetID="42" presetClass="path" presetSubtype="0" accel="50000" decel="50000" fill="hold" grpId="0" nodeType="afterEffect">
                                  <p:stCondLst>
                                    <p:cond delay="0"/>
                                  </p:stCondLst>
                                  <p:childTnLst>
                                    <p:animMotion origin="layout" path="M -0.48004 -0.61185 L -0.48004 -0.22323 " pathEditMode="relative" rAng="0" ptsTypes="AA">
                                      <p:cBhvr>
                                        <p:cTn id="50" dur="500" fill="hold"/>
                                        <p:tgtEl>
                                          <p:spTgt spid="25"/>
                                        </p:tgtEl>
                                        <p:attrNameLst>
                                          <p:attrName>ppt_x</p:attrName>
                                          <p:attrName>ppt_y</p:attrName>
                                        </p:attrNameLst>
                                      </p:cBhvr>
                                      <p:rCtr x="0" y="19431"/>
                                    </p:animMotion>
                                  </p:childTnLst>
                                </p:cTn>
                              </p:par>
                            </p:childTnLst>
                          </p:cTn>
                        </p:par>
                        <p:par>
                          <p:cTn id="51" fill="hold">
                            <p:stCondLst>
                              <p:cond delay="6500"/>
                            </p:stCondLst>
                            <p:childTnLst>
                              <p:par>
                                <p:cTn id="52" presetID="42" presetClass="path" presetSubtype="0" accel="50000" decel="50000" fill="hold" grpId="0" nodeType="afterEffect">
                                  <p:stCondLst>
                                    <p:cond delay="0"/>
                                  </p:stCondLst>
                                  <p:childTnLst>
                                    <p:animMotion origin="layout" path="M -0.5967 -0.65625 L -0.5967 -0.26764 " pathEditMode="relative" rAng="0" ptsTypes="AA">
                                      <p:cBhvr>
                                        <p:cTn id="53" dur="500" fill="hold"/>
                                        <p:tgtEl>
                                          <p:spTgt spid="26"/>
                                        </p:tgtEl>
                                        <p:attrNameLst>
                                          <p:attrName>ppt_x</p:attrName>
                                          <p:attrName>ppt_y</p:attrName>
                                        </p:attrNameLst>
                                      </p:cBhvr>
                                      <p:rCtr x="0" y="19431"/>
                                    </p:animMotion>
                                  </p:childTnLst>
                                </p:cTn>
                              </p:par>
                            </p:childTnLst>
                          </p:cTn>
                        </p:par>
                        <p:par>
                          <p:cTn id="54" fill="hold">
                            <p:stCondLst>
                              <p:cond delay="7000"/>
                            </p:stCondLst>
                            <p:childTnLst>
                              <p:par>
                                <p:cTn id="55" presetID="42" presetClass="path" presetSubtype="0" accel="50000" decel="50000" fill="hold" grpId="0" nodeType="afterEffect">
                                  <p:stCondLst>
                                    <p:cond delay="0"/>
                                  </p:stCondLst>
                                  <p:childTnLst>
                                    <p:animMotion origin="layout" path="M -0.55503 -0.68957 L -0.55503 -0.30095 " pathEditMode="relative" rAng="0" ptsTypes="AA">
                                      <p:cBhvr>
                                        <p:cTn id="56" dur="500" fill="hold"/>
                                        <p:tgtEl>
                                          <p:spTgt spid="27"/>
                                        </p:tgtEl>
                                        <p:attrNameLst>
                                          <p:attrName>ppt_x</p:attrName>
                                          <p:attrName>ppt_y</p:attrName>
                                        </p:attrNameLst>
                                      </p:cBhvr>
                                      <p:rCtr x="0" y="19431"/>
                                    </p:animMotion>
                                  </p:childTnLst>
                                </p:cTn>
                              </p:par>
                            </p:childTnLst>
                          </p:cTn>
                        </p:par>
                        <p:par>
                          <p:cTn id="57" fill="hold">
                            <p:stCondLst>
                              <p:cond delay="7500"/>
                            </p:stCondLst>
                            <p:childTnLst>
                              <p:par>
                                <p:cTn id="58" presetID="42" presetClass="path" presetSubtype="0" accel="50000" decel="50000" fill="hold" grpId="0" nodeType="afterEffect">
                                  <p:stCondLst>
                                    <p:cond delay="0"/>
                                  </p:stCondLst>
                                  <p:childTnLst>
                                    <p:animMotion origin="layout" path="M -0.55504 -0.70067 L -0.55504 -0.31206 " pathEditMode="relative" rAng="0" ptsTypes="AA">
                                      <p:cBhvr>
                                        <p:cTn id="59" dur="500" fill="hold"/>
                                        <p:tgtEl>
                                          <p:spTgt spid="28"/>
                                        </p:tgtEl>
                                        <p:attrNameLst>
                                          <p:attrName>ppt_x</p:attrName>
                                          <p:attrName>ppt_y</p:attrName>
                                        </p:attrNameLst>
                                      </p:cBhvr>
                                      <p:rCtr x="0" y="19431"/>
                                    </p:animMotion>
                                  </p:childTnLst>
                                </p:cTn>
                              </p:par>
                            </p:childTnLst>
                          </p:cTn>
                        </p:par>
                        <p:par>
                          <p:cTn id="60" fill="hold">
                            <p:stCondLst>
                              <p:cond delay="8000"/>
                            </p:stCondLst>
                            <p:childTnLst>
                              <p:par>
                                <p:cTn id="61" presetID="42" presetClass="path" presetSubtype="0" accel="50000" decel="50000" fill="hold" grpId="0" nodeType="afterEffect">
                                  <p:stCondLst>
                                    <p:cond delay="0"/>
                                  </p:stCondLst>
                                  <p:childTnLst>
                                    <p:animMotion origin="layout" path="M -0.61336 -0.72287 L -0.61336 -0.33426 " pathEditMode="relative" rAng="0" ptsTypes="AA">
                                      <p:cBhvr>
                                        <p:cTn id="62" dur="500" fill="hold"/>
                                        <p:tgtEl>
                                          <p:spTgt spid="29"/>
                                        </p:tgtEl>
                                        <p:attrNameLst>
                                          <p:attrName>ppt_x</p:attrName>
                                          <p:attrName>ppt_y</p:attrName>
                                        </p:attrNameLst>
                                      </p:cBhvr>
                                      <p:rCtr x="0" y="19431"/>
                                    </p:animMotion>
                                  </p:childTnLst>
                                </p:cTn>
                              </p:par>
                            </p:childTnLst>
                          </p:cTn>
                        </p:par>
                        <p:par>
                          <p:cTn id="63" fill="hold">
                            <p:stCondLst>
                              <p:cond delay="8500"/>
                            </p:stCondLst>
                            <p:childTnLst>
                              <p:par>
                                <p:cTn id="64" presetID="42" presetClass="path" presetSubtype="0" accel="50000" decel="50000" fill="hold" grpId="0" nodeType="afterEffect">
                                  <p:stCondLst>
                                    <p:cond delay="0"/>
                                  </p:stCondLst>
                                  <p:childTnLst>
                                    <p:animMotion origin="layout" path="M -0.5467 -0.73398 L -0.5467 -0.34536 " pathEditMode="relative" rAng="0" ptsTypes="AA">
                                      <p:cBhvr>
                                        <p:cTn id="65" dur="500" fill="hold"/>
                                        <p:tgtEl>
                                          <p:spTgt spid="30"/>
                                        </p:tgtEl>
                                        <p:attrNameLst>
                                          <p:attrName>ppt_x</p:attrName>
                                          <p:attrName>ppt_y</p:attrName>
                                        </p:attrNameLst>
                                      </p:cBhvr>
                                      <p:rCtr x="0" y="19431"/>
                                    </p:animMotion>
                                  </p:childTnLst>
                                </p:cTn>
                              </p:par>
                            </p:childTnLst>
                          </p:cTn>
                        </p:par>
                        <p:par>
                          <p:cTn id="66" fill="hold">
                            <p:stCondLst>
                              <p:cond delay="9000"/>
                            </p:stCondLst>
                            <p:childTnLst>
                              <p:par>
                                <p:cTn id="67" presetID="42" presetClass="path" presetSubtype="0" accel="50000" decel="50000" fill="hold" grpId="0" nodeType="afterEffect">
                                  <p:stCondLst>
                                    <p:cond delay="0"/>
                                  </p:stCondLst>
                                  <p:childTnLst>
                                    <p:animMotion origin="layout" path="M -0.63004 -0.76729 L -0.63004 -0.37868 " pathEditMode="relative" rAng="0" ptsTypes="AA">
                                      <p:cBhvr>
                                        <p:cTn id="68" dur="500" fill="hold"/>
                                        <p:tgtEl>
                                          <p:spTgt spid="31"/>
                                        </p:tgtEl>
                                        <p:attrNameLst>
                                          <p:attrName>ppt_x</p:attrName>
                                          <p:attrName>ppt_y</p:attrName>
                                        </p:attrNameLst>
                                      </p:cBhvr>
                                      <p:rCtr x="0" y="19431"/>
                                    </p:animMotion>
                                  </p:childTnLst>
                                </p:cTn>
                              </p:par>
                            </p:childTnLst>
                          </p:cTn>
                        </p:par>
                        <p:par>
                          <p:cTn id="69" fill="hold">
                            <p:stCondLst>
                              <p:cond delay="9500"/>
                            </p:stCondLst>
                            <p:childTnLst>
                              <p:par>
                                <p:cTn id="70" presetID="42" presetClass="path" presetSubtype="0" accel="50000" decel="50000" fill="hold" grpId="0" nodeType="afterEffect">
                                  <p:stCondLst>
                                    <p:cond delay="0"/>
                                  </p:stCondLst>
                                  <p:childTnLst>
                                    <p:animMotion origin="layout" path="M -0.54948 -0.4254 L -0.54948 -0.03678 " pathEditMode="relative" rAng="0" ptsTypes="AA">
                                      <p:cBhvr>
                                        <p:cTn id="71" dur="500" fill="hold"/>
                                        <p:tgtEl>
                                          <p:spTgt spid="32"/>
                                        </p:tgtEl>
                                        <p:attrNameLst>
                                          <p:attrName>ppt_x</p:attrName>
                                          <p:attrName>ppt_y</p:attrName>
                                        </p:attrNameLst>
                                      </p:cBhvr>
                                      <p:rCtr x="0" y="19431"/>
                                    </p:animMotion>
                                  </p:childTnLst>
                                </p:cTn>
                              </p:par>
                            </p:childTnLst>
                          </p:cTn>
                        </p:par>
                        <p:par>
                          <p:cTn id="72" fill="hold">
                            <p:stCondLst>
                              <p:cond delay="10000"/>
                            </p:stCondLst>
                            <p:childTnLst>
                              <p:par>
                                <p:cTn id="73" presetID="42" presetClass="path" presetSubtype="0" accel="50000" decel="50000" fill="hold" grpId="0" nodeType="afterEffect">
                                  <p:stCondLst>
                                    <p:cond delay="0"/>
                                  </p:stCondLst>
                                  <p:childTnLst>
                                    <p:animMotion origin="layout" path="M -0.78836 -0.76729 L -0.83836 -0.38977 " pathEditMode="relative" rAng="0" ptsTypes="AA">
                                      <p:cBhvr>
                                        <p:cTn id="74" dur="500" fill="hold"/>
                                        <p:tgtEl>
                                          <p:spTgt spid="33"/>
                                        </p:tgtEl>
                                        <p:attrNameLst>
                                          <p:attrName>ppt_x</p:attrName>
                                          <p:attrName>ppt_y</p:attrName>
                                        </p:attrNameLst>
                                      </p:cBhvr>
                                      <p:rCtr x="-2500" y="18876"/>
                                    </p:animMotion>
                                  </p:childTnLst>
                                </p:cTn>
                              </p:par>
                            </p:childTnLst>
                          </p:cTn>
                        </p:par>
                        <p:par>
                          <p:cTn id="75" fill="hold">
                            <p:stCondLst>
                              <p:cond delay="10500"/>
                            </p:stCondLst>
                            <p:childTnLst>
                              <p:par>
                                <p:cTn id="76" presetID="42" presetClass="path" presetSubtype="0" accel="50000" decel="50000" fill="hold" grpId="0" nodeType="afterEffect">
                                  <p:stCondLst>
                                    <p:cond delay="0"/>
                                  </p:stCondLst>
                                  <p:childTnLst>
                                    <p:animMotion origin="layout" path="M -0.5467 -0.8117 L -0.4967 -0.40088 " pathEditMode="relative" rAng="0" ptsTypes="AA">
                                      <p:cBhvr>
                                        <p:cTn id="77" dur="500" fill="hold"/>
                                        <p:tgtEl>
                                          <p:spTgt spid="34"/>
                                        </p:tgtEl>
                                        <p:attrNameLst>
                                          <p:attrName>ppt_x</p:attrName>
                                          <p:attrName>ppt_y</p:attrName>
                                        </p:attrNameLst>
                                      </p:cBhvr>
                                      <p:rCtr x="2500" y="20541"/>
                                    </p:animMotion>
                                  </p:childTnLst>
                                </p:cTn>
                              </p:par>
                            </p:childTnLst>
                          </p:cTn>
                        </p:par>
                        <p:par>
                          <p:cTn id="78" fill="hold">
                            <p:stCondLst>
                              <p:cond delay="11000"/>
                            </p:stCondLst>
                            <p:childTnLst>
                              <p:par>
                                <p:cTn id="79" presetID="42" presetClass="path" presetSubtype="0" accel="50000" decel="50000" fill="hold" grpId="0" nodeType="afterEffect">
                                  <p:stCondLst>
                                    <p:cond delay="0"/>
                                  </p:stCondLst>
                                  <p:childTnLst>
                                    <p:animMotion origin="layout" path="M -0.6467 -0.83391 L -0.6467 -0.4453 " pathEditMode="relative" rAng="0" ptsTypes="AA">
                                      <p:cBhvr>
                                        <p:cTn id="80" dur="500" fill="hold"/>
                                        <p:tgtEl>
                                          <p:spTgt spid="35"/>
                                        </p:tgtEl>
                                        <p:attrNameLst>
                                          <p:attrName>ppt_x</p:attrName>
                                          <p:attrName>ppt_y</p:attrName>
                                        </p:attrNameLst>
                                      </p:cBhvr>
                                      <p:rCtr x="0" y="19431"/>
                                    </p:animMotion>
                                  </p:childTnLst>
                                </p:cTn>
                              </p:par>
                            </p:childTnLst>
                          </p:cTn>
                        </p:par>
                        <p:par>
                          <p:cTn id="81" fill="hold">
                            <p:stCondLst>
                              <p:cond delay="11500"/>
                            </p:stCondLst>
                            <p:childTnLst>
                              <p:par>
                                <p:cTn id="82" presetID="42" presetClass="path" presetSubtype="0" accel="50000" decel="50000" fill="hold" grpId="0" nodeType="afterEffect">
                                  <p:stCondLst>
                                    <p:cond delay="0"/>
                                  </p:stCondLst>
                                  <p:childTnLst>
                                    <p:animMotion origin="layout" path="M -0.7217 -0.86722 L -0.7217 -0.4786 " pathEditMode="relative" rAng="0" ptsTypes="AA">
                                      <p:cBhvr>
                                        <p:cTn id="83" dur="500" fill="hold"/>
                                        <p:tgtEl>
                                          <p:spTgt spid="36"/>
                                        </p:tgtEl>
                                        <p:attrNameLst>
                                          <p:attrName>ppt_x</p:attrName>
                                          <p:attrName>ppt_y</p:attrName>
                                        </p:attrNameLst>
                                      </p:cBhvr>
                                      <p:rCtr x="0" y="19431"/>
                                    </p:animMotion>
                                  </p:childTnLst>
                                </p:cTn>
                              </p:par>
                            </p:childTnLst>
                          </p:cTn>
                        </p:par>
                        <p:par>
                          <p:cTn id="84" fill="hold">
                            <p:stCondLst>
                              <p:cond delay="12000"/>
                            </p:stCondLst>
                            <p:childTnLst>
                              <p:par>
                                <p:cTn id="85" presetID="42" presetClass="path" presetSubtype="0" accel="50000" decel="50000" fill="hold" grpId="0" nodeType="afterEffect">
                                  <p:stCondLst>
                                    <p:cond delay="0"/>
                                  </p:stCondLst>
                                  <p:childTnLst>
                                    <p:animMotion origin="layout" path="M -0.80503 -0.87832 L -0.8717 -0.4675 " pathEditMode="relative" rAng="0" ptsTypes="AA">
                                      <p:cBhvr>
                                        <p:cTn id="86" dur="500" fill="hold"/>
                                        <p:tgtEl>
                                          <p:spTgt spid="37"/>
                                        </p:tgtEl>
                                        <p:attrNameLst>
                                          <p:attrName>ppt_x</p:attrName>
                                          <p:attrName>ppt_y</p:attrName>
                                        </p:attrNameLst>
                                      </p:cBhvr>
                                      <p:rCtr x="-3333" y="20541"/>
                                    </p:animMotion>
                                  </p:childTnLst>
                                </p:cTn>
                              </p:par>
                            </p:childTnLst>
                          </p:cTn>
                        </p:par>
                        <p:par>
                          <p:cTn id="87" fill="hold">
                            <p:stCondLst>
                              <p:cond delay="12500"/>
                            </p:stCondLst>
                            <p:childTnLst>
                              <p:par>
                                <p:cTn id="88" presetID="42" presetClass="path" presetSubtype="0" accel="50000" decel="50000" fill="hold" grpId="0" nodeType="afterEffect">
                                  <p:stCondLst>
                                    <p:cond delay="0"/>
                                  </p:stCondLst>
                                  <p:childTnLst>
                                    <p:animMotion origin="layout" path="M -0.63004 -0.92274 L -0.58837 -0.50081 " pathEditMode="relative" rAng="0" ptsTypes="AA">
                                      <p:cBhvr>
                                        <p:cTn id="89" dur="500" fill="hold"/>
                                        <p:tgtEl>
                                          <p:spTgt spid="38"/>
                                        </p:tgtEl>
                                        <p:attrNameLst>
                                          <p:attrName>ppt_x</p:attrName>
                                          <p:attrName>ppt_y</p:attrName>
                                        </p:attrNameLst>
                                      </p:cBhvr>
                                      <p:rCtr x="2083" y="21096"/>
                                    </p:animMotion>
                                  </p:childTnLst>
                                </p:cTn>
                              </p:par>
                            </p:childTnLst>
                          </p:cTn>
                        </p:par>
                        <p:par>
                          <p:cTn id="90" fill="hold">
                            <p:stCondLst>
                              <p:cond delay="13000"/>
                            </p:stCondLst>
                            <p:childTnLst>
                              <p:par>
                                <p:cTn id="91" presetID="42" presetClass="path" presetSubtype="0" accel="50000" decel="50000" fill="hold" grpId="0" nodeType="afterEffect">
                                  <p:stCondLst>
                                    <p:cond delay="0"/>
                                  </p:stCondLst>
                                  <p:childTnLst>
                                    <p:animMotion origin="layout" path="M -0.37448 -0.45871 L -0.37448 -0.07009 " pathEditMode="relative" rAng="0" ptsTypes="AA">
                                      <p:cBhvr>
                                        <p:cTn id="92" dur="500" fill="hold"/>
                                        <p:tgtEl>
                                          <p:spTgt spid="39"/>
                                        </p:tgtEl>
                                        <p:attrNameLst>
                                          <p:attrName>ppt_x</p:attrName>
                                          <p:attrName>ppt_y</p:attrName>
                                        </p:attrNameLst>
                                      </p:cBhvr>
                                      <p:rCtr x="0" y="19431"/>
                                    </p:animMotion>
                                  </p:childTnLst>
                                </p:cTn>
                              </p:par>
                            </p:childTnLst>
                          </p:cTn>
                        </p:par>
                        <p:par>
                          <p:cTn id="93" fill="hold">
                            <p:stCondLst>
                              <p:cond delay="13500"/>
                            </p:stCondLst>
                            <p:childTnLst>
                              <p:par>
                                <p:cTn id="94" presetID="42" presetClass="path" presetSubtype="0" accel="50000" decel="50000" fill="hold" grpId="0" nodeType="afterEffect">
                                  <p:stCondLst>
                                    <p:cond delay="0"/>
                                  </p:stCondLst>
                                  <p:childTnLst>
                                    <p:animMotion origin="layout" path="M -0.40782 -0.49202 L -0.35782 -0.0812 " pathEditMode="relative" rAng="0" ptsTypes="AA">
                                      <p:cBhvr>
                                        <p:cTn id="95" dur="500" fill="hold"/>
                                        <p:tgtEl>
                                          <p:spTgt spid="40"/>
                                        </p:tgtEl>
                                        <p:attrNameLst>
                                          <p:attrName>ppt_x</p:attrName>
                                          <p:attrName>ppt_y</p:attrName>
                                        </p:attrNameLst>
                                      </p:cBhvr>
                                      <p:rCtr x="2500" y="20541"/>
                                    </p:animMotion>
                                  </p:childTnLst>
                                </p:cTn>
                              </p:par>
                            </p:childTnLst>
                          </p:cTn>
                        </p:par>
                        <p:par>
                          <p:cTn id="96" fill="hold">
                            <p:stCondLst>
                              <p:cond delay="14000"/>
                            </p:stCondLst>
                            <p:childTnLst>
                              <p:par>
                                <p:cTn id="97" presetID="42" presetClass="path" presetSubtype="0" accel="50000" decel="50000" fill="hold" grpId="0" nodeType="afterEffect">
                                  <p:stCondLst>
                                    <p:cond delay="0"/>
                                  </p:stCondLst>
                                  <p:childTnLst>
                                    <p:animMotion origin="layout" path="M -0.59114 -0.49202 L -0.63281 -0.1145 " pathEditMode="relative" rAng="0" ptsTypes="AA">
                                      <p:cBhvr>
                                        <p:cTn id="98" dur="500" fill="hold"/>
                                        <p:tgtEl>
                                          <p:spTgt spid="41"/>
                                        </p:tgtEl>
                                        <p:attrNameLst>
                                          <p:attrName>ppt_x</p:attrName>
                                          <p:attrName>ppt_y</p:attrName>
                                        </p:attrNameLst>
                                      </p:cBhvr>
                                      <p:rCtr x="-2083" y="18876"/>
                                    </p:animMotion>
                                  </p:childTnLst>
                                </p:cTn>
                              </p:par>
                            </p:childTnLst>
                          </p:cTn>
                        </p:par>
                        <p:par>
                          <p:cTn id="99" fill="hold">
                            <p:stCondLst>
                              <p:cond delay="14500"/>
                            </p:stCondLst>
                            <p:childTnLst>
                              <p:par>
                                <p:cTn id="100" presetID="42" presetClass="path" presetSubtype="0" accel="50000" decel="50000" fill="hold" grpId="0" nodeType="afterEffect">
                                  <p:stCondLst>
                                    <p:cond delay="0"/>
                                  </p:stCondLst>
                                  <p:childTnLst>
                                    <p:animMotion origin="layout" path="M -0.60781 -0.52533 L -0.60781 -0.13671 " pathEditMode="relative" rAng="0" ptsTypes="AA">
                                      <p:cBhvr>
                                        <p:cTn id="101" dur="500" fill="hold"/>
                                        <p:tgtEl>
                                          <p:spTgt spid="42"/>
                                        </p:tgtEl>
                                        <p:attrNameLst>
                                          <p:attrName>ppt_x</p:attrName>
                                          <p:attrName>ppt_y</p:attrName>
                                        </p:attrNameLst>
                                      </p:cBhvr>
                                      <p:rCtr x="0" y="19431"/>
                                    </p:animMotion>
                                  </p:childTnLst>
                                </p:cTn>
                              </p:par>
                            </p:childTnLst>
                          </p:cTn>
                        </p:par>
                        <p:par>
                          <p:cTn id="102" fill="hold">
                            <p:stCondLst>
                              <p:cond delay="15000"/>
                            </p:stCondLst>
                            <p:childTnLst>
                              <p:par>
                                <p:cTn id="103" presetID="42" presetClass="path" presetSubtype="0" accel="50000" decel="50000" fill="hold" grpId="0" nodeType="afterEffect">
                                  <p:stCondLst>
                                    <p:cond delay="0"/>
                                  </p:stCondLst>
                                  <p:childTnLst>
                                    <p:animMotion origin="layout" path="M -0.57448 -0.58085 L -0.57448 -0.19223 " pathEditMode="relative" rAng="0" ptsTypes="AA">
                                      <p:cBhvr>
                                        <p:cTn id="104" dur="500" fill="hold"/>
                                        <p:tgtEl>
                                          <p:spTgt spid="43"/>
                                        </p:tgtEl>
                                        <p:attrNameLst>
                                          <p:attrName>ppt_x</p:attrName>
                                          <p:attrName>ppt_y</p:attrName>
                                        </p:attrNameLst>
                                      </p:cBhvr>
                                      <p:rCtr x="0" y="19431"/>
                                    </p:animMotion>
                                  </p:childTnLst>
                                </p:cTn>
                              </p:par>
                            </p:childTnLst>
                          </p:cTn>
                        </p:par>
                        <p:par>
                          <p:cTn id="105" fill="hold">
                            <p:stCondLst>
                              <p:cond delay="15500"/>
                            </p:stCondLst>
                            <p:childTnLst>
                              <p:par>
                                <p:cTn id="106" presetID="42" presetClass="path" presetSubtype="0" accel="50000" decel="50000" fill="hold" grpId="0" nodeType="afterEffect">
                                  <p:stCondLst>
                                    <p:cond delay="0"/>
                                  </p:stCondLst>
                                  <p:childTnLst>
                                    <p:animMotion origin="layout" path="M -0.50781 -0.60305 L -0.50781 -0.21443 " pathEditMode="relative" rAng="0" ptsTypes="AA">
                                      <p:cBhvr>
                                        <p:cTn id="107" dur="500" fill="hold"/>
                                        <p:tgtEl>
                                          <p:spTgt spid="44"/>
                                        </p:tgtEl>
                                        <p:attrNameLst>
                                          <p:attrName>ppt_x</p:attrName>
                                          <p:attrName>ppt_y</p:attrName>
                                        </p:attrNameLst>
                                      </p:cBhvr>
                                      <p:rCtr x="0" y="19431"/>
                                    </p:animMotion>
                                  </p:childTnLst>
                                </p:cTn>
                              </p:par>
                            </p:childTnLst>
                          </p:cTn>
                        </p:par>
                        <p:par>
                          <p:cTn id="108" fill="hold">
                            <p:stCondLst>
                              <p:cond delay="16000"/>
                            </p:stCondLst>
                            <p:childTnLst>
                              <p:par>
                                <p:cTn id="109" presetID="42" presetClass="path" presetSubtype="0" accel="50000" decel="50000" fill="hold" grpId="0" nodeType="afterEffect">
                                  <p:stCondLst>
                                    <p:cond delay="0"/>
                                  </p:stCondLst>
                                  <p:childTnLst>
                                    <p:animMotion origin="layout" path="M -0.69115 -0.58085 L -0.69115 -0.19223 " pathEditMode="relative" rAng="0" ptsTypes="AA">
                                      <p:cBhvr>
                                        <p:cTn id="110" dur="500" fill="hold"/>
                                        <p:tgtEl>
                                          <p:spTgt spid="45"/>
                                        </p:tgtEl>
                                        <p:attrNameLst>
                                          <p:attrName>ppt_x</p:attrName>
                                          <p:attrName>ppt_y</p:attrName>
                                        </p:attrNameLst>
                                      </p:cBhvr>
                                      <p:rCtr x="0" y="19431"/>
                                    </p:animMotion>
                                  </p:childTnLst>
                                </p:cTn>
                              </p:par>
                            </p:childTnLst>
                          </p:cTn>
                        </p:par>
                        <p:par>
                          <p:cTn id="111" fill="hold">
                            <p:stCondLst>
                              <p:cond delay="16500"/>
                            </p:stCondLst>
                            <p:childTnLst>
                              <p:par>
                                <p:cTn id="112" presetID="42" presetClass="path" presetSubtype="0" accel="50000" decel="50000" fill="hold" grpId="0" nodeType="afterEffect">
                                  <p:stCondLst>
                                    <p:cond delay="0"/>
                                  </p:stCondLst>
                                  <p:childTnLst>
                                    <p:animMotion origin="layout" path="M -0.64948 -0.62526 L -0.64948 -0.23665 " pathEditMode="relative" rAng="0" ptsTypes="AA">
                                      <p:cBhvr>
                                        <p:cTn id="113" dur="500" fill="hold"/>
                                        <p:tgtEl>
                                          <p:spTgt spid="46"/>
                                        </p:tgtEl>
                                        <p:attrNameLst>
                                          <p:attrName>ppt_x</p:attrName>
                                          <p:attrName>ppt_y</p:attrName>
                                        </p:attrNameLst>
                                      </p:cBhvr>
                                      <p:rCtr x="0" y="19431"/>
                                    </p:animMotion>
                                  </p:childTnLst>
                                </p:cTn>
                              </p:par>
                            </p:childTnLst>
                          </p:cTn>
                        </p:par>
                        <p:par>
                          <p:cTn id="114" fill="hold">
                            <p:stCondLst>
                              <p:cond delay="17000"/>
                            </p:stCondLst>
                            <p:childTnLst>
                              <p:par>
                                <p:cTn id="115" presetID="42" presetClass="path" presetSubtype="0" accel="50000" decel="50000" fill="hold" grpId="0" nodeType="afterEffect">
                                  <p:stCondLst>
                                    <p:cond delay="0"/>
                                  </p:stCondLst>
                                  <p:childTnLst>
                                    <p:animMotion origin="layout" path="M -0.58281 -0.68077 L -0.58281 -0.29216 " pathEditMode="relative" rAng="0" ptsTypes="AA">
                                      <p:cBhvr>
                                        <p:cTn id="116" dur="500" fill="hold"/>
                                        <p:tgtEl>
                                          <p:spTgt spid="47"/>
                                        </p:tgtEl>
                                        <p:attrNameLst>
                                          <p:attrName>ppt_x</p:attrName>
                                          <p:attrName>ppt_y</p:attrName>
                                        </p:attrNameLst>
                                      </p:cBhvr>
                                      <p:rCtr x="0" y="19431"/>
                                    </p:animMotion>
                                  </p:childTnLst>
                                </p:cTn>
                              </p:par>
                            </p:childTnLst>
                          </p:cTn>
                        </p:par>
                        <p:par>
                          <p:cTn id="117" fill="hold">
                            <p:stCondLst>
                              <p:cond delay="17500"/>
                            </p:stCondLst>
                            <p:childTnLst>
                              <p:par>
                                <p:cTn id="118" presetID="42" presetClass="path" presetSubtype="0" accel="50000" decel="50000" fill="hold" grpId="0" nodeType="afterEffect">
                                  <p:stCondLst>
                                    <p:cond delay="0"/>
                                  </p:stCondLst>
                                  <p:childTnLst>
                                    <p:animMotion origin="layout" path="M -0.61615 -0.70298 L -0.61615 -0.31437 " pathEditMode="relative" rAng="0" ptsTypes="AA">
                                      <p:cBhvr>
                                        <p:cTn id="119" dur="500" fill="hold"/>
                                        <p:tgtEl>
                                          <p:spTgt spid="48"/>
                                        </p:tgtEl>
                                        <p:attrNameLst>
                                          <p:attrName>ppt_x</p:attrName>
                                          <p:attrName>ppt_y</p:attrName>
                                        </p:attrNameLst>
                                      </p:cBhvr>
                                      <p:rCtr x="0" y="19431"/>
                                    </p:animMotion>
                                  </p:childTnLst>
                                </p:cTn>
                              </p:par>
                            </p:childTnLst>
                          </p:cTn>
                        </p:par>
                        <p:par>
                          <p:cTn id="120" fill="hold">
                            <p:stCondLst>
                              <p:cond delay="18000"/>
                            </p:stCondLst>
                            <p:childTnLst>
                              <p:par>
                                <p:cTn id="121" presetID="42" presetClass="path" presetSubtype="0" accel="50000" decel="50000" fill="hold" grpId="0" nodeType="afterEffect">
                                  <p:stCondLst>
                                    <p:cond delay="0"/>
                                  </p:stCondLst>
                                  <p:childTnLst>
                                    <p:animMotion origin="layout" path="M -0.64948 -0.72519 L -0.64948 -0.33658 " pathEditMode="relative" rAng="0" ptsTypes="AA">
                                      <p:cBhvr>
                                        <p:cTn id="122" dur="500" fill="hold"/>
                                        <p:tgtEl>
                                          <p:spTgt spid="49"/>
                                        </p:tgtEl>
                                        <p:attrNameLst>
                                          <p:attrName>ppt_x</p:attrName>
                                          <p:attrName>ppt_y</p:attrName>
                                        </p:attrNameLst>
                                      </p:cBhvr>
                                      <p:rCtr x="0" y="19431"/>
                                    </p:animMotion>
                                  </p:childTnLst>
                                </p:cTn>
                              </p:par>
                            </p:childTnLst>
                          </p:cTn>
                        </p:par>
                        <p:par>
                          <p:cTn id="123" fill="hold">
                            <p:stCondLst>
                              <p:cond delay="18500"/>
                            </p:stCondLst>
                            <p:childTnLst>
                              <p:par>
                                <p:cTn id="124" presetID="42" presetClass="path" presetSubtype="0" accel="50000" decel="50000" fill="hold" grpId="0" nodeType="afterEffect">
                                  <p:stCondLst>
                                    <p:cond delay="0"/>
                                  </p:stCondLst>
                                  <p:childTnLst>
                                    <p:animMotion origin="layout" path="M -0.79948 -0.71458 L -0.90781 -0.3037 " pathEditMode="relative" rAng="0" ptsTypes="AA">
                                      <p:cBhvr>
                                        <p:cTn id="125" dur="500" fill="hold"/>
                                        <p:tgtEl>
                                          <p:spTgt spid="50"/>
                                        </p:tgtEl>
                                        <p:attrNameLst>
                                          <p:attrName>ppt_x</p:attrName>
                                          <p:attrName>ppt_y</p:attrName>
                                        </p:attrNameLst>
                                      </p:cBhvr>
                                      <p:rCtr x="-5417" y="20532"/>
                                    </p:animMotion>
                                  </p:childTnLst>
                                </p:cTn>
                              </p:par>
                            </p:childTnLst>
                          </p:cTn>
                        </p:par>
                        <p:par>
                          <p:cTn id="126" fill="hold">
                            <p:stCondLst>
                              <p:cond delay="19000"/>
                            </p:stCondLst>
                            <p:childTnLst>
                              <p:par>
                                <p:cTn id="127" presetID="42" presetClass="path" presetSubtype="0" accel="50000" decel="50000" fill="hold" grpId="0" nodeType="afterEffect">
                                  <p:stCondLst>
                                    <p:cond delay="0"/>
                                  </p:stCondLst>
                                  <p:childTnLst>
                                    <p:animMotion origin="layout" path="M -0.55781 -0.79181 L -0.46615 -0.32547 " pathEditMode="relative" rAng="0" ptsTypes="AA">
                                      <p:cBhvr>
                                        <p:cTn id="128" dur="500" fill="hold"/>
                                        <p:tgtEl>
                                          <p:spTgt spid="51"/>
                                        </p:tgtEl>
                                        <p:attrNameLst>
                                          <p:attrName>ppt_x</p:attrName>
                                          <p:attrName>ppt_y</p:attrName>
                                        </p:attrNameLst>
                                      </p:cBhvr>
                                      <p:rCtr x="4583" y="23317"/>
                                    </p:animMotion>
                                  </p:childTnLst>
                                </p:cTn>
                              </p:par>
                            </p:childTnLst>
                          </p:cTn>
                        </p:par>
                        <p:par>
                          <p:cTn id="129" fill="hold">
                            <p:stCondLst>
                              <p:cond delay="19500"/>
                            </p:stCondLst>
                            <p:childTnLst>
                              <p:par>
                                <p:cTn id="130" presetID="42" presetClass="path" presetSubtype="0" accel="50000" decel="50000" fill="hold" grpId="0" nodeType="afterEffect">
                                  <p:stCondLst>
                                    <p:cond delay="0"/>
                                  </p:stCondLst>
                                  <p:childTnLst>
                                    <p:animMotion origin="layout" path="M -0.80782 -0.7585 L -0.90782 -0.34768 " pathEditMode="relative" rAng="0" ptsTypes="AA">
                                      <p:cBhvr>
                                        <p:cTn id="131" dur="500" fill="hold"/>
                                        <p:tgtEl>
                                          <p:spTgt spid="52"/>
                                        </p:tgtEl>
                                        <p:attrNameLst>
                                          <p:attrName>ppt_x</p:attrName>
                                          <p:attrName>ppt_y</p:attrName>
                                        </p:attrNameLst>
                                      </p:cBhvr>
                                      <p:rCtr x="-5000" y="20541"/>
                                    </p:animMotion>
                                  </p:childTnLst>
                                </p:cTn>
                              </p:par>
                            </p:childTnLst>
                          </p:cTn>
                        </p:par>
                        <p:par>
                          <p:cTn id="132" fill="hold">
                            <p:stCondLst>
                              <p:cond delay="20000"/>
                            </p:stCondLst>
                            <p:childTnLst>
                              <p:par>
                                <p:cTn id="133" presetID="42" presetClass="path" presetSubtype="0" accel="50000" decel="50000" fill="hold" grpId="0" nodeType="afterEffect">
                                  <p:stCondLst>
                                    <p:cond delay="0"/>
                                  </p:stCondLst>
                                  <p:childTnLst>
                                    <p:animMotion origin="layout" path="M -0.64114 -0.7807 L -0.64114 -0.39209 " pathEditMode="relative" rAng="0" ptsTypes="AA">
                                      <p:cBhvr>
                                        <p:cTn id="134" dur="500" fill="hold"/>
                                        <p:tgtEl>
                                          <p:spTgt spid="53"/>
                                        </p:tgtEl>
                                        <p:attrNameLst>
                                          <p:attrName>ppt_x</p:attrName>
                                          <p:attrName>ppt_y</p:attrName>
                                        </p:attrNameLst>
                                      </p:cBhvr>
                                      <p:rCtr x="0" y="19431"/>
                                    </p:animMotion>
                                  </p:childTnLst>
                                </p:cTn>
                              </p:par>
                            </p:childTnLst>
                          </p:cTn>
                        </p:par>
                        <p:par>
                          <p:cTn id="135" fill="hold">
                            <p:stCondLst>
                              <p:cond delay="20500"/>
                            </p:stCondLst>
                            <p:childTnLst>
                              <p:par>
                                <p:cTn id="136" presetID="42" presetClass="path" presetSubtype="0" accel="50000" decel="50000" fill="hold" grpId="0" nodeType="afterEffect">
                                  <p:stCondLst>
                                    <p:cond delay="0"/>
                                  </p:stCondLst>
                                  <p:childTnLst>
                                    <p:animMotion origin="layout" path="M -0.83281 -0.84733 L -0.89115 -0.40319 " pathEditMode="relative" rAng="0" ptsTypes="AA">
                                      <p:cBhvr>
                                        <p:cTn id="137" dur="500" fill="hold"/>
                                        <p:tgtEl>
                                          <p:spTgt spid="54"/>
                                        </p:tgtEl>
                                        <p:attrNameLst>
                                          <p:attrName>ppt_x</p:attrName>
                                          <p:attrName>ppt_y</p:attrName>
                                        </p:attrNameLst>
                                      </p:cBhvr>
                                      <p:rCtr x="-2917" y="22207"/>
                                    </p:animMotion>
                                  </p:childTnLst>
                                </p:cTn>
                              </p:par>
                            </p:childTnLst>
                          </p:cTn>
                        </p:par>
                        <p:par>
                          <p:cTn id="138" fill="hold">
                            <p:stCondLst>
                              <p:cond delay="21000"/>
                            </p:stCondLst>
                            <p:childTnLst>
                              <p:par>
                                <p:cTn id="139" presetID="42" presetClass="path" presetSubtype="0" accel="50000" decel="50000" fill="hold" grpId="0" nodeType="afterEffect">
                                  <p:stCondLst>
                                    <p:cond delay="0"/>
                                  </p:stCondLst>
                                  <p:childTnLst>
                                    <p:animMotion origin="layout" path="M -0.79115 -0.84733 L -0.79115 -0.45871 " pathEditMode="relative" rAng="0" ptsTypes="AA">
                                      <p:cBhvr>
                                        <p:cTn id="140" dur="500" fill="hold"/>
                                        <p:tgtEl>
                                          <p:spTgt spid="55"/>
                                        </p:tgtEl>
                                        <p:attrNameLst>
                                          <p:attrName>ppt_x</p:attrName>
                                          <p:attrName>ppt_y</p:attrName>
                                        </p:attrNameLst>
                                      </p:cBhvr>
                                      <p:rCtr x="0" y="19431"/>
                                    </p:animMotion>
                                  </p:childTnLst>
                                </p:cTn>
                              </p:par>
                            </p:childTnLst>
                          </p:cTn>
                        </p:par>
                        <p:par>
                          <p:cTn id="141" fill="hold">
                            <p:stCondLst>
                              <p:cond delay="21500"/>
                            </p:stCondLst>
                            <p:childTnLst>
                              <p:par>
                                <p:cTn id="142" presetID="42" presetClass="path" presetSubtype="0" accel="50000" decel="50000" fill="hold" grpId="0" nodeType="afterEffect">
                                  <p:stCondLst>
                                    <p:cond delay="0"/>
                                  </p:stCondLst>
                                  <p:childTnLst>
                                    <p:animMotion origin="layout" path="M -0.67448 -0.84732 L -0.67448 -0.45871 " pathEditMode="relative" rAng="0" ptsTypes="AA">
                                      <p:cBhvr>
                                        <p:cTn id="143" dur="500" fill="hold"/>
                                        <p:tgtEl>
                                          <p:spTgt spid="56"/>
                                        </p:tgtEl>
                                        <p:attrNameLst>
                                          <p:attrName>ppt_x</p:attrName>
                                          <p:attrName>ppt_y</p:attrName>
                                        </p:attrNameLst>
                                      </p:cBhvr>
                                      <p:rCtr x="0" y="19431"/>
                                    </p:animMotion>
                                  </p:childTnLst>
                                </p:cTn>
                              </p:par>
                            </p:childTnLst>
                          </p:cTn>
                        </p:par>
                        <p:par>
                          <p:cTn id="144" fill="hold">
                            <p:stCondLst>
                              <p:cond delay="22000"/>
                            </p:stCondLst>
                            <p:childTnLst>
                              <p:par>
                                <p:cTn id="145" presetID="42" presetClass="path" presetSubtype="0" accel="50000" decel="50000" fill="hold" grpId="0" nodeType="afterEffect">
                                  <p:stCondLst>
                                    <p:cond delay="0"/>
                                  </p:stCondLst>
                                  <p:childTnLst>
                                    <p:animMotion origin="layout" path="M -0.86615 -0.88064 L -0.86615 -0.49202 " pathEditMode="relative" rAng="0" ptsTypes="AA">
                                      <p:cBhvr>
                                        <p:cTn id="146" dur="500" fill="hold"/>
                                        <p:tgtEl>
                                          <p:spTgt spid="57"/>
                                        </p:tgtEl>
                                        <p:attrNameLst>
                                          <p:attrName>ppt_x</p:attrName>
                                          <p:attrName>ppt_y</p:attrName>
                                        </p:attrNameLst>
                                      </p:cBhvr>
                                      <p:rCtr x="0" y="19431"/>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Bootstrap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2819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808946"/>
            <a:ext cx="2628900" cy="954107"/>
          </a:xfrm>
          <a:prstGeom prst="rect">
            <a:avLst/>
          </a:prstGeom>
          <a:noFill/>
        </p:spPr>
        <p:txBody>
          <a:bodyPr wrap="square" rtlCol="0">
            <a:spAutoFit/>
          </a:bodyPr>
          <a:lstStyle/>
          <a:p>
            <a:r>
              <a:rPr lang="en-US" sz="2800" dirty="0" smtClean="0"/>
              <a:t>Bootstrap</a:t>
            </a:r>
          </a:p>
          <a:p>
            <a:r>
              <a:rPr lang="en-US" sz="2800" dirty="0" smtClean="0"/>
              <a:t>“Population”</a:t>
            </a:r>
            <a:endParaRPr lang="en-US" sz="2800" dirty="0"/>
          </a:p>
        </p:txBody>
      </p:sp>
      <p:cxnSp>
        <p:nvCxnSpPr>
          <p:cNvPr id="9" name="Straight Connector 8"/>
          <p:cNvCxnSpPr>
            <a:stCxn id="6" idx="1"/>
          </p:cNvCxnSpPr>
          <p:nvPr/>
        </p:nvCxnSpPr>
        <p:spPr>
          <a:xfrm>
            <a:off x="4343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4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92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05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44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97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49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002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54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06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459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611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764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916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068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221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570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373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526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678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830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983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1135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22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75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027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179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332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484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637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789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941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094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0246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399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551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0703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856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1008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161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1313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65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537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788" y="5494394"/>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1295400"/>
            <a:ext cx="2514600" cy="1569660"/>
          </a:xfrm>
          <a:prstGeom prst="rect">
            <a:avLst/>
          </a:prstGeom>
          <a:noFill/>
        </p:spPr>
        <p:txBody>
          <a:bodyPr wrap="square" rtlCol="0">
            <a:spAutoFit/>
          </a:bodyPr>
          <a:lstStyle/>
          <a:p>
            <a:r>
              <a:rPr lang="en-US" sz="3200" dirty="0" smtClean="0"/>
              <a:t>What can we do with just one seed? </a:t>
            </a:r>
            <a:endParaRPr lang="en-US" sz="3200" dirty="0"/>
          </a:p>
        </p:txBody>
      </p:sp>
      <p:sp>
        <p:nvSpPr>
          <p:cNvPr id="4" name="TextBox 3"/>
          <p:cNvSpPr txBox="1"/>
          <p:nvPr/>
        </p:nvSpPr>
        <p:spPr>
          <a:xfrm>
            <a:off x="228600" y="3124200"/>
            <a:ext cx="2286000" cy="1200329"/>
          </a:xfrm>
          <a:prstGeom prst="rect">
            <a:avLst/>
          </a:prstGeom>
          <a:noFill/>
        </p:spPr>
        <p:txBody>
          <a:bodyPr wrap="square" rtlCol="0">
            <a:spAutoFit/>
          </a:bodyPr>
          <a:lstStyle/>
          <a:p>
            <a:r>
              <a:rPr lang="en-US" sz="3600" dirty="0" smtClean="0"/>
              <a:t>Grow a NEW tree!</a:t>
            </a:r>
            <a:endParaRPr lang="en-US" sz="3600" dirty="0"/>
          </a:p>
        </p:txBody>
      </p:sp>
      <p:sp>
        <p:nvSpPr>
          <p:cNvPr id="61" name="Oval 60"/>
          <p:cNvSpPr/>
          <p:nvPr/>
        </p:nvSpPr>
        <p:spPr>
          <a:xfrm>
            <a:off x="4305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4038600" y="5421175"/>
                <a:ext cx="533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dirty="0" smtClean="0">
                              <a:latin typeface="Cambria Math"/>
                            </a:rPr>
                          </m:ctrlPr>
                        </m:accPr>
                        <m:e>
                          <m:r>
                            <a:rPr lang="en-US" sz="3200" b="0" i="1" dirty="0" smtClean="0">
                              <a:latin typeface="Cambria Math"/>
                            </a:rPr>
                            <m:t>𝑥</m:t>
                          </m:r>
                        </m:e>
                      </m:acc>
                    </m:oMath>
                  </m:oMathPara>
                </a14:m>
                <a:endParaRPr lang="en-US" sz="3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038600" y="5421175"/>
                <a:ext cx="533400" cy="584775"/>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90615" y="1921787"/>
                <a:ext cx="2525163" cy="2246769"/>
              </a:xfrm>
              <a:prstGeom prst="rect">
                <a:avLst/>
              </a:prstGeom>
              <a:noFill/>
            </p:spPr>
            <p:txBody>
              <a:bodyPr wrap="square" rtlCol="0">
                <a:spAutoFit/>
              </a:bodyPr>
              <a:lstStyle/>
              <a:p>
                <a:r>
                  <a:rPr lang="en-US" sz="2800" dirty="0" smtClean="0"/>
                  <a:t>Estimate the distribution and variability (SE) of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a14:m>
                <a:r>
                  <a:rPr lang="en-US" sz="2800" dirty="0" smtClean="0"/>
                  <a:t>’s from the bootstraps</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390615" y="1921787"/>
                <a:ext cx="2525163" cy="2246769"/>
              </a:xfrm>
              <a:prstGeom prst="rect">
                <a:avLst/>
              </a:prstGeom>
              <a:blipFill rotWithShape="1">
                <a:blip r:embed="rId3" cstate="print"/>
                <a:stretch>
                  <a:fillRect l="-4819" t="-2439" r="-6506" b="-6775"/>
                </a:stretch>
              </a:blipFill>
            </p:spPr>
            <p:txBody>
              <a:bodyPr/>
              <a:lstStyle/>
              <a:p>
                <a:r>
                  <a:rPr lang="en-US">
                    <a:noFill/>
                  </a:rPr>
                  <a:t> </a:t>
                </a:r>
              </a:p>
            </p:txBody>
          </p:sp>
        </mc:Fallback>
      </mc:AlternateContent>
      <p:cxnSp>
        <p:nvCxnSpPr>
          <p:cNvPr id="13" name="Straight Arrow Connector 12"/>
          <p:cNvCxnSpPr/>
          <p:nvPr/>
        </p:nvCxnSpPr>
        <p:spPr>
          <a:xfrm flipV="1">
            <a:off x="4560212" y="5723087"/>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76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Tree>
    <p:extLst>
      <p:ext uri="{BB962C8B-B14F-4D97-AF65-F5344CB8AC3E}">
        <p14:creationId xmlns:p14="http://schemas.microsoft.com/office/powerpoint/2010/main" val="351043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34583 -0.59681 L -0.34583 -0.20819 " pathEditMode="relative" rAng="0" ptsTypes="AA">
                                      <p:cBhvr>
                                        <p:cTn id="35" dur="2000" fill="hold"/>
                                        <p:tgtEl>
                                          <p:spTgt spid="16"/>
                                        </p:tgtEl>
                                        <p:attrNameLst>
                                          <p:attrName>ppt_x</p:attrName>
                                          <p:attrName>ppt_y</p:attrName>
                                        </p:attrNameLst>
                                      </p:cBhvr>
                                      <p:rCtr x="0" y="1943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50504 -0.47861 L -0.50504 -0.08999 " pathEditMode="relative" rAng="0" ptsTypes="AA">
                                      <p:cBhvr>
                                        <p:cTn id="39" dur="1000" fill="hold"/>
                                        <p:tgtEl>
                                          <p:spTgt spid="18"/>
                                        </p:tgtEl>
                                        <p:attrNameLst>
                                          <p:attrName>ppt_x</p:attrName>
                                          <p:attrName>ppt_y</p:attrName>
                                        </p:attrNameLst>
                                      </p:cBhvr>
                                      <p:rCtr x="0" y="19431"/>
                                    </p:animMotion>
                                  </p:childTnLst>
                                </p:cTn>
                              </p:par>
                            </p:childTnLst>
                          </p:cTn>
                        </p:par>
                        <p:par>
                          <p:cTn id="40" fill="hold">
                            <p:stCondLst>
                              <p:cond delay="1000"/>
                            </p:stCondLst>
                            <p:childTnLst>
                              <p:par>
                                <p:cTn id="41" presetID="42" presetClass="path" presetSubtype="0" accel="50000" decel="50000" fill="hold" grpId="0" nodeType="afterEffect">
                                  <p:stCondLst>
                                    <p:cond delay="0"/>
                                  </p:stCondLst>
                                  <p:childTnLst>
                                    <p:animMotion origin="layout" path="M -0.40382 -0.52741 L -0.40382 -0.13879 " pathEditMode="relative" rAng="0" ptsTypes="AA">
                                      <p:cBhvr>
                                        <p:cTn id="42" dur="500" fill="hold"/>
                                        <p:tgtEl>
                                          <p:spTgt spid="19"/>
                                        </p:tgtEl>
                                        <p:attrNameLst>
                                          <p:attrName>ppt_x</p:attrName>
                                          <p:attrName>ppt_y</p:attrName>
                                        </p:attrNameLst>
                                      </p:cBhvr>
                                      <p:rCtr x="0" y="19431"/>
                                    </p:animMotion>
                                  </p:childTnLst>
                                </p:cTn>
                              </p:par>
                            </p:childTnLst>
                          </p:cTn>
                        </p:par>
                        <p:par>
                          <p:cTn id="43" fill="hold">
                            <p:stCondLst>
                              <p:cond delay="1500"/>
                            </p:stCondLst>
                            <p:childTnLst>
                              <p:par>
                                <p:cTn id="44" presetID="42" presetClass="path" presetSubtype="0" accel="50000" decel="50000" fill="hold" grpId="0" nodeType="afterEffect">
                                  <p:stCondLst>
                                    <p:cond delay="0"/>
                                  </p:stCondLst>
                                  <p:childTnLst>
                                    <p:animMotion origin="layout" path="M -0.55503 -0.50081 L -0.55503 -0.11219 " pathEditMode="relative" rAng="0" ptsTypes="AA">
                                      <p:cBhvr>
                                        <p:cTn id="45" dur="1000" fill="hold"/>
                                        <p:tgtEl>
                                          <p:spTgt spid="20"/>
                                        </p:tgtEl>
                                        <p:attrNameLst>
                                          <p:attrName>ppt_x</p:attrName>
                                          <p:attrName>ppt_y</p:attrName>
                                        </p:attrNameLst>
                                      </p:cBhvr>
                                      <p:rCtr x="0" y="19431"/>
                                    </p:animMotion>
                                  </p:childTnLst>
                                </p:cTn>
                              </p:par>
                            </p:childTnLst>
                          </p:cTn>
                        </p:par>
                        <p:par>
                          <p:cTn id="46" fill="hold">
                            <p:stCondLst>
                              <p:cond delay="2500"/>
                            </p:stCondLst>
                            <p:childTnLst>
                              <p:par>
                                <p:cTn id="47" presetID="42" presetClass="path" presetSubtype="0" accel="50000" decel="50000" fill="hold" grpId="0" nodeType="afterEffect">
                                  <p:stCondLst>
                                    <p:cond delay="0"/>
                                  </p:stCondLst>
                                  <p:childTnLst>
                                    <p:animMotion origin="layout" path="M -0.4967 -0.52302 L -0.4967 -0.1344 " pathEditMode="relative" rAng="0" ptsTypes="AA">
                                      <p:cBhvr>
                                        <p:cTn id="48" dur="500" fill="hold"/>
                                        <p:tgtEl>
                                          <p:spTgt spid="21"/>
                                        </p:tgtEl>
                                        <p:attrNameLst>
                                          <p:attrName>ppt_x</p:attrName>
                                          <p:attrName>ppt_y</p:attrName>
                                        </p:attrNameLst>
                                      </p:cBhvr>
                                      <p:rCtr x="0" y="19431"/>
                                    </p:animMotion>
                                  </p:childTnLst>
                                </p:cTn>
                              </p:par>
                            </p:childTnLst>
                          </p:cTn>
                        </p:par>
                        <p:par>
                          <p:cTn id="49" fill="hold">
                            <p:stCondLst>
                              <p:cond delay="3000"/>
                            </p:stCondLst>
                            <p:childTnLst>
                              <p:par>
                                <p:cTn id="50" presetID="42" presetClass="path" presetSubtype="0" accel="50000" decel="50000" fill="hold" grpId="0" nodeType="afterEffect">
                                  <p:stCondLst>
                                    <p:cond delay="0"/>
                                  </p:stCondLst>
                                  <p:childTnLst>
                                    <p:animMotion origin="layout" path="M -0.53837 -0.54523 L -0.53837 -0.15661 " pathEditMode="relative" rAng="0" ptsTypes="AA">
                                      <p:cBhvr>
                                        <p:cTn id="51" dur="500" fill="hold"/>
                                        <p:tgtEl>
                                          <p:spTgt spid="22"/>
                                        </p:tgtEl>
                                        <p:attrNameLst>
                                          <p:attrName>ppt_x</p:attrName>
                                          <p:attrName>ppt_y</p:attrName>
                                        </p:attrNameLst>
                                      </p:cBhvr>
                                      <p:rCtr x="0" y="19431"/>
                                    </p:animMotion>
                                  </p:childTnLst>
                                </p:cTn>
                              </p:par>
                            </p:childTnLst>
                          </p:cTn>
                        </p:par>
                        <p:par>
                          <p:cTn id="52" fill="hold">
                            <p:stCondLst>
                              <p:cond delay="3500"/>
                            </p:stCondLst>
                            <p:childTnLst>
                              <p:par>
                                <p:cTn id="53" presetID="42" presetClass="path" presetSubtype="0" accel="50000" decel="50000" fill="hold" grpId="0" nodeType="afterEffect">
                                  <p:stCondLst>
                                    <p:cond delay="0"/>
                                  </p:stCondLst>
                                  <p:childTnLst>
                                    <p:animMotion origin="layout" path="M -0.38836 -0.56743 L -0.38836 -0.17881 " pathEditMode="relative" rAng="0" ptsTypes="AA">
                                      <p:cBhvr>
                                        <p:cTn id="54" dur="500" fill="hold"/>
                                        <p:tgtEl>
                                          <p:spTgt spid="23"/>
                                        </p:tgtEl>
                                        <p:attrNameLst>
                                          <p:attrName>ppt_x</p:attrName>
                                          <p:attrName>ppt_y</p:attrName>
                                        </p:attrNameLst>
                                      </p:cBhvr>
                                      <p:rCtr x="0" y="19431"/>
                                    </p:animMotion>
                                  </p:childTnLst>
                                </p:cTn>
                              </p:par>
                            </p:childTnLst>
                          </p:cTn>
                        </p:par>
                        <p:par>
                          <p:cTn id="55" fill="hold">
                            <p:stCondLst>
                              <p:cond delay="4000"/>
                            </p:stCondLst>
                            <p:childTnLst>
                              <p:par>
                                <p:cTn id="56" presetID="42" presetClass="path" presetSubtype="0" accel="50000" decel="50000" fill="hold" grpId="0" nodeType="afterEffect">
                                  <p:stCondLst>
                                    <p:cond delay="0"/>
                                  </p:stCondLst>
                                  <p:childTnLst>
                                    <p:animMotion origin="layout" path="M -0.5967 -0.58964 L -0.5967 -0.20102 " pathEditMode="relative" rAng="0" ptsTypes="AA">
                                      <p:cBhvr>
                                        <p:cTn id="57" dur="500" fill="hold"/>
                                        <p:tgtEl>
                                          <p:spTgt spid="24"/>
                                        </p:tgtEl>
                                        <p:attrNameLst>
                                          <p:attrName>ppt_x</p:attrName>
                                          <p:attrName>ppt_y</p:attrName>
                                        </p:attrNameLst>
                                      </p:cBhvr>
                                      <p:rCtr x="0" y="19431"/>
                                    </p:animMotion>
                                  </p:childTnLst>
                                </p:cTn>
                              </p:par>
                            </p:childTnLst>
                          </p:cTn>
                        </p:par>
                        <p:par>
                          <p:cTn id="58" fill="hold">
                            <p:stCondLst>
                              <p:cond delay="4500"/>
                            </p:stCondLst>
                            <p:childTnLst>
                              <p:par>
                                <p:cTn id="59" presetID="42" presetClass="path" presetSubtype="0" accel="50000" decel="50000" fill="hold" grpId="0" nodeType="afterEffect">
                                  <p:stCondLst>
                                    <p:cond delay="0"/>
                                  </p:stCondLst>
                                  <p:childTnLst>
                                    <p:animMotion origin="layout" path="M -0.48004 -0.61185 L -0.48004 -0.22323 " pathEditMode="relative" rAng="0" ptsTypes="AA">
                                      <p:cBhvr>
                                        <p:cTn id="60" dur="500" fill="hold"/>
                                        <p:tgtEl>
                                          <p:spTgt spid="25"/>
                                        </p:tgtEl>
                                        <p:attrNameLst>
                                          <p:attrName>ppt_x</p:attrName>
                                          <p:attrName>ppt_y</p:attrName>
                                        </p:attrNameLst>
                                      </p:cBhvr>
                                      <p:rCtr x="0" y="19431"/>
                                    </p:animMotion>
                                  </p:childTnLst>
                                </p:cTn>
                              </p:par>
                            </p:childTnLst>
                          </p:cTn>
                        </p:par>
                        <p:par>
                          <p:cTn id="61" fill="hold">
                            <p:stCondLst>
                              <p:cond delay="5000"/>
                            </p:stCondLst>
                            <p:childTnLst>
                              <p:par>
                                <p:cTn id="62" presetID="42" presetClass="path" presetSubtype="0" accel="50000" decel="50000" fill="hold" grpId="0" nodeType="afterEffect">
                                  <p:stCondLst>
                                    <p:cond delay="0"/>
                                  </p:stCondLst>
                                  <p:childTnLst>
                                    <p:animMotion origin="layout" path="M -0.5967 -0.65625 L -0.5967 -0.26764 " pathEditMode="relative" rAng="0" ptsTypes="AA">
                                      <p:cBhvr>
                                        <p:cTn id="63" dur="500" fill="hold"/>
                                        <p:tgtEl>
                                          <p:spTgt spid="26"/>
                                        </p:tgtEl>
                                        <p:attrNameLst>
                                          <p:attrName>ppt_x</p:attrName>
                                          <p:attrName>ppt_y</p:attrName>
                                        </p:attrNameLst>
                                      </p:cBhvr>
                                      <p:rCtr x="0" y="19431"/>
                                    </p:animMotion>
                                  </p:childTnLst>
                                </p:cTn>
                              </p:par>
                            </p:childTnLst>
                          </p:cTn>
                        </p:par>
                        <p:par>
                          <p:cTn id="64" fill="hold">
                            <p:stCondLst>
                              <p:cond delay="5500"/>
                            </p:stCondLst>
                            <p:childTnLst>
                              <p:par>
                                <p:cTn id="65" presetID="42" presetClass="path" presetSubtype="0" accel="50000" decel="50000" fill="hold" grpId="0" nodeType="afterEffect">
                                  <p:stCondLst>
                                    <p:cond delay="0"/>
                                  </p:stCondLst>
                                  <p:childTnLst>
                                    <p:animMotion origin="layout" path="M -0.55503 -0.68957 L -0.55503 -0.30095 " pathEditMode="relative" rAng="0" ptsTypes="AA">
                                      <p:cBhvr>
                                        <p:cTn id="66" dur="500" fill="hold"/>
                                        <p:tgtEl>
                                          <p:spTgt spid="27"/>
                                        </p:tgtEl>
                                        <p:attrNameLst>
                                          <p:attrName>ppt_x</p:attrName>
                                          <p:attrName>ppt_y</p:attrName>
                                        </p:attrNameLst>
                                      </p:cBhvr>
                                      <p:rCtr x="0" y="19431"/>
                                    </p:animMotion>
                                  </p:childTnLst>
                                </p:cTn>
                              </p:par>
                            </p:childTnLst>
                          </p:cTn>
                        </p:par>
                        <p:par>
                          <p:cTn id="67" fill="hold">
                            <p:stCondLst>
                              <p:cond delay="6000"/>
                            </p:stCondLst>
                            <p:childTnLst>
                              <p:par>
                                <p:cTn id="68" presetID="42" presetClass="path" presetSubtype="0" accel="50000" decel="50000" fill="hold" grpId="0" nodeType="afterEffect">
                                  <p:stCondLst>
                                    <p:cond delay="0"/>
                                  </p:stCondLst>
                                  <p:childTnLst>
                                    <p:animMotion origin="layout" path="M -0.55504 -0.70067 L -0.55504 -0.31206 " pathEditMode="relative" rAng="0" ptsTypes="AA">
                                      <p:cBhvr>
                                        <p:cTn id="69" dur="500" fill="hold"/>
                                        <p:tgtEl>
                                          <p:spTgt spid="28"/>
                                        </p:tgtEl>
                                        <p:attrNameLst>
                                          <p:attrName>ppt_x</p:attrName>
                                          <p:attrName>ppt_y</p:attrName>
                                        </p:attrNameLst>
                                      </p:cBhvr>
                                      <p:rCtr x="0" y="19431"/>
                                    </p:animMotion>
                                  </p:childTnLst>
                                </p:cTn>
                              </p:par>
                            </p:childTnLst>
                          </p:cTn>
                        </p:par>
                        <p:par>
                          <p:cTn id="70" fill="hold">
                            <p:stCondLst>
                              <p:cond delay="6500"/>
                            </p:stCondLst>
                            <p:childTnLst>
                              <p:par>
                                <p:cTn id="71" presetID="42" presetClass="path" presetSubtype="0" accel="50000" decel="50000" fill="hold" grpId="0" nodeType="afterEffect">
                                  <p:stCondLst>
                                    <p:cond delay="0"/>
                                  </p:stCondLst>
                                  <p:childTnLst>
                                    <p:animMotion origin="layout" path="M -0.61336 -0.72287 L -0.61336 -0.33426 " pathEditMode="relative" rAng="0" ptsTypes="AA">
                                      <p:cBhvr>
                                        <p:cTn id="72" dur="500" fill="hold"/>
                                        <p:tgtEl>
                                          <p:spTgt spid="29"/>
                                        </p:tgtEl>
                                        <p:attrNameLst>
                                          <p:attrName>ppt_x</p:attrName>
                                          <p:attrName>ppt_y</p:attrName>
                                        </p:attrNameLst>
                                      </p:cBhvr>
                                      <p:rCtr x="0" y="19431"/>
                                    </p:animMotion>
                                  </p:childTnLst>
                                </p:cTn>
                              </p:par>
                            </p:childTnLst>
                          </p:cTn>
                        </p:par>
                        <p:par>
                          <p:cTn id="73" fill="hold">
                            <p:stCondLst>
                              <p:cond delay="7000"/>
                            </p:stCondLst>
                            <p:childTnLst>
                              <p:par>
                                <p:cTn id="74" presetID="42" presetClass="path" presetSubtype="0" accel="50000" decel="50000" fill="hold" grpId="0" nodeType="afterEffect">
                                  <p:stCondLst>
                                    <p:cond delay="0"/>
                                  </p:stCondLst>
                                  <p:childTnLst>
                                    <p:animMotion origin="layout" path="M -0.5467 -0.73398 L -0.5467 -0.34536 " pathEditMode="relative" rAng="0" ptsTypes="AA">
                                      <p:cBhvr>
                                        <p:cTn id="75" dur="500" fill="hold"/>
                                        <p:tgtEl>
                                          <p:spTgt spid="30"/>
                                        </p:tgtEl>
                                        <p:attrNameLst>
                                          <p:attrName>ppt_x</p:attrName>
                                          <p:attrName>ppt_y</p:attrName>
                                        </p:attrNameLst>
                                      </p:cBhvr>
                                      <p:rCtr x="0" y="19431"/>
                                    </p:animMotion>
                                  </p:childTnLst>
                                </p:cTn>
                              </p:par>
                            </p:childTnLst>
                          </p:cTn>
                        </p:par>
                        <p:par>
                          <p:cTn id="76" fill="hold">
                            <p:stCondLst>
                              <p:cond delay="7500"/>
                            </p:stCondLst>
                            <p:childTnLst>
                              <p:par>
                                <p:cTn id="77" presetID="42" presetClass="path" presetSubtype="0" accel="50000" decel="50000" fill="hold" grpId="0" nodeType="afterEffect">
                                  <p:stCondLst>
                                    <p:cond delay="0"/>
                                  </p:stCondLst>
                                  <p:childTnLst>
                                    <p:animMotion origin="layout" path="M -0.63004 -0.76729 L -0.63004 -0.37868 " pathEditMode="relative" rAng="0" ptsTypes="AA">
                                      <p:cBhvr>
                                        <p:cTn id="78" dur="500" fill="hold"/>
                                        <p:tgtEl>
                                          <p:spTgt spid="31"/>
                                        </p:tgtEl>
                                        <p:attrNameLst>
                                          <p:attrName>ppt_x</p:attrName>
                                          <p:attrName>ppt_y</p:attrName>
                                        </p:attrNameLst>
                                      </p:cBhvr>
                                      <p:rCtr x="0" y="19431"/>
                                    </p:animMotion>
                                  </p:childTnLst>
                                </p:cTn>
                              </p:par>
                            </p:childTnLst>
                          </p:cTn>
                        </p:par>
                        <p:par>
                          <p:cTn id="79" fill="hold">
                            <p:stCondLst>
                              <p:cond delay="8000"/>
                            </p:stCondLst>
                            <p:childTnLst>
                              <p:par>
                                <p:cTn id="80" presetID="42" presetClass="path" presetSubtype="0" accel="50000" decel="50000" fill="hold" grpId="0" nodeType="afterEffect">
                                  <p:stCondLst>
                                    <p:cond delay="0"/>
                                  </p:stCondLst>
                                  <p:childTnLst>
                                    <p:animMotion origin="layout" path="M -0.54948 -0.4254 L -0.54948 -0.03678 " pathEditMode="relative" rAng="0" ptsTypes="AA">
                                      <p:cBhvr>
                                        <p:cTn id="81" dur="500" fill="hold"/>
                                        <p:tgtEl>
                                          <p:spTgt spid="32"/>
                                        </p:tgtEl>
                                        <p:attrNameLst>
                                          <p:attrName>ppt_x</p:attrName>
                                          <p:attrName>ppt_y</p:attrName>
                                        </p:attrNameLst>
                                      </p:cBhvr>
                                      <p:rCtr x="0" y="19431"/>
                                    </p:animMotion>
                                  </p:childTnLst>
                                </p:cTn>
                              </p:par>
                            </p:childTnLst>
                          </p:cTn>
                        </p:par>
                        <p:par>
                          <p:cTn id="82" fill="hold">
                            <p:stCondLst>
                              <p:cond delay="8500"/>
                            </p:stCondLst>
                            <p:childTnLst>
                              <p:par>
                                <p:cTn id="83" presetID="42" presetClass="path" presetSubtype="0" accel="50000" decel="50000" fill="hold" grpId="0" nodeType="afterEffect">
                                  <p:stCondLst>
                                    <p:cond delay="0"/>
                                  </p:stCondLst>
                                  <p:childTnLst>
                                    <p:animMotion origin="layout" path="M -0.78836 -0.76729 L -0.83836 -0.38977 " pathEditMode="relative" rAng="0" ptsTypes="AA">
                                      <p:cBhvr>
                                        <p:cTn id="84" dur="500" fill="hold"/>
                                        <p:tgtEl>
                                          <p:spTgt spid="33"/>
                                        </p:tgtEl>
                                        <p:attrNameLst>
                                          <p:attrName>ppt_x</p:attrName>
                                          <p:attrName>ppt_y</p:attrName>
                                        </p:attrNameLst>
                                      </p:cBhvr>
                                      <p:rCtr x="-2500" y="18876"/>
                                    </p:animMotion>
                                  </p:childTnLst>
                                </p:cTn>
                              </p:par>
                            </p:childTnLst>
                          </p:cTn>
                        </p:par>
                        <p:par>
                          <p:cTn id="85" fill="hold">
                            <p:stCondLst>
                              <p:cond delay="9000"/>
                            </p:stCondLst>
                            <p:childTnLst>
                              <p:par>
                                <p:cTn id="86" presetID="42" presetClass="path" presetSubtype="0" accel="50000" decel="50000" fill="hold" grpId="0" nodeType="afterEffect">
                                  <p:stCondLst>
                                    <p:cond delay="0"/>
                                  </p:stCondLst>
                                  <p:childTnLst>
                                    <p:animMotion origin="layout" path="M -0.5467 -0.8117 L -0.4967 -0.40088 " pathEditMode="relative" rAng="0" ptsTypes="AA">
                                      <p:cBhvr>
                                        <p:cTn id="87" dur="500" fill="hold"/>
                                        <p:tgtEl>
                                          <p:spTgt spid="34"/>
                                        </p:tgtEl>
                                        <p:attrNameLst>
                                          <p:attrName>ppt_x</p:attrName>
                                          <p:attrName>ppt_y</p:attrName>
                                        </p:attrNameLst>
                                      </p:cBhvr>
                                      <p:rCtr x="2500" y="20541"/>
                                    </p:animMotion>
                                  </p:childTnLst>
                                </p:cTn>
                              </p:par>
                            </p:childTnLst>
                          </p:cTn>
                        </p:par>
                        <p:par>
                          <p:cTn id="88" fill="hold">
                            <p:stCondLst>
                              <p:cond delay="9500"/>
                            </p:stCondLst>
                            <p:childTnLst>
                              <p:par>
                                <p:cTn id="89" presetID="42" presetClass="path" presetSubtype="0" accel="50000" decel="50000" fill="hold" grpId="0" nodeType="afterEffect">
                                  <p:stCondLst>
                                    <p:cond delay="0"/>
                                  </p:stCondLst>
                                  <p:childTnLst>
                                    <p:animMotion origin="layout" path="M -0.6467 -0.83391 L -0.6467 -0.4453 " pathEditMode="relative" rAng="0" ptsTypes="AA">
                                      <p:cBhvr>
                                        <p:cTn id="90" dur="500" fill="hold"/>
                                        <p:tgtEl>
                                          <p:spTgt spid="35"/>
                                        </p:tgtEl>
                                        <p:attrNameLst>
                                          <p:attrName>ppt_x</p:attrName>
                                          <p:attrName>ppt_y</p:attrName>
                                        </p:attrNameLst>
                                      </p:cBhvr>
                                      <p:rCtr x="0" y="19431"/>
                                    </p:animMotion>
                                  </p:childTnLst>
                                </p:cTn>
                              </p:par>
                            </p:childTnLst>
                          </p:cTn>
                        </p:par>
                        <p:par>
                          <p:cTn id="91" fill="hold">
                            <p:stCondLst>
                              <p:cond delay="10000"/>
                            </p:stCondLst>
                            <p:childTnLst>
                              <p:par>
                                <p:cTn id="92" presetID="42" presetClass="path" presetSubtype="0" accel="50000" decel="50000" fill="hold" grpId="0" nodeType="afterEffect">
                                  <p:stCondLst>
                                    <p:cond delay="0"/>
                                  </p:stCondLst>
                                  <p:childTnLst>
                                    <p:animMotion origin="layout" path="M -0.7217 -0.86722 L -0.7217 -0.4786 " pathEditMode="relative" rAng="0" ptsTypes="AA">
                                      <p:cBhvr>
                                        <p:cTn id="93" dur="500" fill="hold"/>
                                        <p:tgtEl>
                                          <p:spTgt spid="36"/>
                                        </p:tgtEl>
                                        <p:attrNameLst>
                                          <p:attrName>ppt_x</p:attrName>
                                          <p:attrName>ppt_y</p:attrName>
                                        </p:attrNameLst>
                                      </p:cBhvr>
                                      <p:rCtr x="0" y="19431"/>
                                    </p:animMotion>
                                  </p:childTnLst>
                                </p:cTn>
                              </p:par>
                            </p:childTnLst>
                          </p:cTn>
                        </p:par>
                        <p:par>
                          <p:cTn id="94" fill="hold">
                            <p:stCondLst>
                              <p:cond delay="10500"/>
                            </p:stCondLst>
                            <p:childTnLst>
                              <p:par>
                                <p:cTn id="95" presetID="42" presetClass="path" presetSubtype="0" accel="50000" decel="50000" fill="hold" grpId="0" nodeType="afterEffect">
                                  <p:stCondLst>
                                    <p:cond delay="0"/>
                                  </p:stCondLst>
                                  <p:childTnLst>
                                    <p:animMotion origin="layout" path="M -0.80503 -0.87832 L -0.8717 -0.4675 " pathEditMode="relative" rAng="0" ptsTypes="AA">
                                      <p:cBhvr>
                                        <p:cTn id="96" dur="500" fill="hold"/>
                                        <p:tgtEl>
                                          <p:spTgt spid="37"/>
                                        </p:tgtEl>
                                        <p:attrNameLst>
                                          <p:attrName>ppt_x</p:attrName>
                                          <p:attrName>ppt_y</p:attrName>
                                        </p:attrNameLst>
                                      </p:cBhvr>
                                      <p:rCtr x="-3333" y="20541"/>
                                    </p:animMotion>
                                  </p:childTnLst>
                                </p:cTn>
                              </p:par>
                            </p:childTnLst>
                          </p:cTn>
                        </p:par>
                        <p:par>
                          <p:cTn id="97" fill="hold">
                            <p:stCondLst>
                              <p:cond delay="11000"/>
                            </p:stCondLst>
                            <p:childTnLst>
                              <p:par>
                                <p:cTn id="98" presetID="42" presetClass="path" presetSubtype="0" accel="50000" decel="50000" fill="hold" grpId="0" nodeType="afterEffect">
                                  <p:stCondLst>
                                    <p:cond delay="0"/>
                                  </p:stCondLst>
                                  <p:childTnLst>
                                    <p:animMotion origin="layout" path="M -0.63004 -0.92274 L -0.58837 -0.50081 " pathEditMode="relative" rAng="0" ptsTypes="AA">
                                      <p:cBhvr>
                                        <p:cTn id="99" dur="500" fill="hold"/>
                                        <p:tgtEl>
                                          <p:spTgt spid="38"/>
                                        </p:tgtEl>
                                        <p:attrNameLst>
                                          <p:attrName>ppt_x</p:attrName>
                                          <p:attrName>ppt_y</p:attrName>
                                        </p:attrNameLst>
                                      </p:cBhvr>
                                      <p:rCtr x="2083" y="21096"/>
                                    </p:animMotion>
                                  </p:childTnLst>
                                </p:cTn>
                              </p:par>
                            </p:childTnLst>
                          </p:cTn>
                        </p:par>
                        <p:par>
                          <p:cTn id="100" fill="hold">
                            <p:stCondLst>
                              <p:cond delay="11500"/>
                            </p:stCondLst>
                            <p:childTnLst>
                              <p:par>
                                <p:cTn id="101" presetID="42" presetClass="path" presetSubtype="0" accel="50000" decel="50000" fill="hold" grpId="0" nodeType="afterEffect">
                                  <p:stCondLst>
                                    <p:cond delay="0"/>
                                  </p:stCondLst>
                                  <p:childTnLst>
                                    <p:animMotion origin="layout" path="M -0.37448 -0.45871 L -0.37448 -0.07009 " pathEditMode="relative" rAng="0" ptsTypes="AA">
                                      <p:cBhvr>
                                        <p:cTn id="102" dur="500" fill="hold"/>
                                        <p:tgtEl>
                                          <p:spTgt spid="39"/>
                                        </p:tgtEl>
                                        <p:attrNameLst>
                                          <p:attrName>ppt_x</p:attrName>
                                          <p:attrName>ppt_y</p:attrName>
                                        </p:attrNameLst>
                                      </p:cBhvr>
                                      <p:rCtr x="0" y="19431"/>
                                    </p:animMotion>
                                  </p:childTnLst>
                                </p:cTn>
                              </p:par>
                            </p:childTnLst>
                          </p:cTn>
                        </p:par>
                        <p:par>
                          <p:cTn id="103" fill="hold">
                            <p:stCondLst>
                              <p:cond delay="12000"/>
                            </p:stCondLst>
                            <p:childTnLst>
                              <p:par>
                                <p:cTn id="104" presetID="42" presetClass="path" presetSubtype="0" accel="50000" decel="50000" fill="hold" grpId="0" nodeType="afterEffect">
                                  <p:stCondLst>
                                    <p:cond delay="0"/>
                                  </p:stCondLst>
                                  <p:childTnLst>
                                    <p:animMotion origin="layout" path="M -0.40782 -0.49202 L -0.35782 -0.0812 " pathEditMode="relative" rAng="0" ptsTypes="AA">
                                      <p:cBhvr>
                                        <p:cTn id="105" dur="500" fill="hold"/>
                                        <p:tgtEl>
                                          <p:spTgt spid="40"/>
                                        </p:tgtEl>
                                        <p:attrNameLst>
                                          <p:attrName>ppt_x</p:attrName>
                                          <p:attrName>ppt_y</p:attrName>
                                        </p:attrNameLst>
                                      </p:cBhvr>
                                      <p:rCtr x="2500" y="20541"/>
                                    </p:animMotion>
                                  </p:childTnLst>
                                </p:cTn>
                              </p:par>
                            </p:childTnLst>
                          </p:cTn>
                        </p:par>
                        <p:par>
                          <p:cTn id="106" fill="hold">
                            <p:stCondLst>
                              <p:cond delay="12500"/>
                            </p:stCondLst>
                            <p:childTnLst>
                              <p:par>
                                <p:cTn id="107" presetID="42" presetClass="path" presetSubtype="0" accel="50000" decel="50000" fill="hold" grpId="0" nodeType="afterEffect">
                                  <p:stCondLst>
                                    <p:cond delay="0"/>
                                  </p:stCondLst>
                                  <p:childTnLst>
                                    <p:animMotion origin="layout" path="M -0.59114 -0.49202 L -0.63281 -0.1145 " pathEditMode="relative" rAng="0" ptsTypes="AA">
                                      <p:cBhvr>
                                        <p:cTn id="108" dur="500" fill="hold"/>
                                        <p:tgtEl>
                                          <p:spTgt spid="41"/>
                                        </p:tgtEl>
                                        <p:attrNameLst>
                                          <p:attrName>ppt_x</p:attrName>
                                          <p:attrName>ppt_y</p:attrName>
                                        </p:attrNameLst>
                                      </p:cBhvr>
                                      <p:rCtr x="-2083" y="18876"/>
                                    </p:animMotion>
                                  </p:childTnLst>
                                </p:cTn>
                              </p:par>
                            </p:childTnLst>
                          </p:cTn>
                        </p:par>
                        <p:par>
                          <p:cTn id="109" fill="hold">
                            <p:stCondLst>
                              <p:cond delay="13000"/>
                            </p:stCondLst>
                            <p:childTnLst>
                              <p:par>
                                <p:cTn id="110" presetID="42" presetClass="path" presetSubtype="0" accel="50000" decel="50000" fill="hold" grpId="0" nodeType="afterEffect">
                                  <p:stCondLst>
                                    <p:cond delay="0"/>
                                  </p:stCondLst>
                                  <p:childTnLst>
                                    <p:animMotion origin="layout" path="M -0.60781 -0.52533 L -0.60781 -0.13671 " pathEditMode="relative" rAng="0" ptsTypes="AA">
                                      <p:cBhvr>
                                        <p:cTn id="111" dur="500" fill="hold"/>
                                        <p:tgtEl>
                                          <p:spTgt spid="42"/>
                                        </p:tgtEl>
                                        <p:attrNameLst>
                                          <p:attrName>ppt_x</p:attrName>
                                          <p:attrName>ppt_y</p:attrName>
                                        </p:attrNameLst>
                                      </p:cBhvr>
                                      <p:rCtr x="0" y="19431"/>
                                    </p:animMotion>
                                  </p:childTnLst>
                                </p:cTn>
                              </p:par>
                            </p:childTnLst>
                          </p:cTn>
                        </p:par>
                        <p:par>
                          <p:cTn id="112" fill="hold">
                            <p:stCondLst>
                              <p:cond delay="13500"/>
                            </p:stCondLst>
                            <p:childTnLst>
                              <p:par>
                                <p:cTn id="113" presetID="42" presetClass="path" presetSubtype="0" accel="50000" decel="50000" fill="hold" grpId="0" nodeType="afterEffect">
                                  <p:stCondLst>
                                    <p:cond delay="0"/>
                                  </p:stCondLst>
                                  <p:childTnLst>
                                    <p:animMotion origin="layout" path="M -0.57448 -0.58085 L -0.57448 -0.19223 " pathEditMode="relative" rAng="0" ptsTypes="AA">
                                      <p:cBhvr>
                                        <p:cTn id="114" dur="500" fill="hold"/>
                                        <p:tgtEl>
                                          <p:spTgt spid="43"/>
                                        </p:tgtEl>
                                        <p:attrNameLst>
                                          <p:attrName>ppt_x</p:attrName>
                                          <p:attrName>ppt_y</p:attrName>
                                        </p:attrNameLst>
                                      </p:cBhvr>
                                      <p:rCtr x="0" y="19431"/>
                                    </p:animMotion>
                                  </p:childTnLst>
                                </p:cTn>
                              </p:par>
                            </p:childTnLst>
                          </p:cTn>
                        </p:par>
                        <p:par>
                          <p:cTn id="115" fill="hold">
                            <p:stCondLst>
                              <p:cond delay="14000"/>
                            </p:stCondLst>
                            <p:childTnLst>
                              <p:par>
                                <p:cTn id="116" presetID="42" presetClass="path" presetSubtype="0" accel="50000" decel="50000" fill="hold" grpId="0" nodeType="afterEffect">
                                  <p:stCondLst>
                                    <p:cond delay="0"/>
                                  </p:stCondLst>
                                  <p:childTnLst>
                                    <p:animMotion origin="layout" path="M -0.50781 -0.60305 L -0.50781 -0.21443 " pathEditMode="relative" rAng="0" ptsTypes="AA">
                                      <p:cBhvr>
                                        <p:cTn id="117" dur="500" fill="hold"/>
                                        <p:tgtEl>
                                          <p:spTgt spid="44"/>
                                        </p:tgtEl>
                                        <p:attrNameLst>
                                          <p:attrName>ppt_x</p:attrName>
                                          <p:attrName>ppt_y</p:attrName>
                                        </p:attrNameLst>
                                      </p:cBhvr>
                                      <p:rCtr x="0" y="19431"/>
                                    </p:animMotion>
                                  </p:childTnLst>
                                </p:cTn>
                              </p:par>
                            </p:childTnLst>
                          </p:cTn>
                        </p:par>
                        <p:par>
                          <p:cTn id="118" fill="hold">
                            <p:stCondLst>
                              <p:cond delay="14500"/>
                            </p:stCondLst>
                            <p:childTnLst>
                              <p:par>
                                <p:cTn id="119" presetID="42" presetClass="path" presetSubtype="0" accel="50000" decel="50000" fill="hold" grpId="0" nodeType="afterEffect">
                                  <p:stCondLst>
                                    <p:cond delay="0"/>
                                  </p:stCondLst>
                                  <p:childTnLst>
                                    <p:animMotion origin="layout" path="M -0.69115 -0.58085 L -0.69115 -0.19223 " pathEditMode="relative" rAng="0" ptsTypes="AA">
                                      <p:cBhvr>
                                        <p:cTn id="120" dur="500" fill="hold"/>
                                        <p:tgtEl>
                                          <p:spTgt spid="45"/>
                                        </p:tgtEl>
                                        <p:attrNameLst>
                                          <p:attrName>ppt_x</p:attrName>
                                          <p:attrName>ppt_y</p:attrName>
                                        </p:attrNameLst>
                                      </p:cBhvr>
                                      <p:rCtr x="0" y="19431"/>
                                    </p:animMotion>
                                  </p:childTnLst>
                                </p:cTn>
                              </p:par>
                            </p:childTnLst>
                          </p:cTn>
                        </p:par>
                        <p:par>
                          <p:cTn id="121" fill="hold">
                            <p:stCondLst>
                              <p:cond delay="15000"/>
                            </p:stCondLst>
                            <p:childTnLst>
                              <p:par>
                                <p:cTn id="122" presetID="42" presetClass="path" presetSubtype="0" accel="50000" decel="50000" fill="hold" grpId="0" nodeType="afterEffect">
                                  <p:stCondLst>
                                    <p:cond delay="0"/>
                                  </p:stCondLst>
                                  <p:childTnLst>
                                    <p:animMotion origin="layout" path="M -0.64948 -0.62526 L -0.64948 -0.23665 " pathEditMode="relative" rAng="0" ptsTypes="AA">
                                      <p:cBhvr>
                                        <p:cTn id="123" dur="500" fill="hold"/>
                                        <p:tgtEl>
                                          <p:spTgt spid="46"/>
                                        </p:tgtEl>
                                        <p:attrNameLst>
                                          <p:attrName>ppt_x</p:attrName>
                                          <p:attrName>ppt_y</p:attrName>
                                        </p:attrNameLst>
                                      </p:cBhvr>
                                      <p:rCtr x="0" y="19431"/>
                                    </p:animMotion>
                                  </p:childTnLst>
                                </p:cTn>
                              </p:par>
                            </p:childTnLst>
                          </p:cTn>
                        </p:par>
                        <p:par>
                          <p:cTn id="124" fill="hold">
                            <p:stCondLst>
                              <p:cond delay="15500"/>
                            </p:stCondLst>
                            <p:childTnLst>
                              <p:par>
                                <p:cTn id="125" presetID="42" presetClass="path" presetSubtype="0" accel="50000" decel="50000" fill="hold" grpId="0" nodeType="afterEffect">
                                  <p:stCondLst>
                                    <p:cond delay="0"/>
                                  </p:stCondLst>
                                  <p:childTnLst>
                                    <p:animMotion origin="layout" path="M -0.58281 -0.68077 L -0.58281 -0.29216 " pathEditMode="relative" rAng="0" ptsTypes="AA">
                                      <p:cBhvr>
                                        <p:cTn id="126" dur="500" fill="hold"/>
                                        <p:tgtEl>
                                          <p:spTgt spid="47"/>
                                        </p:tgtEl>
                                        <p:attrNameLst>
                                          <p:attrName>ppt_x</p:attrName>
                                          <p:attrName>ppt_y</p:attrName>
                                        </p:attrNameLst>
                                      </p:cBhvr>
                                      <p:rCtr x="0" y="19431"/>
                                    </p:animMotion>
                                  </p:childTnLst>
                                </p:cTn>
                              </p:par>
                            </p:childTnLst>
                          </p:cTn>
                        </p:par>
                        <p:par>
                          <p:cTn id="127" fill="hold">
                            <p:stCondLst>
                              <p:cond delay="16000"/>
                            </p:stCondLst>
                            <p:childTnLst>
                              <p:par>
                                <p:cTn id="128" presetID="42" presetClass="path" presetSubtype="0" accel="50000" decel="50000" fill="hold" grpId="0" nodeType="afterEffect">
                                  <p:stCondLst>
                                    <p:cond delay="0"/>
                                  </p:stCondLst>
                                  <p:childTnLst>
                                    <p:animMotion origin="layout" path="M -0.61615 -0.70298 L -0.61615 -0.31437 " pathEditMode="relative" rAng="0" ptsTypes="AA">
                                      <p:cBhvr>
                                        <p:cTn id="129" dur="500" fill="hold"/>
                                        <p:tgtEl>
                                          <p:spTgt spid="48"/>
                                        </p:tgtEl>
                                        <p:attrNameLst>
                                          <p:attrName>ppt_x</p:attrName>
                                          <p:attrName>ppt_y</p:attrName>
                                        </p:attrNameLst>
                                      </p:cBhvr>
                                      <p:rCtr x="0" y="19431"/>
                                    </p:animMotion>
                                  </p:childTnLst>
                                </p:cTn>
                              </p:par>
                            </p:childTnLst>
                          </p:cTn>
                        </p:par>
                        <p:par>
                          <p:cTn id="130" fill="hold">
                            <p:stCondLst>
                              <p:cond delay="16500"/>
                            </p:stCondLst>
                            <p:childTnLst>
                              <p:par>
                                <p:cTn id="131" presetID="42" presetClass="path" presetSubtype="0" accel="50000" decel="50000" fill="hold" grpId="0" nodeType="afterEffect">
                                  <p:stCondLst>
                                    <p:cond delay="0"/>
                                  </p:stCondLst>
                                  <p:childTnLst>
                                    <p:animMotion origin="layout" path="M -0.64948 -0.72519 L -0.64948 -0.33658 " pathEditMode="relative" rAng="0" ptsTypes="AA">
                                      <p:cBhvr>
                                        <p:cTn id="132" dur="500" fill="hold"/>
                                        <p:tgtEl>
                                          <p:spTgt spid="49"/>
                                        </p:tgtEl>
                                        <p:attrNameLst>
                                          <p:attrName>ppt_x</p:attrName>
                                          <p:attrName>ppt_y</p:attrName>
                                        </p:attrNameLst>
                                      </p:cBhvr>
                                      <p:rCtr x="0" y="19431"/>
                                    </p:animMotion>
                                  </p:childTnLst>
                                </p:cTn>
                              </p:par>
                            </p:childTnLst>
                          </p:cTn>
                        </p:par>
                        <p:par>
                          <p:cTn id="133" fill="hold">
                            <p:stCondLst>
                              <p:cond delay="17000"/>
                            </p:stCondLst>
                            <p:childTnLst>
                              <p:par>
                                <p:cTn id="134" presetID="42" presetClass="path" presetSubtype="0" accel="50000" decel="50000" fill="hold" grpId="0" nodeType="afterEffect">
                                  <p:stCondLst>
                                    <p:cond delay="0"/>
                                  </p:stCondLst>
                                  <p:childTnLst>
                                    <p:animMotion origin="layout" path="M -0.79982 -0.71458 L -0.90816 -0.3037 " pathEditMode="relative" rAng="0" ptsTypes="AA">
                                      <p:cBhvr>
                                        <p:cTn id="135" dur="500" fill="hold"/>
                                        <p:tgtEl>
                                          <p:spTgt spid="50"/>
                                        </p:tgtEl>
                                        <p:attrNameLst>
                                          <p:attrName>ppt_x</p:attrName>
                                          <p:attrName>ppt_y</p:attrName>
                                        </p:attrNameLst>
                                      </p:cBhvr>
                                      <p:rCtr x="-5417" y="20532"/>
                                    </p:animMotion>
                                  </p:childTnLst>
                                </p:cTn>
                              </p:par>
                            </p:childTnLst>
                          </p:cTn>
                        </p:par>
                        <p:par>
                          <p:cTn id="136" fill="hold">
                            <p:stCondLst>
                              <p:cond delay="17500"/>
                            </p:stCondLst>
                            <p:childTnLst>
                              <p:par>
                                <p:cTn id="137" presetID="42" presetClass="path" presetSubtype="0" accel="50000" decel="50000" fill="hold" grpId="0" nodeType="afterEffect">
                                  <p:stCondLst>
                                    <p:cond delay="0"/>
                                  </p:stCondLst>
                                  <p:childTnLst>
                                    <p:animMotion origin="layout" path="M -0.55781 -0.79181 L -0.46615 -0.32547 " pathEditMode="relative" rAng="0" ptsTypes="AA">
                                      <p:cBhvr>
                                        <p:cTn id="138" dur="500" fill="hold"/>
                                        <p:tgtEl>
                                          <p:spTgt spid="51"/>
                                        </p:tgtEl>
                                        <p:attrNameLst>
                                          <p:attrName>ppt_x</p:attrName>
                                          <p:attrName>ppt_y</p:attrName>
                                        </p:attrNameLst>
                                      </p:cBhvr>
                                      <p:rCtr x="4583" y="23317"/>
                                    </p:animMotion>
                                  </p:childTnLst>
                                </p:cTn>
                              </p:par>
                            </p:childTnLst>
                          </p:cTn>
                        </p:par>
                        <p:par>
                          <p:cTn id="139" fill="hold">
                            <p:stCondLst>
                              <p:cond delay="18000"/>
                            </p:stCondLst>
                            <p:childTnLst>
                              <p:par>
                                <p:cTn id="140" presetID="42" presetClass="path" presetSubtype="0" accel="50000" decel="50000" fill="hold" grpId="0" nodeType="afterEffect">
                                  <p:stCondLst>
                                    <p:cond delay="0"/>
                                  </p:stCondLst>
                                  <p:childTnLst>
                                    <p:animMotion origin="layout" path="M -0.80782 -0.7585 L -0.90782 -0.34768 " pathEditMode="relative" rAng="0" ptsTypes="AA">
                                      <p:cBhvr>
                                        <p:cTn id="141" dur="500" fill="hold"/>
                                        <p:tgtEl>
                                          <p:spTgt spid="52"/>
                                        </p:tgtEl>
                                        <p:attrNameLst>
                                          <p:attrName>ppt_x</p:attrName>
                                          <p:attrName>ppt_y</p:attrName>
                                        </p:attrNameLst>
                                      </p:cBhvr>
                                      <p:rCtr x="-5000" y="20541"/>
                                    </p:animMotion>
                                  </p:childTnLst>
                                </p:cTn>
                              </p:par>
                            </p:childTnLst>
                          </p:cTn>
                        </p:par>
                        <p:par>
                          <p:cTn id="142" fill="hold">
                            <p:stCondLst>
                              <p:cond delay="18500"/>
                            </p:stCondLst>
                            <p:childTnLst>
                              <p:par>
                                <p:cTn id="143" presetID="42" presetClass="path" presetSubtype="0" accel="50000" decel="50000" fill="hold" grpId="0" nodeType="afterEffect">
                                  <p:stCondLst>
                                    <p:cond delay="0"/>
                                  </p:stCondLst>
                                  <p:childTnLst>
                                    <p:animMotion origin="layout" path="M -0.64114 -0.7807 L -0.64114 -0.39209 " pathEditMode="relative" rAng="0" ptsTypes="AA">
                                      <p:cBhvr>
                                        <p:cTn id="144" dur="500" fill="hold"/>
                                        <p:tgtEl>
                                          <p:spTgt spid="53"/>
                                        </p:tgtEl>
                                        <p:attrNameLst>
                                          <p:attrName>ppt_x</p:attrName>
                                          <p:attrName>ppt_y</p:attrName>
                                        </p:attrNameLst>
                                      </p:cBhvr>
                                      <p:rCtr x="0" y="19431"/>
                                    </p:animMotion>
                                  </p:childTnLst>
                                </p:cTn>
                              </p:par>
                            </p:childTnLst>
                          </p:cTn>
                        </p:par>
                        <p:par>
                          <p:cTn id="145" fill="hold">
                            <p:stCondLst>
                              <p:cond delay="19000"/>
                            </p:stCondLst>
                            <p:childTnLst>
                              <p:par>
                                <p:cTn id="146" presetID="42" presetClass="path" presetSubtype="0" accel="50000" decel="50000" fill="hold" grpId="0" nodeType="afterEffect">
                                  <p:stCondLst>
                                    <p:cond delay="0"/>
                                  </p:stCondLst>
                                  <p:childTnLst>
                                    <p:animMotion origin="layout" path="M -0.83281 -0.84733 L -0.89115 -0.40319 " pathEditMode="relative" rAng="0" ptsTypes="AA">
                                      <p:cBhvr>
                                        <p:cTn id="147" dur="500" fill="hold"/>
                                        <p:tgtEl>
                                          <p:spTgt spid="54"/>
                                        </p:tgtEl>
                                        <p:attrNameLst>
                                          <p:attrName>ppt_x</p:attrName>
                                          <p:attrName>ppt_y</p:attrName>
                                        </p:attrNameLst>
                                      </p:cBhvr>
                                      <p:rCtr x="-2917" y="22207"/>
                                    </p:animMotion>
                                  </p:childTnLst>
                                </p:cTn>
                              </p:par>
                            </p:childTnLst>
                          </p:cTn>
                        </p:par>
                        <p:par>
                          <p:cTn id="148" fill="hold">
                            <p:stCondLst>
                              <p:cond delay="19500"/>
                            </p:stCondLst>
                            <p:childTnLst>
                              <p:par>
                                <p:cTn id="149" presetID="42" presetClass="path" presetSubtype="0" accel="50000" decel="50000" fill="hold" grpId="0" nodeType="afterEffect">
                                  <p:stCondLst>
                                    <p:cond delay="0"/>
                                  </p:stCondLst>
                                  <p:childTnLst>
                                    <p:animMotion origin="layout" path="M -0.79115 -0.84733 L -0.79115 -0.45871 " pathEditMode="relative" rAng="0" ptsTypes="AA">
                                      <p:cBhvr>
                                        <p:cTn id="150" dur="500" fill="hold"/>
                                        <p:tgtEl>
                                          <p:spTgt spid="55"/>
                                        </p:tgtEl>
                                        <p:attrNameLst>
                                          <p:attrName>ppt_x</p:attrName>
                                          <p:attrName>ppt_y</p:attrName>
                                        </p:attrNameLst>
                                      </p:cBhvr>
                                      <p:rCtr x="0" y="19431"/>
                                    </p:animMotion>
                                  </p:childTnLst>
                                </p:cTn>
                              </p:par>
                            </p:childTnLst>
                          </p:cTn>
                        </p:par>
                        <p:par>
                          <p:cTn id="151" fill="hold">
                            <p:stCondLst>
                              <p:cond delay="20000"/>
                            </p:stCondLst>
                            <p:childTnLst>
                              <p:par>
                                <p:cTn id="152" presetID="42" presetClass="path" presetSubtype="0" accel="50000" decel="50000" fill="hold" grpId="0" nodeType="afterEffect">
                                  <p:stCondLst>
                                    <p:cond delay="0"/>
                                  </p:stCondLst>
                                  <p:childTnLst>
                                    <p:animMotion origin="layout" path="M -0.67448 -0.84732 L -0.67448 -0.45871 " pathEditMode="relative" rAng="0" ptsTypes="AA">
                                      <p:cBhvr>
                                        <p:cTn id="153" dur="500" fill="hold"/>
                                        <p:tgtEl>
                                          <p:spTgt spid="56"/>
                                        </p:tgtEl>
                                        <p:attrNameLst>
                                          <p:attrName>ppt_x</p:attrName>
                                          <p:attrName>ppt_y</p:attrName>
                                        </p:attrNameLst>
                                      </p:cBhvr>
                                      <p:rCtr x="0" y="19431"/>
                                    </p:animMotion>
                                  </p:childTnLst>
                                </p:cTn>
                              </p:par>
                            </p:childTnLst>
                          </p:cTn>
                        </p:par>
                        <p:par>
                          <p:cTn id="154" fill="hold">
                            <p:stCondLst>
                              <p:cond delay="20500"/>
                            </p:stCondLst>
                            <p:childTnLst>
                              <p:par>
                                <p:cTn id="155" presetID="42" presetClass="path" presetSubtype="0" accel="50000" decel="50000" fill="hold" grpId="0" nodeType="afterEffect">
                                  <p:stCondLst>
                                    <p:cond delay="0"/>
                                  </p:stCondLst>
                                  <p:childTnLst>
                                    <p:animMotion origin="layout" path="M -0.86615 -0.88064 L -0.86615 -0.49202 " pathEditMode="relative" rAng="0" ptsTypes="AA">
                                      <p:cBhvr>
                                        <p:cTn id="156" dur="500" fill="hold"/>
                                        <p:tgtEl>
                                          <p:spTgt spid="57"/>
                                        </p:tgtEl>
                                        <p:attrNameLst>
                                          <p:attrName>ppt_x</p:attrName>
                                          <p:attrName>ppt_y</p:attrName>
                                        </p:attrNameLst>
                                      </p:cBhvr>
                                      <p:rCtr x="0" y="19431"/>
                                    </p:animMotion>
                                  </p:childTnLst>
                                </p:cTn>
                              </p:par>
                            </p:childTnLst>
                          </p:cTn>
                        </p:par>
                        <p:par>
                          <p:cTn id="157" fill="hold">
                            <p:stCondLst>
                              <p:cond delay="21000"/>
                            </p:stCondLst>
                            <p:childTnLst>
                              <p:par>
                                <p:cTn id="158" presetID="42" presetClass="path" presetSubtype="0" accel="50000" decel="50000" fill="hold" grpId="0" nodeType="afterEffect">
                                  <p:stCondLst>
                                    <p:cond delay="0"/>
                                  </p:stCondLst>
                                  <p:childTnLst>
                                    <p:animMotion origin="layout" path="M -0.34618 -0.61944 L -0.34618 -0.23078 " pathEditMode="relative" rAng="0" ptsTypes="AA">
                                      <p:cBhvr>
                                        <p:cTn id="159" dur="500" fill="hold"/>
                                        <p:tgtEl>
                                          <p:spTgt spid="59"/>
                                        </p:tgtEl>
                                        <p:attrNameLst>
                                          <p:attrName>ppt_x</p:attrName>
                                          <p:attrName>ppt_y</p:attrName>
                                        </p:attrNameLst>
                                      </p:cBhvr>
                                      <p:rCtr x="0" y="19421"/>
                                    </p:animMotion>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wipe(right)">
                                      <p:cBhvr>
                                        <p:cTn id="164" dur="500"/>
                                        <p:tgtEl>
                                          <p:spTgt spid="62"/>
                                        </p:tgtEl>
                                      </p:cBhvr>
                                    </p:animEffect>
                                  </p:childTnLst>
                                </p:cTn>
                              </p:par>
                              <p:par>
                                <p:cTn id="165" presetID="22" presetClass="entr" presetSubtype="8"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left)">
                                      <p:cBhvr>
                                        <p:cTn id="167" dur="500"/>
                                        <p:tgtEl>
                                          <p:spTgt spid="13"/>
                                        </p:tgtEl>
                                      </p:cBhvr>
                                    </p:animEffect>
                                  </p:childTnLst>
                                </p:cTn>
                              </p:par>
                            </p:childTnLst>
                          </p:cTn>
                        </p:par>
                        <p:par>
                          <p:cTn id="168" fill="hold">
                            <p:stCondLst>
                              <p:cond delay="500"/>
                            </p:stCondLst>
                            <p:childTnLst>
                              <p:par>
                                <p:cTn id="169" presetID="1" presetClass="entr" presetSubtype="0" fill="hold" grpId="0" nodeType="afterEffect">
                                  <p:stCondLst>
                                    <p:cond delay="0"/>
                                  </p:stCondLst>
                                  <p:childTnLst>
                                    <p:set>
                                      <p:cBhvr>
                                        <p:cTn id="170" dur="1" fill="hold">
                                          <p:stCondLst>
                                            <p:cond delay="0"/>
                                          </p:stCondLst>
                                        </p:cTn>
                                        <p:tgtEl>
                                          <p:spTgt spid="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0"/>
                                        </p:tgtEl>
                                        <p:attrNameLst>
                                          <p:attrName>style.visibility</p:attrName>
                                        </p:attrNameLst>
                                      </p:cBhvr>
                                      <p:to>
                                        <p:strVal val="visible"/>
                                      </p:to>
                                    </p:set>
                                    <p:animEffect transition="in" filter="fade">
                                      <p:cBhvr>
                                        <p:cTn id="1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60" grpId="0" animBg="1"/>
      <p:bldP spid="8"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Rule of Bootstraps</a:t>
            </a:r>
            <a:endParaRPr lang="en-US" dirty="0"/>
          </a:p>
        </p:txBody>
      </p:sp>
      <p:sp>
        <p:nvSpPr>
          <p:cNvPr id="4" name="TextBox 3"/>
          <p:cNvSpPr txBox="1"/>
          <p:nvPr/>
        </p:nvSpPr>
        <p:spPr>
          <a:xfrm>
            <a:off x="838200" y="1676400"/>
            <a:ext cx="7467600" cy="3785652"/>
          </a:xfrm>
          <a:prstGeom prst="rect">
            <a:avLst/>
          </a:prstGeom>
          <a:solidFill>
            <a:srgbClr val="FFFF99"/>
          </a:solidFill>
        </p:spPr>
        <p:txBody>
          <a:bodyPr wrap="square" rtlCol="0">
            <a:spAutoFit/>
          </a:bodyPr>
          <a:lstStyle/>
          <a:p>
            <a:r>
              <a:rPr lang="en-US" sz="4800" dirty="0" smtClean="0"/>
              <a:t>The </a:t>
            </a:r>
            <a:r>
              <a:rPr lang="en-US" sz="4800" b="1" i="1" dirty="0" smtClean="0"/>
              <a:t>bootstrap statistics </a:t>
            </a:r>
            <a:r>
              <a:rPr lang="en-US" sz="4800" dirty="0" smtClean="0"/>
              <a:t>are to the </a:t>
            </a:r>
            <a:r>
              <a:rPr lang="en-US" sz="4800" b="1" i="1" dirty="0" smtClean="0"/>
              <a:t>original statistic </a:t>
            </a:r>
          </a:p>
          <a:p>
            <a:pPr algn="ctr"/>
            <a:r>
              <a:rPr lang="en-US" sz="4800" dirty="0" smtClean="0"/>
              <a:t>as </a:t>
            </a:r>
          </a:p>
          <a:p>
            <a:r>
              <a:rPr lang="en-US" sz="4800" dirty="0" smtClean="0"/>
              <a:t>the </a:t>
            </a:r>
            <a:r>
              <a:rPr lang="en-US" sz="4800" b="1" i="1" dirty="0" smtClean="0"/>
              <a:t>original statistic</a:t>
            </a:r>
            <a:r>
              <a:rPr lang="en-US" sz="4800" dirty="0" smtClean="0"/>
              <a:t> is to the </a:t>
            </a:r>
            <a:r>
              <a:rPr lang="en-US" sz="4800" b="1" i="1" dirty="0" smtClean="0"/>
              <a:t>population parameter</a:t>
            </a:r>
            <a:r>
              <a:rPr lang="en-US" sz="4800" dirty="0" smtClean="0"/>
              <a:t>.</a:t>
            </a:r>
            <a:endParaRPr lang="en-US" sz="4800" dirty="0"/>
          </a:p>
        </p:txBody>
      </p:sp>
    </p:spTree>
    <p:extLst>
      <p:ext uri="{BB962C8B-B14F-4D97-AF65-F5344CB8AC3E}">
        <p14:creationId xmlns:p14="http://schemas.microsoft.com/office/powerpoint/2010/main" val="2842106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46"/>
            <a:ext cx="8229600" cy="1143000"/>
          </a:xfrm>
        </p:spPr>
        <p:txBody>
          <a:bodyPr/>
          <a:lstStyle/>
          <a:p>
            <a:r>
              <a:rPr lang="en-US" b="1" dirty="0" smtClean="0">
                <a:solidFill>
                  <a:srgbClr val="C00000"/>
                </a:solidFill>
              </a:rPr>
              <a:t>Example </a:t>
            </a:r>
            <a:r>
              <a:rPr lang="en-US" b="1" dirty="0" smtClean="0">
                <a:solidFill>
                  <a:srgbClr val="C00000"/>
                </a:solidFill>
              </a:rPr>
              <a:t>4: </a:t>
            </a:r>
            <a:r>
              <a:rPr lang="en-US" b="1" dirty="0" smtClean="0">
                <a:solidFill>
                  <a:srgbClr val="C00000"/>
                </a:solidFill>
              </a:rPr>
              <a:t>Diet Cola and Calcium</a:t>
            </a:r>
            <a:r>
              <a:rPr lang="en-US" dirty="0" smtClean="0">
                <a:solidFill>
                  <a:srgbClr val="C00000"/>
                </a:solidFill>
              </a:rPr>
              <a:t> </a:t>
            </a:r>
            <a:endParaRPr lang="en-US" dirty="0">
              <a:solidFill>
                <a:srgbClr val="C00000"/>
              </a:solidFill>
            </a:endParaRPr>
          </a:p>
        </p:txBody>
      </p:sp>
      <p:sp>
        <p:nvSpPr>
          <p:cNvPr id="3" name="TextBox 2"/>
          <p:cNvSpPr txBox="1"/>
          <p:nvPr/>
        </p:nvSpPr>
        <p:spPr>
          <a:xfrm>
            <a:off x="714375" y="1228710"/>
            <a:ext cx="7900988" cy="2308324"/>
          </a:xfrm>
          <a:prstGeom prst="rect">
            <a:avLst/>
          </a:prstGeom>
          <a:noFill/>
        </p:spPr>
        <p:txBody>
          <a:bodyPr wrap="square" rtlCol="0">
            <a:spAutoFit/>
          </a:bodyPr>
          <a:lstStyle/>
          <a:p>
            <a:r>
              <a:rPr lang="en-US" sz="3600" dirty="0" smtClean="0"/>
              <a:t>What is the difference in mean amount of calcium excreted between people who drink diet cola and people who drink water?</a:t>
            </a:r>
            <a:endParaRPr lang="en-US" sz="3600" dirty="0"/>
          </a:p>
        </p:txBody>
      </p:sp>
      <p:sp>
        <p:nvSpPr>
          <p:cNvPr id="5" name="TextBox 4"/>
          <p:cNvSpPr txBox="1"/>
          <p:nvPr/>
        </p:nvSpPr>
        <p:spPr>
          <a:xfrm>
            <a:off x="666743" y="3567174"/>
            <a:ext cx="7900988" cy="1200329"/>
          </a:xfrm>
          <a:prstGeom prst="rect">
            <a:avLst/>
          </a:prstGeom>
          <a:noFill/>
        </p:spPr>
        <p:txBody>
          <a:bodyPr wrap="square" rtlCol="0">
            <a:spAutoFit/>
          </a:bodyPr>
          <a:lstStyle/>
          <a:p>
            <a:r>
              <a:rPr lang="en-US" sz="3600" dirty="0" smtClean="0"/>
              <a:t>Find a 95% confidence interval for the difference in means.  </a:t>
            </a:r>
          </a:p>
        </p:txBody>
      </p:sp>
      <p:sp>
        <p:nvSpPr>
          <p:cNvPr id="6" name="TextBox 5"/>
          <p:cNvSpPr txBox="1"/>
          <p:nvPr/>
        </p:nvSpPr>
        <p:spPr>
          <a:xfrm>
            <a:off x="1480463" y="5021937"/>
            <a:ext cx="6081486" cy="954107"/>
          </a:xfrm>
          <a:prstGeom prst="rect">
            <a:avLst/>
          </a:prstGeom>
          <a:noFill/>
        </p:spPr>
        <p:txBody>
          <a:bodyPr wrap="square" rtlCol="0">
            <a:spAutoFit/>
          </a:bodyPr>
          <a:lstStyle/>
          <a:p>
            <a:pPr algn="ctr"/>
            <a:r>
              <a:rPr lang="en-US" sz="2800" dirty="0" smtClean="0"/>
              <a:t>To connect, use AIMS with password</a:t>
            </a:r>
          </a:p>
          <a:p>
            <a:pPr algn="ctr"/>
            <a:r>
              <a:rPr lang="en-US" sz="2800" dirty="0" smtClean="0"/>
              <a:t>AIMS3700 </a:t>
            </a:r>
            <a:endParaRPr lang="en-US" sz="2800" dirty="0"/>
          </a:p>
        </p:txBody>
      </p:sp>
      <p:sp>
        <p:nvSpPr>
          <p:cNvPr id="4" name="Rectangle 3"/>
          <p:cNvSpPr/>
          <p:nvPr/>
        </p:nvSpPr>
        <p:spPr>
          <a:xfrm>
            <a:off x="1770743" y="5021937"/>
            <a:ext cx="5558971" cy="9541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3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0"/>
            <a:ext cx="8229600" cy="1143000"/>
          </a:xfrm>
        </p:spPr>
        <p:txBody>
          <a:bodyPr/>
          <a:lstStyle/>
          <a:p>
            <a:r>
              <a:rPr lang="en-US" b="1" dirty="0" smtClean="0">
                <a:solidFill>
                  <a:srgbClr val="C00000"/>
                </a:solidFill>
              </a:rPr>
              <a:t>Example </a:t>
            </a:r>
            <a:r>
              <a:rPr lang="en-US" b="1" dirty="0" smtClean="0">
                <a:solidFill>
                  <a:srgbClr val="C00000"/>
                </a:solidFill>
              </a:rPr>
              <a:t>4: </a:t>
            </a:r>
            <a:r>
              <a:rPr lang="en-US" b="1" dirty="0" smtClean="0">
                <a:solidFill>
                  <a:srgbClr val="C00000"/>
                </a:solidFill>
              </a:rPr>
              <a:t>Diet Cola and Calcium</a:t>
            </a:r>
            <a:r>
              <a:rPr lang="en-US" dirty="0" smtClean="0">
                <a:solidFill>
                  <a:srgbClr val="C00000"/>
                </a:solidFill>
              </a:rPr>
              <a:t> </a:t>
            </a:r>
            <a:endParaRPr lang="en-US" dirty="0">
              <a:solidFill>
                <a:srgbClr val="C00000"/>
              </a:solidFill>
            </a:endParaRPr>
          </a:p>
        </p:txBody>
      </p:sp>
      <p:sp>
        <p:nvSpPr>
          <p:cNvPr id="3" name="TextBox 2"/>
          <p:cNvSpPr txBox="1"/>
          <p:nvPr/>
        </p:nvSpPr>
        <p:spPr>
          <a:xfrm>
            <a:off x="714375" y="1042966"/>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5" name="TextBox 4"/>
          <p:cNvSpPr txBox="1"/>
          <p:nvPr/>
        </p:nvSpPr>
        <p:spPr>
          <a:xfrm>
            <a:off x="428632" y="2481286"/>
            <a:ext cx="8615363" cy="4154984"/>
          </a:xfrm>
          <a:prstGeom prst="rect">
            <a:avLst/>
          </a:prstGeom>
          <a:noFill/>
        </p:spPr>
        <p:txBody>
          <a:bodyPr wrap="square" rtlCol="0">
            <a:spAutoFit/>
          </a:bodyPr>
          <a:lstStyle/>
          <a:p>
            <a:r>
              <a:rPr lang="en-US" sz="2400" dirty="0" smtClean="0"/>
              <a:t>Select “CI for Difference in Means”</a:t>
            </a:r>
          </a:p>
          <a:p>
            <a:r>
              <a:rPr lang="en-US" sz="2400" dirty="0" smtClean="0"/>
              <a:t>Use the menu at the top left to find the correct dataset.</a:t>
            </a:r>
          </a:p>
          <a:p>
            <a:r>
              <a:rPr lang="en-US" sz="2400" dirty="0" smtClean="0"/>
              <a:t>Check out the sample:  what are the sample sizes? Which group </a:t>
            </a:r>
          </a:p>
          <a:p>
            <a:r>
              <a:rPr lang="en-US" sz="2400" dirty="0"/>
              <a:t> </a:t>
            </a:r>
            <a:r>
              <a:rPr lang="en-US" sz="2400" dirty="0" smtClean="0"/>
              <a:t>                                            excretes more in the sample? </a:t>
            </a:r>
          </a:p>
          <a:p>
            <a:r>
              <a:rPr lang="en-US" sz="2400" dirty="0" smtClean="0"/>
              <a:t>Generate one bootstrap statistic.  Compare it to the original.</a:t>
            </a:r>
          </a:p>
          <a:p>
            <a:r>
              <a:rPr lang="en-US" sz="2400" dirty="0" smtClean="0"/>
              <a:t>Generate a full bootstrap distribution (1000 or more). </a:t>
            </a:r>
          </a:p>
          <a:p>
            <a:r>
              <a:rPr lang="en-US" sz="2400" dirty="0" smtClean="0"/>
              <a:t>Use the “two-tailed” option to find a 95% confidence interval for</a:t>
            </a:r>
          </a:p>
          <a:p>
            <a:r>
              <a:rPr lang="en-US" sz="2400" dirty="0"/>
              <a:t> </a:t>
            </a:r>
            <a:r>
              <a:rPr lang="en-US" sz="2400" dirty="0" smtClean="0"/>
              <a:t>                                             the difference in means. </a:t>
            </a:r>
          </a:p>
          <a:p>
            <a:r>
              <a:rPr lang="en-US" sz="2400" dirty="0" smtClean="0"/>
              <a:t>What is your interval?  Compare it with your neighbors.</a:t>
            </a:r>
          </a:p>
          <a:p>
            <a:r>
              <a:rPr lang="en-US" sz="2400" dirty="0" smtClean="0"/>
              <a:t>Is zero (no difference) in the interval?  (If not, we can be confident that there is a difference.)</a:t>
            </a:r>
            <a:endParaRPr lang="en-US" sz="2400" dirty="0"/>
          </a:p>
        </p:txBody>
      </p:sp>
    </p:spTree>
    <p:extLst>
      <p:ext uri="{BB962C8B-B14F-4D97-AF65-F5344CB8AC3E}">
        <p14:creationId xmlns:p14="http://schemas.microsoft.com/office/powerpoint/2010/main" val="16020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New Simulation Methods</a:t>
            </a:r>
            <a:endParaRPr lang="en-US" b="1" u="sng" dirty="0"/>
          </a:p>
        </p:txBody>
      </p:sp>
      <p:sp>
        <p:nvSpPr>
          <p:cNvPr id="3" name="TextBox 2"/>
          <p:cNvSpPr txBox="1"/>
          <p:nvPr/>
        </p:nvSpPr>
        <p:spPr>
          <a:xfrm>
            <a:off x="957263" y="1614488"/>
            <a:ext cx="7372350" cy="4524315"/>
          </a:xfrm>
          <a:prstGeom prst="rect">
            <a:avLst/>
          </a:prstGeom>
          <a:noFill/>
        </p:spPr>
        <p:txBody>
          <a:bodyPr wrap="square" rtlCol="0">
            <a:spAutoFit/>
          </a:bodyPr>
          <a:lstStyle/>
          <a:p>
            <a:r>
              <a:rPr lang="en-US" sz="3200" dirty="0" smtClean="0"/>
              <a:t>“The Next Big Thing”</a:t>
            </a:r>
          </a:p>
          <a:p>
            <a:endParaRPr lang="en-US" sz="3200" dirty="0"/>
          </a:p>
          <a:p>
            <a:r>
              <a:rPr lang="en-US" sz="3200" dirty="0" smtClean="0"/>
              <a:t>United States Conference on Teaching Statistics, May 2011</a:t>
            </a:r>
          </a:p>
          <a:p>
            <a:endParaRPr lang="en-US" sz="3200" dirty="0"/>
          </a:p>
          <a:p>
            <a:r>
              <a:rPr lang="en-US" sz="3200" dirty="0" smtClean="0"/>
              <a:t>Common Core State Standards in Mathematics</a:t>
            </a:r>
          </a:p>
          <a:p>
            <a:endParaRPr lang="en-US" sz="3200" dirty="0"/>
          </a:p>
          <a:p>
            <a:r>
              <a:rPr lang="en-US" sz="3200" dirty="0" smtClean="0"/>
              <a:t>Increasingly used in the disciplines</a:t>
            </a:r>
            <a:endParaRPr lang="en-US" sz="3200" dirty="0"/>
          </a:p>
        </p:txBody>
      </p:sp>
    </p:spTree>
    <p:extLst>
      <p:ext uri="{BB962C8B-B14F-4D97-AF65-F5344CB8AC3E}">
        <p14:creationId xmlns:p14="http://schemas.microsoft.com/office/powerpoint/2010/main" val="387216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7200" dirty="0" smtClean="0"/>
              <a:t>What About Hypothesis Tests? </a:t>
            </a:r>
            <a:endParaRPr lang="en-US" sz="7200" dirty="0"/>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8426" y="4002374"/>
            <a:ext cx="5066676" cy="830997"/>
          </a:xfrm>
          <a:prstGeom prst="rect">
            <a:avLst/>
          </a:prstGeom>
          <a:noFill/>
        </p:spPr>
        <p:txBody>
          <a:bodyPr wrap="square" rtlCol="0">
            <a:spAutoFit/>
          </a:bodyPr>
          <a:lstStyle/>
          <a:p>
            <a:r>
              <a:rPr lang="en-US" sz="4800" i="1" dirty="0" smtClean="0"/>
              <a:t>Say what????</a:t>
            </a:r>
            <a:endParaRPr lang="en-US" sz="4800" i="1" dirty="0"/>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534400" cy="1877437"/>
          </a:xfrm>
          <a:prstGeom prst="rect">
            <a:avLst/>
          </a:prstGeom>
          <a:noFill/>
        </p:spPr>
        <p:txBody>
          <a:bodyPr wrap="square" rtlCol="0">
            <a:spAutoFit/>
          </a:bodyPr>
          <a:lstStyle/>
          <a:p>
            <a:r>
              <a:rPr lang="en-US" sz="3200" dirty="0" smtClean="0">
                <a:solidFill>
                  <a:prstClr val="black"/>
                </a:solidFill>
                <a:latin typeface="Cambria" pitchFamily="18" charset="0"/>
                <a:cs typeface="Times New Roman" pitchFamily="18" charset="0"/>
              </a:rPr>
              <a:t>Example 1: </a:t>
            </a:r>
            <a:r>
              <a:rPr lang="en-US" sz="3200" i="1" dirty="0" smtClean="0">
                <a:solidFill>
                  <a:prstClr val="black"/>
                </a:solidFill>
                <a:latin typeface="Cambria" pitchFamily="18" charset="0"/>
                <a:cs typeface="Times New Roman" pitchFamily="18" charset="0"/>
              </a:rPr>
              <a:t>Beer and Mosquitoes</a:t>
            </a:r>
          </a:p>
          <a:p>
            <a:endParaRPr lang="en-US" sz="2400" dirty="0" smtClean="0">
              <a:solidFill>
                <a:prstClr val="black"/>
              </a:solidFill>
              <a:latin typeface="Cambria" pitchFamily="18" charset="0"/>
              <a:cs typeface="Times New Roman" pitchFamily="18" charset="0"/>
            </a:endParaRPr>
          </a:p>
          <a:p>
            <a:r>
              <a:rPr lang="en-US" sz="3200" dirty="0" smtClean="0">
                <a:solidFill>
                  <a:prstClr val="black"/>
                </a:solidFill>
                <a:latin typeface="Cambria" pitchFamily="18" charset="0"/>
                <a:cs typeface="Times New Roman" pitchFamily="18" charset="0"/>
              </a:rPr>
              <a:t>Does consuming beer attract mosquitoes? </a:t>
            </a:r>
          </a:p>
          <a:p>
            <a:r>
              <a:rPr lang="en-US" sz="2800" dirty="0" smtClean="0">
                <a:solidFill>
                  <a:prstClr val="black"/>
                </a:solidFill>
                <a:latin typeface="Cambria" pitchFamily="18" charset="0"/>
                <a:cs typeface="Times New Roman" pitchFamily="18" charset="0"/>
              </a:rPr>
              <a:t> </a:t>
            </a:r>
            <a:endParaRPr lang="en-US" sz="1600" baseline="30000" dirty="0">
              <a:solidFill>
                <a:prstClr val="black"/>
              </a:solidFill>
              <a:cs typeface="Times New Roman" pitchFamily="18" charset="0"/>
            </a:endParaRPr>
          </a:p>
        </p:txBody>
      </p:sp>
      <p:sp>
        <p:nvSpPr>
          <p:cNvPr id="3" name="TextBox 2"/>
          <p:cNvSpPr txBox="1"/>
          <p:nvPr/>
        </p:nvSpPr>
        <p:spPr>
          <a:xfrm>
            <a:off x="457200" y="2057400"/>
            <a:ext cx="8229600" cy="4093428"/>
          </a:xfrm>
          <a:prstGeom prst="rect">
            <a:avLst/>
          </a:prstGeom>
          <a:noFill/>
        </p:spPr>
        <p:txBody>
          <a:bodyPr wrap="square" rtlCol="0">
            <a:spAutoFit/>
          </a:bodyPr>
          <a:lstStyle/>
          <a:p>
            <a:r>
              <a:rPr lang="en-US" sz="2800" u="sng" dirty="0" smtClean="0">
                <a:solidFill>
                  <a:prstClr val="black"/>
                </a:solidFill>
                <a:latin typeface="Cambria" pitchFamily="18" charset="0"/>
                <a:cs typeface="Times New Roman" pitchFamily="18" charset="0"/>
              </a:rPr>
              <a:t>Experiment</a:t>
            </a:r>
            <a:r>
              <a:rPr lang="en-US" sz="2800" dirty="0" smtClean="0">
                <a:solidFill>
                  <a:prstClr val="black"/>
                </a:solidFill>
                <a:latin typeface="Cambria" pitchFamily="18" charset="0"/>
                <a:cs typeface="Times New Roman" pitchFamily="18" charset="0"/>
              </a:rPr>
              <a:t>: </a:t>
            </a:r>
          </a:p>
          <a:p>
            <a:r>
              <a:rPr lang="en-US" sz="2800" dirty="0" smtClean="0">
                <a:solidFill>
                  <a:prstClr val="black"/>
                </a:solidFill>
                <a:latin typeface="Cambria" pitchFamily="18" charset="0"/>
                <a:cs typeface="Times New Roman" pitchFamily="18" charset="0"/>
              </a:rPr>
              <a:t>25 volunteers drank a liter of beer,</a:t>
            </a:r>
          </a:p>
          <a:p>
            <a:r>
              <a:rPr lang="en-US" sz="2800" dirty="0" smtClean="0">
                <a:solidFill>
                  <a:prstClr val="black"/>
                </a:solidFill>
                <a:latin typeface="Cambria" pitchFamily="18" charset="0"/>
                <a:cs typeface="Times New Roman" pitchFamily="18" charset="0"/>
              </a:rPr>
              <a:t>18 volunteers drank a liter of water</a:t>
            </a:r>
          </a:p>
          <a:p>
            <a:r>
              <a:rPr lang="en-US" sz="2800" dirty="0" smtClean="0">
                <a:solidFill>
                  <a:prstClr val="black"/>
                </a:solidFill>
                <a:latin typeface="Cambria" pitchFamily="18" charset="0"/>
                <a:cs typeface="Times New Roman" pitchFamily="18" charset="0"/>
              </a:rPr>
              <a:t>Randomly assigned!</a:t>
            </a:r>
          </a:p>
          <a:p>
            <a:r>
              <a:rPr lang="en-US" sz="2800" dirty="0" smtClean="0">
                <a:solidFill>
                  <a:prstClr val="black"/>
                </a:solidFill>
                <a:latin typeface="Cambria" pitchFamily="18" charset="0"/>
                <a:cs typeface="Times New Roman" pitchFamily="18" charset="0"/>
              </a:rPr>
              <a:t>Mosquitoes were caught in traps as they approached the volunteers.</a:t>
            </a:r>
            <a:r>
              <a:rPr lang="en-US" sz="2400" baseline="30000" dirty="0" smtClean="0">
                <a:solidFill>
                  <a:prstClr val="black"/>
                </a:solidFill>
                <a:latin typeface="Cambria" pitchFamily="18" charset="0"/>
                <a:cs typeface="Times New Roman" pitchFamily="18" charset="0"/>
              </a:rPr>
              <a:t>1</a:t>
            </a:r>
            <a:r>
              <a:rPr lang="en-US" sz="2400" dirty="0" smtClean="0">
                <a:solidFill>
                  <a:prstClr val="black"/>
                </a:solidFill>
                <a:latin typeface="Cambria" pitchFamily="18" charset="0"/>
                <a:cs typeface="Times New Roman" pitchFamily="18" charset="0"/>
              </a:rPr>
              <a:t> </a:t>
            </a:r>
          </a:p>
          <a:p>
            <a:endParaRPr lang="en-US" sz="2800" dirty="0" smtClean="0">
              <a:solidFill>
                <a:prstClr val="black"/>
              </a:solidFill>
              <a:latin typeface="Cambria" pitchFamily="18" charset="0"/>
              <a:cs typeface="Times New Roman" pitchFamily="18" charset="0"/>
            </a:endParaRPr>
          </a:p>
          <a:p>
            <a:endParaRPr lang="en-US" sz="2800" dirty="0" smtClean="0">
              <a:solidFill>
                <a:prstClr val="black"/>
              </a:solidFill>
              <a:latin typeface="Cambria" pitchFamily="18" charset="0"/>
              <a:cs typeface="Times New Roman" pitchFamily="18" charset="0"/>
            </a:endParaRPr>
          </a:p>
          <a:p>
            <a:r>
              <a:rPr lang="en-US" baseline="30000" dirty="0" smtClean="0">
                <a:solidFill>
                  <a:prstClr val="black"/>
                </a:solidFill>
                <a:latin typeface="Cambria" pitchFamily="18" charset="0"/>
                <a:cs typeface="Times New Roman" pitchFamily="18" charset="0"/>
              </a:rPr>
              <a:t>1</a:t>
            </a:r>
            <a:r>
              <a:rPr lang="en-US" dirty="0" smtClean="0">
                <a:solidFill>
                  <a:prstClr val="black"/>
                </a:solidFill>
                <a:latin typeface="Cambria" pitchFamily="18" charset="0"/>
                <a:cs typeface="Times New Roman" pitchFamily="18" charset="0"/>
              </a:rPr>
              <a:t> </a:t>
            </a:r>
            <a:r>
              <a:rPr lang="en-US" dirty="0" err="1" smtClean="0">
                <a:solidFill>
                  <a:prstClr val="black"/>
                </a:solidFill>
                <a:latin typeface="Cambria" pitchFamily="18" charset="0"/>
                <a:cs typeface="Times New Roman" pitchFamily="18" charset="0"/>
              </a:rPr>
              <a:t>Lefvre</a:t>
            </a:r>
            <a:r>
              <a:rPr lang="en-US" dirty="0" smtClean="0">
                <a:solidFill>
                  <a:prstClr val="black"/>
                </a:solidFill>
                <a:latin typeface="Cambria" pitchFamily="18" charset="0"/>
                <a:cs typeface="Times New Roman" pitchFamily="18" charset="0"/>
              </a:rPr>
              <a:t>, T., et. al.,  “Beer Consumption Increases Human Attractiveness to Malaria Mosquitoes, ” </a:t>
            </a:r>
            <a:r>
              <a:rPr lang="en-US" i="1" dirty="0" err="1" smtClean="0">
                <a:solidFill>
                  <a:prstClr val="black"/>
                </a:solidFill>
                <a:latin typeface="Cambria" pitchFamily="18" charset="0"/>
                <a:cs typeface="Times New Roman" pitchFamily="18" charset="0"/>
              </a:rPr>
              <a:t>PLoS</a:t>
            </a:r>
            <a:r>
              <a:rPr lang="en-US" i="1" dirty="0" smtClean="0">
                <a:solidFill>
                  <a:prstClr val="black"/>
                </a:solidFill>
                <a:latin typeface="Cambria" pitchFamily="18" charset="0"/>
                <a:cs typeface="Times New Roman" pitchFamily="18" charset="0"/>
              </a:rPr>
              <a:t> ONE, </a:t>
            </a:r>
            <a:r>
              <a:rPr lang="en-US" dirty="0" smtClean="0">
                <a:solidFill>
                  <a:prstClr val="black"/>
                </a:solidFill>
                <a:latin typeface="Cambria" pitchFamily="18" charset="0"/>
                <a:cs typeface="Times New Roman" pitchFamily="18" charset="0"/>
              </a:rPr>
              <a:t>2010; 5(3): e9546.</a:t>
            </a:r>
            <a:endParaRPr lang="en-US" sz="1600" baseline="30000" dirty="0">
              <a:solidFill>
                <a:prstClr val="black"/>
              </a:solidFill>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Beer and Mosquitoes</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50270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088"/>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1164" name="Equation" r:id="rId5" imgW="634725" imgH="698197" progId="">
                  <p:embed/>
                </p:oleObj>
              </mc:Choice>
              <mc:Fallback>
                <p:oleObj name="Equation" r:id="rId5" imgW="634725" imgH="69819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rgbClr val="C00000"/>
                </a:solidFill>
              </a:rPr>
              <a:t>3. Calculate numbers and plug into formula</a:t>
            </a:r>
            <a:endParaRPr lang="en-US" dirty="0">
              <a:solidFill>
                <a:srgbClr val="C00000"/>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rgbClr val="C00000"/>
                </a:solidFill>
              </a:rPr>
              <a:t>4. Plug into calculator</a:t>
            </a:r>
            <a:endParaRPr lang="en-US" dirty="0">
              <a:solidFill>
                <a:srgbClr val="C00000"/>
              </a:solidFill>
            </a:endParaRPr>
          </a:p>
        </p:txBody>
      </p:sp>
      <p:sp>
        <p:nvSpPr>
          <p:cNvPr id="13" name="TextBox 12"/>
          <p:cNvSpPr txBox="1"/>
          <p:nvPr/>
        </p:nvSpPr>
        <p:spPr>
          <a:xfrm>
            <a:off x="2390760" y="1066800"/>
            <a:ext cx="4191000" cy="369332"/>
          </a:xfrm>
          <a:prstGeom prst="rect">
            <a:avLst/>
          </a:prstGeom>
          <a:noFill/>
        </p:spPr>
        <p:txBody>
          <a:bodyPr wrap="square" rtlCol="0">
            <a:spAutoFit/>
          </a:bodyPr>
          <a:lstStyle/>
          <a:p>
            <a:r>
              <a:rPr lang="en-US" dirty="0" smtClean="0">
                <a:solidFill>
                  <a:srgbClr val="C00000"/>
                </a:solidFill>
              </a:rPr>
              <a:t>5. Which theoretical distribution?</a:t>
            </a:r>
            <a:endParaRPr lang="en-US" dirty="0">
              <a:solidFill>
                <a:srgbClr val="C00000"/>
              </a:solidFill>
            </a:endParaRPr>
          </a:p>
        </p:txBody>
      </p:sp>
      <p:sp>
        <p:nvSpPr>
          <p:cNvPr id="14" name="TextBox 13"/>
          <p:cNvSpPr txBox="1"/>
          <p:nvPr/>
        </p:nvSpPr>
        <p:spPr>
          <a:xfrm>
            <a:off x="2376472" y="1600200"/>
            <a:ext cx="990600" cy="369332"/>
          </a:xfrm>
          <a:prstGeom prst="rect">
            <a:avLst/>
          </a:prstGeom>
          <a:noFill/>
        </p:spPr>
        <p:txBody>
          <a:bodyPr wrap="square" rtlCol="0">
            <a:spAutoFit/>
          </a:bodyPr>
          <a:lstStyle/>
          <a:p>
            <a:r>
              <a:rPr lang="en-US" dirty="0" smtClean="0">
                <a:solidFill>
                  <a:srgbClr val="C00000"/>
                </a:solidFill>
              </a:rPr>
              <a:t>6.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p:sp>
        <p:nvSpPr>
          <p:cNvPr id="15" name="TextBox 14"/>
          <p:cNvSpPr txBox="1"/>
          <p:nvPr/>
        </p:nvSpPr>
        <p:spPr>
          <a:xfrm>
            <a:off x="2405048" y="2124080"/>
            <a:ext cx="1557352" cy="369332"/>
          </a:xfrm>
          <a:prstGeom prst="rect">
            <a:avLst/>
          </a:prstGeom>
          <a:noFill/>
        </p:spPr>
        <p:txBody>
          <a:bodyPr wrap="square" rtlCol="0">
            <a:spAutoFit/>
          </a:bodyPr>
          <a:lstStyle/>
          <a:p>
            <a:r>
              <a:rPr lang="en-US" dirty="0" smtClean="0">
                <a:solidFill>
                  <a:srgbClr val="C00000"/>
                </a:solidFill>
              </a:rPr>
              <a:t>7. find p-value</a:t>
            </a:r>
            <a:endParaRPr lang="en-US" dirty="0">
              <a:solidFill>
                <a:srgbClr val="C00000"/>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b="1" dirty="0" smtClean="0">
                <a:solidFill>
                  <a:schemeClr val="tx2">
                    <a:lumMod val="75000"/>
                  </a:schemeClr>
                </a:solidFill>
              </a:rPr>
              <a:t>0.0005 &lt; p-value &lt; 0.001</a:t>
            </a:r>
            <a:endParaRPr lang="en-US" b="1" dirty="0">
              <a:solidFill>
                <a:schemeClr val="tx2">
                  <a:lumMod val="75000"/>
                </a:schemeClr>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1165" name="Equation" r:id="rId8" imgW="990600" imgH="647700" progId="Equation.3">
                  <p:embed/>
                </p:oleObj>
              </mc:Choice>
              <mc:Fallback>
                <p:oleObj name="Equation" r:id="rId8" imgW="990600" imgH="647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1166" name="Equation" r:id="rId10" imgW="431425" imgH="177646" progId="Equation.3">
                  <p:embed/>
                </p:oleObj>
              </mc:Choice>
              <mc:Fallback>
                <p:oleObj name="Equation" r:id="rId10" imgW="431425" imgH="17764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376232" y="690544"/>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5" grpId="0"/>
      <p:bldP spid="16" grpId="0" animBg="1"/>
      <p:bldP spid="17" grpId="0" animBg="1"/>
      <p:bldP spid="18" grpId="0" animBg="1"/>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898186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457200" y="9385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Tree>
    <p:custDataLst>
      <p:tags r:id="rId1"/>
    </p:custDataLst>
    <p:extLst>
      <p:ext uri="{BB962C8B-B14F-4D97-AF65-F5344CB8AC3E}">
        <p14:creationId xmlns:p14="http://schemas.microsoft.com/office/powerpoint/2010/main" val="391261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2"/>
                                        </p:tgtEl>
                                      </p:cBhvr>
                                    </p:animEffect>
                                    <p:set>
                                      <p:cBhvr>
                                        <p:cTn id="7" dur="1" fill="hold">
                                          <p:stCondLst>
                                            <p:cond delay="2999"/>
                                          </p:stCondLst>
                                        </p:cTn>
                                        <p:tgtEl>
                                          <p:spTgt spid="12"/>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838200" y="990600"/>
            <a:ext cx="4114800" cy="954107"/>
          </a:xfrm>
          <a:prstGeom prst="rect">
            <a:avLst/>
          </a:prstGeom>
          <a:noFill/>
        </p:spPr>
        <p:txBody>
          <a:bodyPr wrap="square" rtlCol="0">
            <a:spAutoFit/>
          </a:bodyPr>
          <a:lstStyle/>
          <a:p>
            <a:endParaRPr lang="en-US" dirty="0" smtClean="0">
              <a:solidFill>
                <a:prstClr val="black"/>
              </a:solidFill>
            </a:endParaRPr>
          </a:p>
          <a:p>
            <a:endParaRPr lang="en-US" sz="600" dirty="0" smtClean="0">
              <a:solidFill>
                <a:prstClr val="black"/>
              </a:solidFill>
            </a:endParaRPr>
          </a:p>
          <a:p>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914400" y="10147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 </a:t>
            </a:r>
          </a:p>
          <a:p>
            <a:r>
              <a:rPr lang="en-US" sz="1400" dirty="0" smtClean="0">
                <a:solidFill>
                  <a:prstClr val="black"/>
                </a:solidFill>
              </a:rPr>
              <a:t>                  </a:t>
            </a:r>
            <a:endParaRPr lang="en-US" sz="1200" dirty="0" smtClean="0">
              <a:solidFill>
                <a:prstClr val="black"/>
              </a:solidFill>
            </a:endParaRP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6" name="Rectangle 5"/>
          <p:cNvSpPr/>
          <p:nvPr/>
        </p:nvSpPr>
        <p:spPr>
          <a:xfrm>
            <a:off x="1752600" y="1371600"/>
            <a:ext cx="1219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133600" y="16002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057400" y="1676400"/>
            <a:ext cx="457200" cy="276999"/>
          </a:xfrm>
          <a:prstGeom prst="rect">
            <a:avLst/>
          </a:prstGeom>
          <a:noFill/>
        </p:spPr>
        <p:txBody>
          <a:bodyPr wrap="square" rtlCol="0">
            <a:spAutoFit/>
          </a:bodyPr>
          <a:lstStyle/>
          <a:p>
            <a:r>
              <a:rPr lang="en-US" sz="1200" dirty="0" smtClean="0">
                <a:solidFill>
                  <a:prstClr val="black"/>
                </a:solidFill>
              </a:rPr>
              <a:t>27</a:t>
            </a:r>
            <a:endParaRPr lang="en-US" sz="1200" dirty="0">
              <a:solidFill>
                <a:prstClr val="black"/>
              </a:solidFill>
            </a:endParaRPr>
          </a:p>
        </p:txBody>
      </p:sp>
      <p:sp>
        <p:nvSpPr>
          <p:cNvPr id="9" name="TextBox 8"/>
          <p:cNvSpPr txBox="1"/>
          <p:nvPr/>
        </p:nvSpPr>
        <p:spPr>
          <a:xfrm>
            <a:off x="2362200" y="1676400"/>
            <a:ext cx="381000" cy="276999"/>
          </a:xfrm>
          <a:prstGeom prst="rect">
            <a:avLst/>
          </a:prstGeom>
          <a:noFill/>
        </p:spPr>
        <p:txBody>
          <a:bodyPr wrap="square" rtlCol="0">
            <a:spAutoFit/>
          </a:bodyPr>
          <a:lstStyle/>
          <a:p>
            <a:r>
              <a:rPr lang="en-US" sz="1200" dirty="0" smtClean="0">
                <a:solidFill>
                  <a:prstClr val="black"/>
                </a:solidFill>
              </a:rPr>
              <a:t>21</a:t>
            </a:r>
            <a:endParaRPr lang="en-US" sz="1200" dirty="0">
              <a:solidFill>
                <a:prstClr val="black"/>
              </a:solidFill>
            </a:endParaRPr>
          </a:p>
        </p:txBody>
      </p:sp>
      <p:sp>
        <p:nvSpPr>
          <p:cNvPr id="10" name="TextBox 9"/>
          <p:cNvSpPr txBox="1"/>
          <p:nvPr/>
        </p:nvSpPr>
        <p:spPr>
          <a:xfrm>
            <a:off x="990600" y="1905000"/>
            <a:ext cx="457200" cy="4339650"/>
          </a:xfrm>
          <a:prstGeom prst="rect">
            <a:avLst/>
          </a:prstGeom>
          <a:noFill/>
        </p:spPr>
        <p:txBody>
          <a:bodyPr wrap="square" rtlCol="0">
            <a:spAutoFit/>
          </a:bodyPr>
          <a:lstStyle/>
          <a:p>
            <a:r>
              <a:rPr lang="en-US" sz="1200" dirty="0" smtClean="0">
                <a:solidFill>
                  <a:prstClr val="black"/>
                </a:solidFill>
              </a:rPr>
              <a:t>21</a:t>
            </a:r>
          </a:p>
          <a:p>
            <a:r>
              <a:rPr lang="en-US" sz="1200" dirty="0" smtClean="0">
                <a:solidFill>
                  <a:prstClr val="black"/>
                </a:solidFill>
              </a:rPr>
              <a:t>27</a:t>
            </a:r>
          </a:p>
          <a:p>
            <a:r>
              <a:rPr lang="en-US" sz="1200" dirty="0" smtClean="0">
                <a:solidFill>
                  <a:prstClr val="black"/>
                </a:solidFill>
              </a:rPr>
              <a:t>24</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24</a:t>
            </a:r>
          </a:p>
          <a:p>
            <a:r>
              <a:rPr lang="en-US" sz="1200" dirty="0" smtClean="0">
                <a:solidFill>
                  <a:prstClr val="black"/>
                </a:solidFill>
              </a:rPr>
              <a:t>31</a:t>
            </a:r>
          </a:p>
          <a:p>
            <a:r>
              <a:rPr lang="en-US" sz="1200" dirty="0" smtClean="0">
                <a:solidFill>
                  <a:prstClr val="black"/>
                </a:solidFill>
              </a:rPr>
              <a:t>13</a:t>
            </a:r>
          </a:p>
          <a:p>
            <a:r>
              <a:rPr lang="en-US" sz="1200" dirty="0" smtClean="0">
                <a:solidFill>
                  <a:prstClr val="black"/>
                </a:solidFill>
              </a:rPr>
              <a:t>18</a:t>
            </a:r>
          </a:p>
          <a:p>
            <a:r>
              <a:rPr lang="en-US" sz="1200" dirty="0" smtClean="0">
                <a:solidFill>
                  <a:prstClr val="black"/>
                </a:solidFill>
              </a:rPr>
              <a:t>24</a:t>
            </a:r>
          </a:p>
          <a:p>
            <a:r>
              <a:rPr lang="en-US" sz="1200" dirty="0" smtClean="0">
                <a:solidFill>
                  <a:prstClr val="black"/>
                </a:solidFill>
              </a:rPr>
              <a:t>25</a:t>
            </a:r>
          </a:p>
          <a:p>
            <a:r>
              <a:rPr lang="en-US" sz="1200" dirty="0" smtClean="0">
                <a:solidFill>
                  <a:prstClr val="black"/>
                </a:solidFill>
              </a:rPr>
              <a:t>21</a:t>
            </a:r>
          </a:p>
          <a:p>
            <a:r>
              <a:rPr lang="en-US" sz="1200" dirty="0" smtClean="0">
                <a:solidFill>
                  <a:prstClr val="black"/>
                </a:solidFill>
              </a:rPr>
              <a:t>18</a:t>
            </a:r>
          </a:p>
          <a:p>
            <a:r>
              <a:rPr lang="en-US" sz="1200" dirty="0" smtClean="0">
                <a:solidFill>
                  <a:prstClr val="black"/>
                </a:solidFill>
              </a:rPr>
              <a:t>12</a:t>
            </a:r>
          </a:p>
          <a:p>
            <a:r>
              <a:rPr lang="en-US" sz="1200" dirty="0" smtClean="0">
                <a:solidFill>
                  <a:prstClr val="black"/>
                </a:solidFill>
              </a:rPr>
              <a:t>19</a:t>
            </a:r>
          </a:p>
          <a:p>
            <a:r>
              <a:rPr lang="en-US" sz="1200" dirty="0" smtClean="0">
                <a:solidFill>
                  <a:prstClr val="black"/>
                </a:solidFill>
              </a:rPr>
              <a:t>18</a:t>
            </a:r>
          </a:p>
          <a:p>
            <a:r>
              <a:rPr lang="en-US" sz="1200" dirty="0" smtClean="0">
                <a:solidFill>
                  <a:prstClr val="black"/>
                </a:solidFill>
              </a:rPr>
              <a:t>28</a:t>
            </a:r>
          </a:p>
          <a:p>
            <a:r>
              <a:rPr lang="en-US" sz="1200" dirty="0" smtClean="0">
                <a:solidFill>
                  <a:prstClr val="black"/>
                </a:solidFill>
              </a:rPr>
              <a:t>22</a:t>
            </a:r>
          </a:p>
          <a:p>
            <a:r>
              <a:rPr lang="en-US" sz="1200" dirty="0" smtClean="0">
                <a:solidFill>
                  <a:prstClr val="black"/>
                </a:solidFill>
              </a:rPr>
              <a:t>19</a:t>
            </a:r>
          </a:p>
          <a:p>
            <a:r>
              <a:rPr lang="en-US" sz="1200" dirty="0" smtClean="0">
                <a:solidFill>
                  <a:prstClr val="black"/>
                </a:solidFill>
              </a:rPr>
              <a:t>27</a:t>
            </a:r>
          </a:p>
          <a:p>
            <a:r>
              <a:rPr lang="en-US" sz="1200" dirty="0" smtClean="0">
                <a:solidFill>
                  <a:prstClr val="black"/>
                </a:solidFill>
              </a:rPr>
              <a:t>20</a:t>
            </a:r>
          </a:p>
          <a:p>
            <a:r>
              <a:rPr lang="en-US" sz="1200" dirty="0" smtClean="0">
                <a:solidFill>
                  <a:prstClr val="black"/>
                </a:solidFill>
              </a:rPr>
              <a:t>23</a:t>
            </a:r>
          </a:p>
          <a:p>
            <a:r>
              <a:rPr lang="en-US" sz="1200" dirty="0" smtClean="0">
                <a:solidFill>
                  <a:prstClr val="black"/>
                </a:solidFill>
              </a:rPr>
              <a:t>22</a:t>
            </a:r>
            <a:endParaRPr lang="en-US" sz="1200" dirty="0">
              <a:solidFill>
                <a:prstClr val="black"/>
              </a:solidFill>
            </a:endParaRPr>
          </a:p>
        </p:txBody>
      </p:sp>
      <p:sp>
        <p:nvSpPr>
          <p:cNvPr id="11" name="TextBox 10"/>
          <p:cNvSpPr txBox="1"/>
          <p:nvPr/>
        </p:nvSpPr>
        <p:spPr>
          <a:xfrm>
            <a:off x="3429000" y="1905000"/>
            <a:ext cx="457200" cy="3231654"/>
          </a:xfrm>
          <a:prstGeom prst="rect">
            <a:avLst/>
          </a:prstGeom>
          <a:noFill/>
        </p:spPr>
        <p:txBody>
          <a:bodyPr wrap="square" rtlCol="0">
            <a:spAutoFit/>
          </a:bodyPr>
          <a:lstStyle/>
          <a:p>
            <a:r>
              <a:rPr lang="en-US" sz="1200" dirty="0" smtClean="0">
                <a:solidFill>
                  <a:prstClr val="black"/>
                </a:solidFill>
              </a:rPr>
              <a:t>20</a:t>
            </a:r>
          </a:p>
          <a:p>
            <a:r>
              <a:rPr lang="en-US" sz="1200" dirty="0" smtClean="0">
                <a:solidFill>
                  <a:prstClr val="black"/>
                </a:solidFill>
              </a:rPr>
              <a:t>26</a:t>
            </a:r>
          </a:p>
          <a:p>
            <a:r>
              <a:rPr lang="en-US" sz="1200" dirty="0" smtClean="0">
                <a:solidFill>
                  <a:prstClr val="black"/>
                </a:solidFill>
              </a:rPr>
              <a:t>31</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15</a:t>
            </a:r>
          </a:p>
          <a:p>
            <a:r>
              <a:rPr lang="en-US" sz="1200" dirty="0" smtClean="0">
                <a:solidFill>
                  <a:prstClr val="black"/>
                </a:solidFill>
              </a:rPr>
              <a:t>22</a:t>
            </a:r>
          </a:p>
          <a:p>
            <a:r>
              <a:rPr lang="en-US" sz="1200" dirty="0" smtClean="0">
                <a:solidFill>
                  <a:prstClr val="black"/>
                </a:solidFill>
              </a:rPr>
              <a:t>12</a:t>
            </a:r>
          </a:p>
          <a:p>
            <a:r>
              <a:rPr lang="en-US" sz="1200" dirty="0" smtClean="0">
                <a:solidFill>
                  <a:prstClr val="black"/>
                </a:solidFill>
              </a:rPr>
              <a:t>24</a:t>
            </a:r>
          </a:p>
          <a:p>
            <a:r>
              <a:rPr lang="en-US" sz="1200" dirty="0" smtClean="0">
                <a:solidFill>
                  <a:prstClr val="black"/>
                </a:solidFill>
              </a:rPr>
              <a:t>29</a:t>
            </a:r>
          </a:p>
          <a:p>
            <a:r>
              <a:rPr lang="en-US" sz="1200" dirty="0" smtClean="0">
                <a:solidFill>
                  <a:prstClr val="black"/>
                </a:solidFill>
              </a:rPr>
              <a:t>20</a:t>
            </a:r>
          </a:p>
          <a:p>
            <a:r>
              <a:rPr lang="en-US" sz="1200" dirty="0" smtClean="0">
                <a:solidFill>
                  <a:prstClr val="black"/>
                </a:solidFill>
              </a:rPr>
              <a:t>27</a:t>
            </a:r>
          </a:p>
          <a:p>
            <a:r>
              <a:rPr lang="en-US" sz="1200" dirty="0" smtClean="0">
                <a:solidFill>
                  <a:prstClr val="black"/>
                </a:solidFill>
              </a:rPr>
              <a:t>29</a:t>
            </a:r>
          </a:p>
          <a:p>
            <a:r>
              <a:rPr lang="en-US" sz="1200" dirty="0" smtClean="0">
                <a:solidFill>
                  <a:prstClr val="black"/>
                </a:solidFill>
              </a:rPr>
              <a:t>17</a:t>
            </a:r>
          </a:p>
          <a:p>
            <a:r>
              <a:rPr lang="en-US" sz="1200" dirty="0" smtClean="0">
                <a:solidFill>
                  <a:prstClr val="black"/>
                </a:solidFill>
              </a:rPr>
              <a:t>25</a:t>
            </a:r>
          </a:p>
          <a:p>
            <a:r>
              <a:rPr lang="en-US" sz="1200" dirty="0" smtClean="0">
                <a:solidFill>
                  <a:prstClr val="black"/>
                </a:solidFill>
              </a:rPr>
              <a:t>20</a:t>
            </a:r>
          </a:p>
          <a:p>
            <a:r>
              <a:rPr lang="en-US" sz="1200" dirty="0" smtClean="0">
                <a:solidFill>
                  <a:prstClr val="black"/>
                </a:solidFill>
              </a:rPr>
              <a:t>28</a:t>
            </a:r>
            <a:endParaRPr lang="en-US" sz="1200" dirty="0">
              <a:solidFill>
                <a:prstClr val="black"/>
              </a:solidFill>
            </a:endParaRPr>
          </a:p>
        </p:txBody>
      </p:sp>
      <p:sp>
        <p:nvSpPr>
          <p:cNvPr id="13" name="Rectangle 12"/>
          <p:cNvSpPr/>
          <p:nvPr/>
        </p:nvSpPr>
        <p:spPr>
          <a:xfrm>
            <a:off x="2057400" y="1905000"/>
            <a:ext cx="6096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02924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 1.85014E-8 L 0.15 1.85014E-8 " pathEditMode="relative" rAng="0" ptsTypes="AA">
                                      <p:cBhvr>
                                        <p:cTn id="16" dur="2000" fill="hold"/>
                                        <p:tgtEl>
                                          <p:spTgt spid="8"/>
                                        </p:tgtEl>
                                        <p:attrNameLst>
                                          <p:attrName>ppt_x</p:attrName>
                                          <p:attrName>ppt_y</p:attrName>
                                        </p:attrNameLst>
                                      </p:cBhvr>
                                      <p:rCtr x="75" y="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3.33333E-6 1.42461E-6 L -0.15417 0.00208 " pathEditMode="relative" rAng="0" ptsTypes="AA">
                                      <p:cBhvr>
                                        <p:cTn id="20" dur="2000" fill="hold"/>
                                        <p:tgtEl>
                                          <p:spTgt spid="9"/>
                                        </p:tgtEl>
                                        <p:attrNameLst>
                                          <p:attrName>ppt_x</p:attrName>
                                          <p:attrName>ppt_y</p:attrName>
                                        </p:attrNameLst>
                                      </p:cBhvr>
                                      <p:rCtr x="-77" y="1"/>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p:bldP spid="9" grpId="0"/>
      <p:bldP spid="10" grpId="0"/>
      <p:bldP spid="11" grpId="0"/>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41160"/>
            <a:ext cx="8153400" cy="74326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r>
              <a:rPr lang="en-US" sz="4000" b="1" dirty="0" smtClean="0">
                <a:solidFill>
                  <a:srgbClr val="68007F">
                    <a:lumMod val="75000"/>
                  </a:srgbClr>
                </a:solidFill>
                <a:latin typeface="Cambria" pitchFamily="18" charset="0"/>
              </a:rPr>
              <a:t>!</a:t>
            </a:r>
            <a:endParaRPr lang="en-US" sz="3600" b="1" dirty="0">
              <a:solidFill>
                <a:srgbClr val="68007F">
                  <a:lumMod val="75000"/>
                </a:srgbClr>
              </a:solidFill>
              <a:latin typeface="Cambria" pitchFamily="18" charset="0"/>
            </a:endParaRPr>
          </a:p>
        </p:txBody>
      </p:sp>
      <p:sp>
        <p:nvSpPr>
          <p:cNvPr id="10" name="TextBox 9"/>
          <p:cNvSpPr txBox="1"/>
          <p:nvPr/>
        </p:nvSpPr>
        <p:spPr>
          <a:xfrm>
            <a:off x="1285410" y="843200"/>
            <a:ext cx="6781800" cy="584775"/>
          </a:xfrm>
          <a:prstGeom prst="rect">
            <a:avLst/>
          </a:prstGeom>
          <a:noFill/>
        </p:spPr>
        <p:txBody>
          <a:bodyPr wrap="square" rtlCol="0">
            <a:spAutoFit/>
          </a:bodyPr>
          <a:lstStyle/>
          <a:p>
            <a:pPr algn="ctr"/>
            <a:r>
              <a:rPr lang="en-US" sz="3200" dirty="0" smtClean="0">
                <a:latin typeface="Cambria" pitchFamily="18" charset="0"/>
                <a:hlinkClick r:id="rId4"/>
              </a:rPr>
              <a:t>www.lock5stat.com</a:t>
            </a:r>
            <a:endParaRPr lang="en-US" sz="3200" dirty="0">
              <a:latin typeface="Cambria" pitchFamily="18" charset="0"/>
            </a:endParaRPr>
          </a:p>
        </p:txBody>
      </p:sp>
      <p:pic>
        <p:nvPicPr>
          <p:cNvPr id="18434" name="Picture 2"/>
          <p:cNvPicPr>
            <a:picLocks noChangeAspect="1" noChangeArrowheads="1"/>
          </p:cNvPicPr>
          <p:nvPr/>
        </p:nvPicPr>
        <p:blipFill>
          <a:blip r:embed="rId5" cstate="print"/>
          <a:srcRect/>
          <a:stretch>
            <a:fillRect/>
          </a:stretch>
        </p:blipFill>
        <p:spPr bwMode="auto">
          <a:xfrm>
            <a:off x="48794" y="1678897"/>
            <a:ext cx="9095206" cy="4792265"/>
          </a:xfrm>
          <a:prstGeom prst="rect">
            <a:avLst/>
          </a:prstGeom>
          <a:noFill/>
          <a:ln w="9525">
            <a:noFill/>
            <a:miter lim="800000"/>
            <a:headEnd/>
            <a:tailEnd/>
          </a:ln>
        </p:spPr>
      </p:pic>
      <p:sp>
        <p:nvSpPr>
          <p:cNvPr id="5" name="Oval 4"/>
          <p:cNvSpPr/>
          <p:nvPr/>
        </p:nvSpPr>
        <p:spPr>
          <a:xfrm>
            <a:off x="5486400" y="3810000"/>
            <a:ext cx="838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5029200" y="3276600"/>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1000"/>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2188" name="Equation" r:id="rId5" imgW="634725" imgH="698197" progId="">
                  <p:embed/>
                </p:oleObj>
              </mc:Choice>
              <mc:Fallback>
                <p:oleObj name="Equation" r:id="rId5" imgW="634725" imgH="69819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chemeClr val="accent2"/>
                </a:solidFill>
              </a:rPr>
              <a:t>1. Which formula?</a:t>
            </a:r>
            <a:endParaRPr lang="en-US" dirty="0">
              <a:solidFill>
                <a:schemeClr val="accent2"/>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chemeClr val="accent2"/>
                </a:solidFill>
              </a:rPr>
              <a:t>2. Calculate numbers and plug into formula</a:t>
            </a:r>
            <a:endParaRPr lang="en-US" dirty="0">
              <a:solidFill>
                <a:schemeClr val="accent2"/>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chemeClr val="accent2"/>
                </a:solidFill>
              </a:rPr>
              <a:t>3. Plug into calculator</a:t>
            </a:r>
            <a:endParaRPr lang="en-US" dirty="0">
              <a:solidFill>
                <a:schemeClr val="accent2"/>
              </a:solidFill>
            </a:endParaRPr>
          </a:p>
        </p:txBody>
      </p:sp>
      <p:sp>
        <p:nvSpPr>
          <p:cNvPr id="13" name="TextBox 12"/>
          <p:cNvSpPr txBox="1"/>
          <p:nvPr/>
        </p:nvSpPr>
        <p:spPr>
          <a:xfrm>
            <a:off x="2819400" y="1066800"/>
            <a:ext cx="4191000" cy="369332"/>
          </a:xfrm>
          <a:prstGeom prst="rect">
            <a:avLst/>
          </a:prstGeom>
          <a:noFill/>
        </p:spPr>
        <p:txBody>
          <a:bodyPr wrap="square" rtlCol="0">
            <a:spAutoFit/>
          </a:bodyPr>
          <a:lstStyle/>
          <a:p>
            <a:r>
              <a:rPr lang="en-US" dirty="0" smtClean="0">
                <a:solidFill>
                  <a:schemeClr val="accent2"/>
                </a:solidFill>
              </a:rPr>
              <a:t>4. Which theoretical distribution?</a:t>
            </a:r>
            <a:endParaRPr lang="en-US" dirty="0">
              <a:solidFill>
                <a:schemeClr val="accent2"/>
              </a:solidFill>
            </a:endParaRPr>
          </a:p>
        </p:txBody>
      </p:sp>
      <p:sp>
        <p:nvSpPr>
          <p:cNvPr id="14" name="TextBox 13"/>
          <p:cNvSpPr txBox="1"/>
          <p:nvPr/>
        </p:nvSpPr>
        <p:spPr>
          <a:xfrm>
            <a:off x="2819400" y="1600200"/>
            <a:ext cx="990600" cy="369332"/>
          </a:xfrm>
          <a:prstGeom prst="rect">
            <a:avLst/>
          </a:prstGeom>
          <a:noFill/>
        </p:spPr>
        <p:txBody>
          <a:bodyPr wrap="square" rtlCol="0">
            <a:spAutoFit/>
          </a:bodyPr>
          <a:lstStyle/>
          <a:p>
            <a:r>
              <a:rPr lang="en-US" dirty="0" smtClean="0">
                <a:solidFill>
                  <a:schemeClr val="accent2"/>
                </a:solidFill>
              </a:rPr>
              <a:t>5. </a:t>
            </a:r>
            <a:r>
              <a:rPr lang="en-US" dirty="0" err="1" smtClean="0">
                <a:solidFill>
                  <a:schemeClr val="accent2"/>
                </a:solidFill>
              </a:rPr>
              <a:t>df</a:t>
            </a:r>
            <a:r>
              <a:rPr lang="en-US" dirty="0" smtClean="0">
                <a:solidFill>
                  <a:schemeClr val="accent2"/>
                </a:solidFill>
              </a:rPr>
              <a:t>?</a:t>
            </a:r>
            <a:endParaRPr lang="en-US" dirty="0">
              <a:solidFill>
                <a:schemeClr val="accent2"/>
              </a:solidFill>
            </a:endParaRPr>
          </a:p>
        </p:txBody>
      </p:sp>
      <p:sp>
        <p:nvSpPr>
          <p:cNvPr id="15" name="TextBox 14"/>
          <p:cNvSpPr txBox="1"/>
          <p:nvPr/>
        </p:nvSpPr>
        <p:spPr>
          <a:xfrm>
            <a:off x="2819400" y="1981200"/>
            <a:ext cx="1066800" cy="646331"/>
          </a:xfrm>
          <a:prstGeom prst="rect">
            <a:avLst/>
          </a:prstGeom>
          <a:noFill/>
        </p:spPr>
        <p:txBody>
          <a:bodyPr wrap="square" rtlCol="0">
            <a:spAutoFit/>
          </a:bodyPr>
          <a:lstStyle/>
          <a:p>
            <a:r>
              <a:rPr lang="en-US" dirty="0" smtClean="0">
                <a:solidFill>
                  <a:schemeClr val="accent2"/>
                </a:solidFill>
              </a:rPr>
              <a:t>6. find p-value</a:t>
            </a:r>
            <a:endParaRPr lang="en-US" dirty="0">
              <a:solidFill>
                <a:schemeClr val="accent2"/>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dirty="0" smtClean="0">
                <a:solidFill>
                  <a:schemeClr val="accent4"/>
                </a:solidFill>
              </a:rPr>
              <a:t>0.0005 &lt; p-value &lt; 0.001</a:t>
            </a:r>
            <a:endParaRPr lang="en-US" dirty="0">
              <a:solidFill>
                <a:schemeClr val="accent4"/>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2189" name="Equation" r:id="rId8" imgW="990600" imgH="647700" progId="Equation.3">
                  <p:embed/>
                </p:oleObj>
              </mc:Choice>
              <mc:Fallback>
                <p:oleObj name="Equation" r:id="rId8" imgW="990600" imgH="647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2190" name="Equation" r:id="rId10" imgW="431425" imgH="177646" progId="Equation.3">
                  <p:embed/>
                </p:oleObj>
              </mc:Choice>
              <mc:Fallback>
                <p:oleObj name="Equation" r:id="rId10" imgW="431425" imgH="17764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Arrow Connector 3"/>
          <p:cNvCxnSpPr/>
          <p:nvPr/>
        </p:nvCxnSpPr>
        <p:spPr>
          <a:xfrm flipH="1">
            <a:off x="2743200" y="4191000"/>
            <a:ext cx="1066800" cy="16764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09600" y="5867400"/>
            <a:ext cx="35052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2514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New Simulation Methods</a:t>
            </a:r>
            <a:endParaRPr lang="en-US" b="1" u="sng" dirty="0"/>
          </a:p>
        </p:txBody>
      </p:sp>
      <p:sp>
        <p:nvSpPr>
          <p:cNvPr id="3" name="TextBox 2"/>
          <p:cNvSpPr txBox="1"/>
          <p:nvPr/>
        </p:nvSpPr>
        <p:spPr>
          <a:xfrm>
            <a:off x="957263" y="1814520"/>
            <a:ext cx="7372350" cy="3046988"/>
          </a:xfrm>
          <a:prstGeom prst="rect">
            <a:avLst/>
          </a:prstGeom>
          <a:noFill/>
        </p:spPr>
        <p:txBody>
          <a:bodyPr wrap="square" rtlCol="0">
            <a:spAutoFit/>
          </a:bodyPr>
          <a:lstStyle/>
          <a:p>
            <a:r>
              <a:rPr lang="en-US" sz="3200" dirty="0" smtClean="0"/>
              <a:t>Increasingly important in DOING statistics</a:t>
            </a:r>
          </a:p>
          <a:p>
            <a:endParaRPr lang="en-US" sz="3200" dirty="0"/>
          </a:p>
          <a:p>
            <a:r>
              <a:rPr lang="en-US" sz="3200" dirty="0" smtClean="0"/>
              <a:t>Outstanding for use in TEACHING statistics</a:t>
            </a:r>
          </a:p>
          <a:p>
            <a:endParaRPr lang="en-US" sz="3200" dirty="0"/>
          </a:p>
          <a:p>
            <a:r>
              <a:rPr lang="en-US" sz="3200" dirty="0" smtClean="0"/>
              <a:t>Help students understand the key ideas of statistical inference</a:t>
            </a:r>
            <a:endParaRPr lang="en-US" sz="3200" dirty="0"/>
          </a:p>
        </p:txBody>
      </p:sp>
    </p:spTree>
    <p:extLst>
      <p:ext uri="{BB962C8B-B14F-4D97-AF65-F5344CB8AC3E}">
        <p14:creationId xmlns:p14="http://schemas.microsoft.com/office/powerpoint/2010/main" val="1615876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Beer and Mosquitoes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1384995"/>
          </a:xfrm>
          <a:prstGeom prst="rect">
            <a:avLst/>
          </a:prstGeom>
          <a:noFill/>
        </p:spPr>
        <p:txBody>
          <a:bodyPr wrap="square" rtlCol="0">
            <a:spAutoFit/>
          </a:bodyPr>
          <a:lstStyle/>
          <a:p>
            <a:r>
              <a:rPr lang="en-US" sz="2800" dirty="0" smtClean="0"/>
              <a:t>The results seen in the experiment are very unlikely to happen just by random chance (just 1 out of 1000!)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strong evidence that drinking beer does attract mosquitoes!</a:t>
            </a:r>
            <a:endParaRPr lang="en-US" sz="3200" dirty="0"/>
          </a:p>
        </p:txBody>
      </p:sp>
      <p:sp>
        <p:nvSpPr>
          <p:cNvPr id="16" name="Rectangle 15"/>
          <p:cNvSpPr/>
          <p:nvPr/>
        </p:nvSpPr>
        <p:spPr>
          <a:xfrm>
            <a:off x="1295400" y="3581400"/>
            <a:ext cx="6324600" cy="1600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71475"/>
            <a:ext cx="7772400" cy="1143000"/>
          </a:xfrm>
        </p:spPr>
        <p:txBody>
          <a:bodyPr/>
          <a:lstStyle/>
          <a:p>
            <a:r>
              <a:rPr lang="en-US" dirty="0" smtClean="0"/>
              <a:t>“Randomization” Samples</a:t>
            </a:r>
            <a:endParaRPr lang="en-US" dirty="0"/>
          </a:p>
        </p:txBody>
      </p:sp>
      <p:sp>
        <p:nvSpPr>
          <p:cNvPr id="3" name="TextBox 2"/>
          <p:cNvSpPr txBox="1"/>
          <p:nvPr/>
        </p:nvSpPr>
        <p:spPr>
          <a:xfrm>
            <a:off x="481012" y="1752600"/>
            <a:ext cx="8077200" cy="2462213"/>
          </a:xfrm>
          <a:prstGeom prst="rect">
            <a:avLst/>
          </a:prstGeom>
          <a:solidFill>
            <a:schemeClr val="accent2">
              <a:lumMod val="60000"/>
              <a:lumOff val="40000"/>
            </a:schemeClr>
          </a:solidFill>
        </p:spPr>
        <p:txBody>
          <a:bodyPr wrap="square" rtlCol="0">
            <a:spAutoFit/>
          </a:bodyPr>
          <a:lstStyle/>
          <a:p>
            <a:pPr>
              <a:spcAft>
                <a:spcPts val="1200"/>
              </a:spcAft>
            </a:pPr>
            <a:r>
              <a:rPr lang="en-US" sz="3600" b="1" dirty="0" smtClean="0"/>
              <a:t>Key idea: </a:t>
            </a:r>
            <a:r>
              <a:rPr lang="en-US" sz="3600" dirty="0" smtClean="0"/>
              <a:t>Generate samples that are</a:t>
            </a:r>
          </a:p>
          <a:p>
            <a:pPr marL="742950" indent="-742950">
              <a:buAutoNum type="alphaLcParenBoth"/>
            </a:pPr>
            <a:r>
              <a:rPr lang="en-US" sz="3600" dirty="0" smtClean="0"/>
              <a:t>based on the original sample </a:t>
            </a:r>
          </a:p>
          <a:p>
            <a:r>
              <a:rPr lang="en-US" sz="3600" dirty="0" smtClean="0"/>
              <a:t>               AND</a:t>
            </a:r>
          </a:p>
          <a:p>
            <a:pPr marL="742950" indent="-742950">
              <a:buAutoNum type="alphaLcParenBoth"/>
            </a:pPr>
            <a:r>
              <a:rPr lang="en-US" sz="3600" dirty="0" smtClean="0"/>
              <a:t>consistent with some null hypothesis.</a:t>
            </a:r>
            <a:endParaRPr lang="en-US" sz="3600" dirty="0"/>
          </a:p>
        </p:txBody>
      </p:sp>
    </p:spTree>
    <p:extLst>
      <p:ext uri="{BB962C8B-B14F-4D97-AF65-F5344CB8AC3E}">
        <p14:creationId xmlns:p14="http://schemas.microsoft.com/office/powerpoint/2010/main" val="1459382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86178"/>
            <a:ext cx="8153400" cy="871145"/>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2:  Malevolent Uniforms</a:t>
            </a:r>
            <a:endParaRPr lang="en-US" sz="3600" b="1" dirty="0">
              <a:solidFill>
                <a:srgbClr val="7030A0"/>
              </a:solidFill>
              <a:latin typeface="Cambria" pitchFamily="18" charset="0"/>
            </a:endParaRPr>
          </a:p>
        </p:txBody>
      </p:sp>
      <p:sp>
        <p:nvSpPr>
          <p:cNvPr id="3" name="TextBox 2"/>
          <p:cNvSpPr txBox="1"/>
          <p:nvPr/>
        </p:nvSpPr>
        <p:spPr>
          <a:xfrm>
            <a:off x="785813" y="1985963"/>
            <a:ext cx="7824787" cy="2308324"/>
          </a:xfrm>
          <a:prstGeom prst="rect">
            <a:avLst/>
          </a:prstGeom>
          <a:noFill/>
        </p:spPr>
        <p:txBody>
          <a:bodyPr wrap="square" rtlCol="0">
            <a:spAutoFit/>
          </a:bodyPr>
          <a:lstStyle/>
          <a:p>
            <a:r>
              <a:rPr lang="en-US" sz="4800" dirty="0" smtClean="0"/>
              <a:t>Do sports teams with more “malevolent” uniforms get penalized more often?</a:t>
            </a:r>
            <a:endParaRPr lang="en-US" sz="4800" dirty="0"/>
          </a:p>
        </p:txBody>
      </p:sp>
    </p:spTree>
    <p:extLst>
      <p:ext uri="{BB962C8B-B14F-4D97-AF65-F5344CB8AC3E}">
        <p14:creationId xmlns:p14="http://schemas.microsoft.com/office/powerpoint/2010/main" val="23837056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90" y="887415"/>
            <a:ext cx="6274234" cy="407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6130"/>
            <a:ext cx="8153400" cy="1219200"/>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2:  Malevolent Uniforms</a:t>
            </a:r>
            <a:endParaRPr lang="en-US" sz="3600" b="1" dirty="0">
              <a:solidFill>
                <a:srgbClr val="7030A0"/>
              </a:solidFill>
              <a:latin typeface="Cambria" pitchFamily="18" charset="0"/>
            </a:endParaRPr>
          </a:p>
        </p:txBody>
      </p:sp>
      <p:sp>
        <p:nvSpPr>
          <p:cNvPr id="8" name="TextBox 7"/>
          <p:cNvSpPr txBox="1"/>
          <p:nvPr/>
        </p:nvSpPr>
        <p:spPr>
          <a:xfrm>
            <a:off x="7040326" y="2255386"/>
            <a:ext cx="1728916" cy="1200329"/>
          </a:xfrm>
          <a:prstGeom prst="rect">
            <a:avLst/>
          </a:prstGeom>
          <a:noFill/>
        </p:spPr>
        <p:txBody>
          <a:bodyPr wrap="square" rtlCol="0">
            <a:spAutoFit/>
          </a:bodyPr>
          <a:lstStyle/>
          <a:p>
            <a:r>
              <a:rPr lang="en-US" sz="2400" dirty="0" smtClean="0">
                <a:latin typeface="Cambria" pitchFamily="18" charset="0"/>
              </a:rPr>
              <a:t>Sample Correlation </a:t>
            </a:r>
          </a:p>
          <a:p>
            <a:r>
              <a:rPr lang="en-US" sz="2400" dirty="0" smtClean="0">
                <a:latin typeface="Cambria" pitchFamily="18" charset="0"/>
              </a:rPr>
              <a:t>=  0.43</a:t>
            </a:r>
            <a:endParaRPr lang="en-US" sz="2400" dirty="0">
              <a:latin typeface="Cambria" pitchFamily="18" charset="0"/>
            </a:endParaRPr>
          </a:p>
        </p:txBody>
      </p:sp>
      <p:sp>
        <p:nvSpPr>
          <p:cNvPr id="10" name="TextBox 9"/>
          <p:cNvSpPr txBox="1"/>
          <p:nvPr/>
        </p:nvSpPr>
        <p:spPr>
          <a:xfrm>
            <a:off x="854439" y="5115350"/>
            <a:ext cx="7644984" cy="1384995"/>
          </a:xfrm>
          <a:prstGeom prst="rect">
            <a:avLst/>
          </a:prstGeom>
          <a:noFill/>
        </p:spPr>
        <p:txBody>
          <a:bodyPr wrap="square" rtlCol="0">
            <a:spAutoFit/>
          </a:bodyPr>
          <a:lstStyle/>
          <a:p>
            <a:r>
              <a:rPr lang="en-US" sz="2800" i="1" dirty="0" smtClean="0">
                <a:latin typeface="Cambria" pitchFamily="18" charset="0"/>
              </a:rPr>
              <a:t>Do teams with more malevolent uniforms commit more penalties, or is the relationship just due to random chance?</a:t>
            </a:r>
            <a:endParaRPr lang="en-US" sz="2800" i="1" dirty="0">
              <a:latin typeface="Cambria" pitchFamily="18" charset="0"/>
            </a:endParaRPr>
          </a:p>
        </p:txBody>
      </p:sp>
      <p:sp>
        <p:nvSpPr>
          <p:cNvPr id="13" name="Rectangle 12"/>
          <p:cNvSpPr/>
          <p:nvPr/>
        </p:nvSpPr>
        <p:spPr>
          <a:xfrm>
            <a:off x="584616" y="5108362"/>
            <a:ext cx="8034728" cy="139732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4" cstate="print"/>
          <a:srcRect/>
          <a:stretch>
            <a:fillRect/>
          </a:stretch>
        </p:blipFill>
        <p:spPr bwMode="auto">
          <a:xfrm>
            <a:off x="1964980" y="3647379"/>
            <a:ext cx="508878" cy="590550"/>
          </a:xfrm>
          <a:prstGeom prst="rect">
            <a:avLst/>
          </a:prstGeom>
          <a:noFill/>
          <a:ln w="9525">
            <a:noFill/>
            <a:miter lim="800000"/>
            <a:headEnd/>
            <a:tailEnd/>
          </a:ln>
        </p:spPr>
      </p:pic>
      <p:cxnSp>
        <p:nvCxnSpPr>
          <p:cNvPr id="16" name="Straight Arrow Connector 15"/>
          <p:cNvCxnSpPr/>
          <p:nvPr/>
        </p:nvCxnSpPr>
        <p:spPr>
          <a:xfrm flipH="1">
            <a:off x="1124286" y="3995589"/>
            <a:ext cx="801974" cy="2766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5" cstate="print"/>
          <a:srcRect/>
          <a:stretch>
            <a:fillRect/>
          </a:stretch>
        </p:blipFill>
        <p:spPr bwMode="auto">
          <a:xfrm>
            <a:off x="7370305" y="869450"/>
            <a:ext cx="631285" cy="666750"/>
          </a:xfrm>
          <a:prstGeom prst="rect">
            <a:avLst/>
          </a:prstGeom>
          <a:noFill/>
          <a:ln w="9525">
            <a:noFill/>
            <a:miter lim="800000"/>
            <a:headEnd/>
            <a:tailEnd/>
          </a:ln>
        </p:spPr>
      </p:pic>
      <p:cxnSp>
        <p:nvCxnSpPr>
          <p:cNvPr id="18" name="Straight Arrow Connector 17"/>
          <p:cNvCxnSpPr/>
          <p:nvPr/>
        </p:nvCxnSpPr>
        <p:spPr>
          <a:xfrm flipH="1">
            <a:off x="6430787" y="1214228"/>
            <a:ext cx="809469" cy="134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4" name="TextBox 13"/>
          <p:cNvSpPr txBox="1"/>
          <p:nvPr/>
        </p:nvSpPr>
        <p:spPr>
          <a:xfrm>
            <a:off x="4267200" y="2102346"/>
            <a:ext cx="4191000" cy="3231654"/>
          </a:xfrm>
          <a:prstGeom prst="rect">
            <a:avLst/>
          </a:prstGeom>
          <a:noFill/>
        </p:spPr>
        <p:txBody>
          <a:bodyPr wrap="square" rtlCol="0">
            <a:spAutoFit/>
          </a:bodyPr>
          <a:lstStyle/>
          <a:p>
            <a:r>
              <a:rPr lang="en-US" sz="2400" i="1" dirty="0" smtClean="0">
                <a:latin typeface="Cambria" pitchFamily="18" charset="0"/>
              </a:rPr>
              <a:t>Find out how extreme this correlation would be, if there is no relationship between uniform malevolence and penalties.</a:t>
            </a:r>
          </a:p>
          <a:p>
            <a:endParaRPr lang="en-US" sz="2400" i="1" dirty="0" smtClean="0">
              <a:latin typeface="Cambria" pitchFamily="18" charset="0"/>
            </a:endParaRPr>
          </a:p>
          <a:p>
            <a:r>
              <a:rPr lang="en-US" sz="2400" i="1" dirty="0" smtClean="0">
                <a:latin typeface="Cambria" pitchFamily="18" charset="0"/>
              </a:rPr>
              <a:t>What kinds of results would we see, just by random chance?</a:t>
            </a:r>
          </a:p>
          <a:p>
            <a:endParaRPr lang="en-US" sz="1200" i="1" dirty="0" smtClean="0">
              <a:latin typeface="Cambria"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 y="1276350"/>
            <a:ext cx="28098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45864" y="1276350"/>
            <a:ext cx="3655488" cy="461665"/>
          </a:xfrm>
          <a:prstGeom prst="rect">
            <a:avLst/>
          </a:prstGeom>
        </p:spPr>
        <p:txBody>
          <a:bodyPr wrap="none">
            <a:spAutoFit/>
          </a:bodyPr>
          <a:lstStyle/>
          <a:p>
            <a:r>
              <a:rPr lang="en-US" sz="2400" dirty="0">
                <a:latin typeface="Cambria" pitchFamily="18" charset="0"/>
              </a:rPr>
              <a:t>Sample </a:t>
            </a:r>
            <a:r>
              <a:rPr lang="en-US" sz="2400" dirty="0" smtClean="0">
                <a:latin typeface="Cambria" pitchFamily="18" charset="0"/>
              </a:rPr>
              <a:t>Correlation =  </a:t>
            </a:r>
            <a:r>
              <a:rPr lang="en-US" sz="2400" dirty="0">
                <a:latin typeface="Cambria" pitchFamily="18" charset="0"/>
              </a:rPr>
              <a:t>0.43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0"/>
            <a:ext cx="7772400" cy="1143000"/>
          </a:xfrm>
        </p:spPr>
        <p:txBody>
          <a:bodyPr/>
          <a:lstStyle/>
          <a:p>
            <a:r>
              <a:rPr lang="en-US" dirty="0" smtClean="0"/>
              <a:t>Randomization by Scrambling</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565638" y="1108392"/>
                <a:ext cx="2971800" cy="954107"/>
              </a:xfrm>
              <a:prstGeom prst="rect">
                <a:avLst/>
              </a:prstGeom>
              <a:noFill/>
            </p:spPr>
            <p:txBody>
              <a:bodyPr wrap="square" rtlCol="0">
                <a:spAutoFit/>
              </a:bodyPr>
              <a:lstStyle/>
              <a:p>
                <a:r>
                  <a:rPr lang="en-US" sz="2800" dirty="0" smtClean="0">
                    <a:solidFill>
                      <a:schemeClr val="tx1"/>
                    </a:solidFill>
                  </a:rPr>
                  <a:t>Original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=0.43</m:t>
                      </m:r>
                    </m:oMath>
                  </m:oMathPara>
                </a14:m>
                <a:endParaRPr lang="en-US" sz="28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5638" y="1108392"/>
                <a:ext cx="2971800" cy="954107"/>
              </a:xfrm>
              <a:prstGeom prst="rect">
                <a:avLst/>
              </a:prstGeom>
              <a:blipFill rotWithShape="1">
                <a:blip r:embed="rId3"/>
                <a:stretch>
                  <a:fillRect l="-4312" t="-5769"/>
                </a:stretch>
              </a:blipFill>
            </p:spPr>
            <p:txBody>
              <a:bodyPr/>
              <a:lstStyle/>
              <a:p>
                <a:r>
                  <a:rPr lang="en-US">
                    <a:noFill/>
                  </a:rPr>
                  <a:t> </a:t>
                </a:r>
              </a:p>
            </p:txBody>
          </p:sp>
        </mc:Fallback>
      </mc:AlternateContent>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37" y="2176803"/>
            <a:ext cx="3036648"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723" y="2210138"/>
            <a:ext cx="2959404"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4600635" y="1122679"/>
                <a:ext cx="2971800" cy="954107"/>
              </a:xfrm>
              <a:prstGeom prst="rect">
                <a:avLst/>
              </a:prstGeom>
              <a:noFill/>
            </p:spPr>
            <p:txBody>
              <a:bodyPr wrap="square" rtlCol="0">
                <a:spAutoFit/>
              </a:bodyPr>
              <a:lstStyle/>
              <a:p>
                <a:r>
                  <a:rPr lang="en-US" sz="2800" dirty="0" smtClean="0">
                    <a:solidFill>
                      <a:schemeClr val="tx1"/>
                    </a:solidFill>
                  </a:rPr>
                  <a:t>Scrambled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=−0.03</m:t>
                      </m:r>
                    </m:oMath>
                  </m:oMathPara>
                </a14:m>
                <a:endParaRPr lang="en-US" sz="28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00635" y="1122679"/>
                <a:ext cx="2971800" cy="954107"/>
              </a:xfrm>
              <a:prstGeom prst="rect">
                <a:avLst/>
              </a:prstGeom>
              <a:blipFill rotWithShape="1">
                <a:blip r:embed="rId6"/>
                <a:stretch>
                  <a:fillRect l="-4312" t="-5732"/>
                </a:stretch>
              </a:blipFill>
            </p:spPr>
            <p:txBody>
              <a:bodyPr/>
              <a:lstStyle/>
              <a:p>
                <a:r>
                  <a:rPr lang="en-US">
                    <a:noFill/>
                  </a:rPr>
                  <a:t> </a:t>
                </a:r>
              </a:p>
            </p:txBody>
          </p:sp>
        </mc:Fallback>
      </mc:AlternateContent>
    </p:spTree>
    <p:extLst>
      <p:ext uri="{BB962C8B-B14F-4D97-AF65-F5344CB8AC3E}">
        <p14:creationId xmlns:p14="http://schemas.microsoft.com/office/powerpoint/2010/main" val="366980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wipe(up)">
                                      <p:cBhvr>
                                        <p:cTn id="1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14" y="1811675"/>
            <a:ext cx="8370886" cy="464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endParaRPr lang="en-US" sz="3600" b="1" dirty="0">
              <a:solidFill>
                <a:srgbClr val="68007F">
                  <a:lumMod val="75000"/>
                </a:srgbClr>
              </a:solidFill>
              <a:latin typeface="Cambria" pitchFamily="18" charset="0"/>
            </a:endParaRPr>
          </a:p>
        </p:txBody>
      </p:sp>
      <p:sp>
        <p:nvSpPr>
          <p:cNvPr id="10" name="TextBox 9"/>
          <p:cNvSpPr txBox="1"/>
          <p:nvPr/>
        </p:nvSpPr>
        <p:spPr>
          <a:xfrm>
            <a:off x="1600200" y="1143000"/>
            <a:ext cx="6781800" cy="584775"/>
          </a:xfrm>
          <a:prstGeom prst="rect">
            <a:avLst/>
          </a:prstGeom>
          <a:noFill/>
        </p:spPr>
        <p:txBody>
          <a:bodyPr wrap="square" rtlCol="0">
            <a:spAutoFit/>
          </a:bodyPr>
          <a:lstStyle/>
          <a:p>
            <a:r>
              <a:rPr lang="en-US" sz="3200" dirty="0" smtClean="0">
                <a:latin typeface="Cambria" pitchFamily="18" charset="0"/>
                <a:hlinkClick r:id="rId5"/>
              </a:rPr>
              <a:t>www.lock5stat.com/statkey</a:t>
            </a:r>
            <a:r>
              <a:rPr lang="en-US" sz="3200" dirty="0" smtClean="0">
                <a:latin typeface="Cambria" pitchFamily="18" charset="0"/>
              </a:rPr>
              <a:t> </a:t>
            </a:r>
            <a:endParaRPr lang="en-US" sz="3200" dirty="0">
              <a:latin typeface="Cambria" pitchFamily="18" charset="0"/>
            </a:endParaRPr>
          </a:p>
        </p:txBody>
      </p:sp>
      <p:sp>
        <p:nvSpPr>
          <p:cNvPr id="5" name="Oval 4"/>
          <p:cNvSpPr/>
          <p:nvPr/>
        </p:nvSpPr>
        <p:spPr>
          <a:xfrm>
            <a:off x="5103876" y="3962400"/>
            <a:ext cx="838200"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4586701" y="3521255"/>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Malevolent Uniforms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954107"/>
          </a:xfrm>
          <a:prstGeom prst="rect">
            <a:avLst/>
          </a:prstGeom>
          <a:noFill/>
        </p:spPr>
        <p:txBody>
          <a:bodyPr wrap="square" rtlCol="0">
            <a:spAutoFit/>
          </a:bodyPr>
          <a:lstStyle/>
          <a:p>
            <a:r>
              <a:rPr lang="en-US" sz="2800" dirty="0" smtClean="0"/>
              <a:t>The results seen in the study are unlikely to happen just by random chance (just about 1 out of 100).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some evidence that teams with more malevolent uniforms get more penalties.</a:t>
            </a:r>
            <a:endParaRPr lang="en-US" sz="3200" dirty="0"/>
          </a:p>
        </p:txBody>
      </p:sp>
      <p:sp>
        <p:nvSpPr>
          <p:cNvPr id="16" name="Rectangle 15"/>
          <p:cNvSpPr/>
          <p:nvPr/>
        </p:nvSpPr>
        <p:spPr>
          <a:xfrm>
            <a:off x="1295400" y="3581400"/>
            <a:ext cx="6324600" cy="16651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62743" y="4002374"/>
            <a:ext cx="6792686" cy="830997"/>
          </a:xfrm>
          <a:prstGeom prst="rect">
            <a:avLst/>
          </a:prstGeom>
          <a:noFill/>
        </p:spPr>
        <p:txBody>
          <a:bodyPr wrap="square" rtlCol="0">
            <a:spAutoFit/>
          </a:bodyPr>
          <a:lstStyle/>
          <a:p>
            <a:r>
              <a:rPr lang="en-US" sz="4800" i="1" dirty="0" smtClean="0"/>
              <a:t>Yeah – that makes sense!</a:t>
            </a:r>
            <a:endParaRPr lang="en-US" sz="4800" i="1" dirty="0"/>
          </a:p>
        </p:txBody>
      </p:sp>
    </p:spTree>
    <p:extLst>
      <p:ext uri="{BB962C8B-B14F-4D97-AF65-F5344CB8AC3E}">
        <p14:creationId xmlns:p14="http://schemas.microsoft.com/office/powerpoint/2010/main" val="4018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Example 3: </a:t>
            </a:r>
            <a:br>
              <a:rPr lang="en-US" b="1" dirty="0" smtClean="0">
                <a:solidFill>
                  <a:srgbClr val="C00000"/>
                </a:solidFill>
              </a:rPr>
            </a:br>
            <a:r>
              <a:rPr lang="en-US" b="1" dirty="0" smtClean="0">
                <a:solidFill>
                  <a:srgbClr val="C00000"/>
                </a:solidFill>
              </a:rPr>
              <a:t>Light at Night and Weight Gain </a:t>
            </a:r>
            <a:endParaRPr lang="en-US" b="1" dirty="0">
              <a:solidFill>
                <a:srgbClr val="C00000"/>
              </a:solidFill>
            </a:endParaRPr>
          </a:p>
        </p:txBody>
      </p:sp>
      <p:sp>
        <p:nvSpPr>
          <p:cNvPr id="3" name="TextBox 2"/>
          <p:cNvSpPr txBox="1"/>
          <p:nvPr/>
        </p:nvSpPr>
        <p:spPr>
          <a:xfrm>
            <a:off x="785813" y="1771650"/>
            <a:ext cx="7829550" cy="2062103"/>
          </a:xfrm>
          <a:prstGeom prst="rect">
            <a:avLst/>
          </a:prstGeom>
          <a:noFill/>
        </p:spPr>
        <p:txBody>
          <a:bodyPr wrap="square" rtlCol="0">
            <a:spAutoFit/>
          </a:bodyPr>
          <a:lstStyle/>
          <a:p>
            <a:r>
              <a:rPr lang="en-US" sz="3200" dirty="0" smtClean="0"/>
              <a:t>Does leaving a light on at night affect weight gain?  In particular, do mice with a light on at night gain more weight than mice with a normal light/dark cycle?</a:t>
            </a:r>
            <a:endParaRPr lang="en-US" sz="3200" dirty="0"/>
          </a:p>
        </p:txBody>
      </p:sp>
      <p:sp>
        <p:nvSpPr>
          <p:cNvPr id="4" name="TextBox 3"/>
          <p:cNvSpPr txBox="1"/>
          <p:nvPr/>
        </p:nvSpPr>
        <p:spPr>
          <a:xfrm>
            <a:off x="781045" y="3838642"/>
            <a:ext cx="7829550" cy="1077218"/>
          </a:xfrm>
          <a:prstGeom prst="rect">
            <a:avLst/>
          </a:prstGeom>
          <a:noFill/>
        </p:spPr>
        <p:txBody>
          <a:bodyPr wrap="square" rtlCol="0">
            <a:spAutoFit/>
          </a:bodyPr>
          <a:lstStyle/>
          <a:p>
            <a:r>
              <a:rPr lang="en-US" sz="3200" dirty="0" smtClean="0"/>
              <a:t>Find the p-value and use it to make a conclusion.  </a:t>
            </a:r>
            <a:endParaRPr lang="en-US" sz="3200" dirty="0"/>
          </a:p>
        </p:txBody>
      </p:sp>
    </p:spTree>
    <p:extLst>
      <p:ext uri="{BB962C8B-B14F-4D97-AF65-F5344CB8AC3E}">
        <p14:creationId xmlns:p14="http://schemas.microsoft.com/office/powerpoint/2010/main" val="273572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36" y="457200"/>
            <a:ext cx="8033312" cy="830997"/>
          </a:xfrm>
          <a:prstGeom prst="rect">
            <a:avLst/>
          </a:prstGeom>
          <a:noFill/>
        </p:spPr>
        <p:txBody>
          <a:bodyPr wrap="square" rtlCol="0">
            <a:spAutoFit/>
          </a:bodyPr>
          <a:lstStyle/>
          <a:p>
            <a:pPr algn="ctr"/>
            <a:r>
              <a:rPr lang="en-US" sz="4800" b="1" dirty="0" smtClean="0"/>
              <a:t>“New” Simulation Methods? </a:t>
            </a:r>
            <a:endParaRPr lang="en-US" sz="4800" b="1" dirty="0"/>
          </a:p>
        </p:txBody>
      </p:sp>
      <p:sp>
        <p:nvSpPr>
          <p:cNvPr id="4" name="TextBox 3"/>
          <p:cNvSpPr txBox="1"/>
          <p:nvPr/>
        </p:nvSpPr>
        <p:spPr>
          <a:xfrm>
            <a:off x="660012" y="2114836"/>
            <a:ext cx="7772400" cy="3539430"/>
          </a:xfrm>
          <a:prstGeom prst="rect">
            <a:avLst/>
          </a:prstGeom>
          <a:noFill/>
        </p:spPr>
        <p:txBody>
          <a:bodyPr wrap="square" rtlCol="0">
            <a:spAutoFit/>
          </a:bodyPr>
          <a:lstStyle/>
          <a:p>
            <a:r>
              <a:rPr lang="en-US" sz="3200" dirty="0"/>
              <a:t>"Actually, the statistician does not carry out this very simple and </a:t>
            </a:r>
            <a:r>
              <a:rPr lang="en-US" sz="3200" dirty="0" smtClean="0"/>
              <a:t>very tedious </a:t>
            </a:r>
            <a:r>
              <a:rPr lang="en-US" sz="3200" dirty="0"/>
              <a:t>process, but his conclusions have no justification beyond the </a:t>
            </a:r>
            <a:r>
              <a:rPr lang="en-US" sz="3200" dirty="0" smtClean="0"/>
              <a:t>fact that </a:t>
            </a:r>
            <a:r>
              <a:rPr lang="en-US" sz="3200" dirty="0"/>
              <a:t>they agree with those which could have been arrived at by this</a:t>
            </a:r>
          </a:p>
          <a:p>
            <a:r>
              <a:rPr lang="en-US" sz="3200" dirty="0"/>
              <a:t>elementary method."</a:t>
            </a:r>
          </a:p>
          <a:p>
            <a:r>
              <a:rPr lang="en-US" sz="3200" dirty="0" smtClean="0"/>
              <a:t>				-- Sir R. A. Fisher, 1936</a:t>
            </a:r>
            <a:endParaRPr lang="en-US" sz="3200" dirty="0"/>
          </a:p>
        </p:txBody>
      </p:sp>
      <p:sp>
        <p:nvSpPr>
          <p:cNvPr id="3" name="Oval 2"/>
          <p:cNvSpPr/>
          <p:nvPr/>
        </p:nvSpPr>
        <p:spPr>
          <a:xfrm>
            <a:off x="324880" y="4357676"/>
            <a:ext cx="4261402" cy="96796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1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0"/>
            <a:ext cx="8229600" cy="1143000"/>
          </a:xfrm>
        </p:spPr>
        <p:txBody>
          <a:bodyPr>
            <a:normAutofit fontScale="90000"/>
          </a:bodyPr>
          <a:lstStyle/>
          <a:p>
            <a:r>
              <a:rPr lang="en-US" b="1" dirty="0" smtClean="0">
                <a:solidFill>
                  <a:srgbClr val="C00000"/>
                </a:solidFill>
              </a:rPr>
              <a:t>Example 3: </a:t>
            </a:r>
            <a:br>
              <a:rPr lang="en-US" b="1" dirty="0" smtClean="0">
                <a:solidFill>
                  <a:srgbClr val="C00000"/>
                </a:solidFill>
              </a:rPr>
            </a:br>
            <a:r>
              <a:rPr lang="en-US" b="1" dirty="0" smtClean="0">
                <a:solidFill>
                  <a:srgbClr val="C00000"/>
                </a:solidFill>
              </a:rPr>
              <a:t>Light at Night and Weight Gain</a:t>
            </a:r>
            <a:endParaRPr lang="en-US" dirty="0">
              <a:solidFill>
                <a:srgbClr val="C00000"/>
              </a:solidFill>
            </a:endParaRPr>
          </a:p>
        </p:txBody>
      </p:sp>
      <p:sp>
        <p:nvSpPr>
          <p:cNvPr id="3" name="TextBox 2"/>
          <p:cNvSpPr txBox="1"/>
          <p:nvPr/>
        </p:nvSpPr>
        <p:spPr>
          <a:xfrm>
            <a:off x="714375" y="1142982"/>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5" name="TextBox 4"/>
          <p:cNvSpPr txBox="1"/>
          <p:nvPr/>
        </p:nvSpPr>
        <p:spPr>
          <a:xfrm>
            <a:off x="428632" y="2481286"/>
            <a:ext cx="8615363" cy="3785652"/>
          </a:xfrm>
          <a:prstGeom prst="rect">
            <a:avLst/>
          </a:prstGeom>
          <a:noFill/>
        </p:spPr>
        <p:txBody>
          <a:bodyPr wrap="square" rtlCol="0">
            <a:spAutoFit/>
          </a:bodyPr>
          <a:lstStyle/>
          <a:p>
            <a:r>
              <a:rPr lang="en-US" sz="2400" dirty="0" smtClean="0"/>
              <a:t>Select “Test for Difference in Means”</a:t>
            </a:r>
          </a:p>
          <a:p>
            <a:r>
              <a:rPr lang="en-US" sz="2400" dirty="0" smtClean="0"/>
              <a:t>Use the menu at the top left to find the correct dataset (Fat Mice).</a:t>
            </a:r>
          </a:p>
          <a:p>
            <a:r>
              <a:rPr lang="en-US" sz="2400" dirty="0" smtClean="0"/>
              <a:t>Check out the sample:  what are the sample sizes? Which group </a:t>
            </a:r>
          </a:p>
          <a:p>
            <a:r>
              <a:rPr lang="en-US" sz="2400" dirty="0"/>
              <a:t> </a:t>
            </a:r>
            <a:r>
              <a:rPr lang="en-US" sz="2400" dirty="0" smtClean="0"/>
              <a:t>        gains more weight?  (LL = light at night, LD = normal light/dark) </a:t>
            </a:r>
          </a:p>
          <a:p>
            <a:r>
              <a:rPr lang="en-US" sz="2400" dirty="0" smtClean="0"/>
              <a:t>Generate one randomization statistic.  Compare it to the original.</a:t>
            </a:r>
          </a:p>
          <a:p>
            <a:r>
              <a:rPr lang="en-US" sz="2400" dirty="0" smtClean="0"/>
              <a:t>Generate a full randomization (1000 or more). </a:t>
            </a:r>
          </a:p>
          <a:p>
            <a:r>
              <a:rPr lang="en-US" sz="2400" dirty="0" smtClean="0"/>
              <a:t>Use the “right-tailed” option to find the p-value. </a:t>
            </a:r>
          </a:p>
          <a:p>
            <a:r>
              <a:rPr lang="en-US" sz="2400" dirty="0" smtClean="0"/>
              <a:t>What is your p-value?  Compare it with your neighbors.</a:t>
            </a:r>
          </a:p>
          <a:p>
            <a:r>
              <a:rPr lang="en-US" sz="2400" dirty="0" smtClean="0"/>
              <a:t>Is the sample difference of 5 likely to be just by random chance?</a:t>
            </a:r>
          </a:p>
          <a:p>
            <a:r>
              <a:rPr lang="en-US" sz="2400" dirty="0" smtClean="0"/>
              <a:t>What can we conclude about light at night and weight gain?</a:t>
            </a:r>
            <a:endParaRPr lang="en-US" sz="2400" dirty="0"/>
          </a:p>
        </p:txBody>
      </p:sp>
    </p:spTree>
    <p:extLst>
      <p:ext uri="{BB962C8B-B14F-4D97-AF65-F5344CB8AC3E}">
        <p14:creationId xmlns:p14="http://schemas.microsoft.com/office/powerpoint/2010/main" val="405927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Simulation Methods</a:t>
            </a:r>
          </a:p>
        </p:txBody>
      </p:sp>
      <p:sp>
        <p:nvSpPr>
          <p:cNvPr id="6" name="TextBox 5"/>
          <p:cNvSpPr txBox="1"/>
          <p:nvPr/>
        </p:nvSpPr>
        <p:spPr>
          <a:xfrm>
            <a:off x="344774" y="1184223"/>
            <a:ext cx="8604354" cy="5139869"/>
          </a:xfrm>
          <a:prstGeom prst="rect">
            <a:avLst/>
          </a:prstGeom>
          <a:noFill/>
        </p:spPr>
        <p:txBody>
          <a:bodyPr wrap="square" rtlCol="0">
            <a:spAutoFit/>
          </a:bodyPr>
          <a:lstStyle/>
          <a:p>
            <a:pPr>
              <a:spcAft>
                <a:spcPts val="2400"/>
              </a:spcAft>
              <a:buFont typeface="Arial" pitchFamily="34" charset="0"/>
              <a:buChar char="•"/>
            </a:pPr>
            <a:r>
              <a:rPr lang="en-US" sz="3600" dirty="0" smtClean="0"/>
              <a:t>  These randomization-based methods tie directly to the key ideas of statistical inference.</a:t>
            </a:r>
          </a:p>
          <a:p>
            <a:pPr>
              <a:spcAft>
                <a:spcPts val="2400"/>
              </a:spcAft>
              <a:buFont typeface="Arial" pitchFamily="34" charset="0"/>
              <a:buChar char="•"/>
            </a:pPr>
            <a:r>
              <a:rPr lang="en-US" sz="3600" dirty="0" smtClean="0"/>
              <a:t>  They are ideal for building conceptual understanding of the key ideas.</a:t>
            </a:r>
          </a:p>
          <a:p>
            <a:pPr>
              <a:spcAft>
                <a:spcPts val="2400"/>
              </a:spcAft>
              <a:buFont typeface="Arial" pitchFamily="34" charset="0"/>
              <a:buChar char="•"/>
            </a:pPr>
            <a:r>
              <a:rPr lang="en-US" sz="3600" dirty="0" smtClean="0"/>
              <a:t>  Not only are these methods great for </a:t>
            </a:r>
            <a:r>
              <a:rPr lang="en-US" sz="3600" u="sng" dirty="0" smtClean="0"/>
              <a:t>teaching</a:t>
            </a:r>
            <a:r>
              <a:rPr lang="en-US" sz="3600" dirty="0" smtClean="0"/>
              <a:t> statistics, but they are increasingly being used for </a:t>
            </a:r>
            <a:r>
              <a:rPr lang="en-US" sz="3600" u="sng" dirty="0" smtClean="0"/>
              <a:t>doing</a:t>
            </a:r>
            <a:r>
              <a:rPr lang="en-US" sz="3600" dirty="0" smtClean="0"/>
              <a:t> statistics.</a:t>
            </a:r>
            <a:endParaRPr lang="en-US" sz="3600" dirty="0"/>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How does everything fit together?</a:t>
            </a:r>
          </a:p>
        </p:txBody>
      </p:sp>
      <p:sp>
        <p:nvSpPr>
          <p:cNvPr id="6" name="TextBox 5"/>
          <p:cNvSpPr txBox="1"/>
          <p:nvPr/>
        </p:nvSpPr>
        <p:spPr>
          <a:xfrm>
            <a:off x="344774" y="1184223"/>
            <a:ext cx="8604354" cy="4585871"/>
          </a:xfrm>
          <a:prstGeom prst="rect">
            <a:avLst/>
          </a:prstGeom>
          <a:noFill/>
        </p:spPr>
        <p:txBody>
          <a:bodyPr wrap="square" rtlCol="0">
            <a:spAutoFit/>
          </a:bodyPr>
          <a:lstStyle/>
          <a:p>
            <a:pPr>
              <a:spcAft>
                <a:spcPts val="2400"/>
              </a:spcAft>
              <a:buFont typeface="Arial" pitchFamily="34" charset="0"/>
              <a:buChar char="•"/>
            </a:pPr>
            <a:r>
              <a:rPr lang="en-US" sz="3600" dirty="0" smtClean="0"/>
              <a:t>  We use these methods to build understanding of the key ideas.</a:t>
            </a:r>
          </a:p>
          <a:p>
            <a:pPr>
              <a:spcAft>
                <a:spcPts val="2400"/>
              </a:spcAft>
              <a:buFont typeface="Arial" pitchFamily="34" charset="0"/>
              <a:buChar char="•"/>
            </a:pPr>
            <a:r>
              <a:rPr lang="en-US" sz="3600" dirty="0" smtClean="0"/>
              <a:t>  We then cover traditional normal and t-tests as “short-cut formulas”.</a:t>
            </a:r>
          </a:p>
          <a:p>
            <a:pPr>
              <a:spcAft>
                <a:spcPts val="2400"/>
              </a:spcAft>
              <a:buFont typeface="Arial" pitchFamily="34" charset="0"/>
              <a:buChar char="•"/>
            </a:pPr>
            <a:r>
              <a:rPr lang="en-US" sz="3600" dirty="0" smtClean="0"/>
              <a:t>  Students continue to see all the standard methods but with a deeper understanding of the meaning.  </a:t>
            </a:r>
            <a:endParaRPr lang="en-US" sz="3600" dirty="0"/>
          </a:p>
        </p:txBody>
      </p:sp>
    </p:spTree>
    <p:custDataLst>
      <p:tags r:id="rId1"/>
    </p:custDataLst>
    <p:extLst>
      <p:ext uri="{BB962C8B-B14F-4D97-AF65-F5344CB8AC3E}">
        <p14:creationId xmlns:p14="http://schemas.microsoft.com/office/powerpoint/2010/main" val="42677483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962"/>
            <a:ext cx="7772400" cy="1470025"/>
          </a:xfrm>
        </p:spPr>
        <p:txBody>
          <a:bodyPr/>
          <a:lstStyle/>
          <a:p>
            <a:r>
              <a:rPr lang="en-US" b="1" dirty="0" smtClean="0"/>
              <a:t>Intro Stat – Revise the Topics </a:t>
            </a:r>
            <a:endParaRPr lang="en-US" b="1" dirty="0"/>
          </a:p>
        </p:txBody>
      </p:sp>
      <p:sp>
        <p:nvSpPr>
          <p:cNvPr id="4" name="TextBox 3"/>
          <p:cNvSpPr txBox="1"/>
          <p:nvPr/>
        </p:nvSpPr>
        <p:spPr>
          <a:xfrm>
            <a:off x="685800" y="1371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Descriptive Statistics – one and two samples</a:t>
            </a:r>
          </a:p>
        </p:txBody>
      </p:sp>
      <p:sp>
        <p:nvSpPr>
          <p:cNvPr id="5" name="TextBox 4"/>
          <p:cNvSpPr txBox="1"/>
          <p:nvPr/>
        </p:nvSpPr>
        <p:spPr>
          <a:xfrm>
            <a:off x="685800" y="19812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Normal distributions</a:t>
            </a:r>
          </a:p>
        </p:txBody>
      </p:sp>
      <p:sp>
        <p:nvSpPr>
          <p:cNvPr id="6" name="TextBox 5"/>
          <p:cNvSpPr txBox="1"/>
          <p:nvPr/>
        </p:nvSpPr>
        <p:spPr>
          <a:xfrm>
            <a:off x="685800" y="25908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Data production (samples/experiments)</a:t>
            </a:r>
          </a:p>
        </p:txBody>
      </p:sp>
      <p:sp>
        <p:nvSpPr>
          <p:cNvPr id="8" name="TextBox 7"/>
          <p:cNvSpPr txBox="1"/>
          <p:nvPr/>
        </p:nvSpPr>
        <p:spPr>
          <a:xfrm>
            <a:off x="685800" y="3276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Sampling distributions (mean/proportion)</a:t>
            </a:r>
          </a:p>
        </p:txBody>
      </p:sp>
      <p:sp>
        <p:nvSpPr>
          <p:cNvPr id="9" name="TextBox 8"/>
          <p:cNvSpPr txBox="1"/>
          <p:nvPr/>
        </p:nvSpPr>
        <p:spPr>
          <a:xfrm>
            <a:off x="685800" y="4038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Confidence intervals (means/proportions)</a:t>
            </a:r>
          </a:p>
        </p:txBody>
      </p:sp>
      <p:sp>
        <p:nvSpPr>
          <p:cNvPr id="10" name="TextBox 9"/>
          <p:cNvSpPr txBox="1"/>
          <p:nvPr/>
        </p:nvSpPr>
        <p:spPr>
          <a:xfrm>
            <a:off x="685800" y="4724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Hypothesis tests (means/proportions)</a:t>
            </a:r>
          </a:p>
        </p:txBody>
      </p:sp>
      <p:sp>
        <p:nvSpPr>
          <p:cNvPr id="11" name="TextBox 10"/>
          <p:cNvSpPr txBox="1"/>
          <p:nvPr/>
        </p:nvSpPr>
        <p:spPr>
          <a:xfrm>
            <a:off x="685800" y="5410200"/>
            <a:ext cx="7924800" cy="1077218"/>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t>
            </a:r>
            <a:r>
              <a:rPr lang="en-US" sz="3200" dirty="0" smtClean="0"/>
              <a:t>Probability OR ANOVA </a:t>
            </a:r>
            <a:r>
              <a:rPr lang="en-US" sz="3200" dirty="0" smtClean="0"/>
              <a:t>for several means, Inference for regression,  Chi-square tests</a:t>
            </a:r>
            <a:endParaRPr lang="en-US" sz="3200" dirty="0"/>
          </a:p>
        </p:txBody>
      </p:sp>
      <p:sp>
        <p:nvSpPr>
          <p:cNvPr id="12" name="TextBox 11"/>
          <p:cNvSpPr txBox="1"/>
          <p:nvPr/>
        </p:nvSpPr>
        <p:spPr>
          <a:xfrm>
            <a:off x="685800" y="2590801"/>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Data production (samples/experiments)</a:t>
            </a:r>
          </a:p>
        </p:txBody>
      </p:sp>
      <p:sp>
        <p:nvSpPr>
          <p:cNvPr id="13" name="TextBox 12"/>
          <p:cNvSpPr txBox="1"/>
          <p:nvPr/>
        </p:nvSpPr>
        <p:spPr>
          <a:xfrm>
            <a:off x="685800" y="2438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Bootstrap confidence intervals</a:t>
            </a:r>
          </a:p>
        </p:txBody>
      </p:sp>
      <p:sp>
        <p:nvSpPr>
          <p:cNvPr id="14" name="TextBox 13"/>
          <p:cNvSpPr txBox="1"/>
          <p:nvPr/>
        </p:nvSpPr>
        <p:spPr>
          <a:xfrm>
            <a:off x="685800" y="30480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Randomization-based hypothesis tests</a:t>
            </a:r>
          </a:p>
        </p:txBody>
      </p:sp>
      <p:sp>
        <p:nvSpPr>
          <p:cNvPr id="15" name="TextBox 14"/>
          <p:cNvSpPr txBox="1"/>
          <p:nvPr/>
        </p:nvSpPr>
        <p:spPr>
          <a:xfrm>
            <a:off x="685800" y="3581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Normal distributions</a:t>
            </a:r>
          </a:p>
        </p:txBody>
      </p:sp>
      <p:sp>
        <p:nvSpPr>
          <p:cNvPr id="16" name="TextBox 15"/>
          <p:cNvSpPr txBox="1"/>
          <p:nvPr/>
        </p:nvSpPr>
        <p:spPr>
          <a:xfrm>
            <a:off x="685800" y="2438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t>
            </a:r>
            <a:r>
              <a:rPr lang="en-US" sz="3200" dirty="0" smtClean="0">
                <a:solidFill>
                  <a:srgbClr val="FF0000"/>
                </a:solidFill>
              </a:rPr>
              <a:t>Bootstrap confidence intervals</a:t>
            </a:r>
          </a:p>
        </p:txBody>
      </p:sp>
      <p:sp>
        <p:nvSpPr>
          <p:cNvPr id="17" name="TextBox 16"/>
          <p:cNvSpPr txBox="1"/>
          <p:nvPr/>
        </p:nvSpPr>
        <p:spPr>
          <a:xfrm>
            <a:off x="685800" y="30480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t>
            </a:r>
            <a:r>
              <a:rPr lang="en-US" sz="3200" dirty="0" smtClean="0">
                <a:solidFill>
                  <a:srgbClr val="FF0000"/>
                </a:solidFill>
              </a:rPr>
              <a:t>Randomization-based hypothesis tests</a:t>
            </a:r>
          </a:p>
        </p:txBody>
      </p:sp>
      <p:sp>
        <p:nvSpPr>
          <p:cNvPr id="18" name="TextBox 17"/>
          <p:cNvSpPr txBox="1"/>
          <p:nvPr/>
        </p:nvSpPr>
        <p:spPr>
          <a:xfrm>
            <a:off x="685800" y="1371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Descriptive Statistics – one and two samples</a:t>
            </a:r>
          </a:p>
        </p:txBody>
      </p:sp>
    </p:spTree>
    <p:extLst>
      <p:ext uri="{BB962C8B-B14F-4D97-AF65-F5344CB8AC3E}">
        <p14:creationId xmlns:p14="http://schemas.microsoft.com/office/powerpoint/2010/main" val="91208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grpId="0" nodeType="afterEffect">
                                  <p:stCondLst>
                                    <p:cond delay="0"/>
                                  </p:stCondLst>
                                  <p:childTnLst>
                                    <p:animEffect transition="out" filter="fade">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42" presetClass="path" presetSubtype="0" accel="50000" decel="50000" fill="hold" grpId="0" nodeType="afterEffect">
                                  <p:stCondLst>
                                    <p:cond delay="0"/>
                                  </p:stCondLst>
                                  <p:childTnLst>
                                    <p:animMotion origin="layout" path="M -3.33333E-6 -4.44444E-6 L -3.33333E-6 0.07778 " pathEditMode="relative" rAng="0" ptsTypes="AA">
                                      <p:cBhvr>
                                        <p:cTn id="19" dur="2000" fill="hold"/>
                                        <p:tgtEl>
                                          <p:spTgt spid="18"/>
                                        </p:tgtEl>
                                        <p:attrNameLst>
                                          <p:attrName>ppt_x</p:attrName>
                                          <p:attrName>ppt_y</p:attrName>
                                        </p:attrNameLst>
                                      </p:cBhvr>
                                      <p:rCtr x="0" y="3889"/>
                                    </p:animMotion>
                                  </p:childTnLst>
                                </p:cTn>
                              </p:par>
                              <p:par>
                                <p:cTn id="20" presetID="10" presetClass="exit" presetSubtype="0" fill="hold" grpId="0" nodeType="withEffect">
                                  <p:stCondLst>
                                    <p:cond delay="0"/>
                                  </p:stCondLst>
                                  <p:childTnLst>
                                    <p:animEffect transition="out" filter="fad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par>
                                <p:cTn id="23" presetID="64" presetClass="path" presetSubtype="0" accel="50000" decel="50000" fill="hold" grpId="0" nodeType="withEffect">
                                  <p:stCondLst>
                                    <p:cond delay="0"/>
                                  </p:stCondLst>
                                  <p:childTnLst>
                                    <p:animMotion origin="layout" path="M -3.33333E-6 -3.7037E-7 L -3.33333E-6 -0.17593 " pathEditMode="relative" rAng="0" ptsTypes="AA">
                                      <p:cBhvr>
                                        <p:cTn id="24" dur="2000" fill="hold"/>
                                        <p:tgtEl>
                                          <p:spTgt spid="12"/>
                                        </p:tgtEl>
                                        <p:attrNameLst>
                                          <p:attrName>ppt_x</p:attrName>
                                          <p:attrName>ppt_y</p:attrName>
                                        </p:attrNameLst>
                                      </p:cBhvr>
                                      <p:rCtr x="0" y="-8796"/>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2" grpId="0"/>
      <p:bldP spid="13" grpId="0"/>
      <p:bldP spid="14" grpId="0"/>
      <p:bldP spid="15" grpId="0"/>
      <p:bldP spid="16" grpId="0"/>
      <p:bldP spid="17" grpId="0"/>
      <p:bldP spid="1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334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It is the way of the </a:t>
            </a:r>
            <a:r>
              <a:rPr lang="en-US" sz="4400" b="1" i="1" dirty="0" smtClean="0">
                <a:solidFill>
                  <a:srgbClr val="68007F">
                    <a:lumMod val="75000"/>
                  </a:srgbClr>
                </a:solidFill>
                <a:latin typeface="Cambria" pitchFamily="18" charset="0"/>
              </a:rPr>
              <a:t>past…</a:t>
            </a:r>
            <a:endParaRPr lang="en-US" sz="4000" b="1" dirty="0">
              <a:solidFill>
                <a:srgbClr val="68007F">
                  <a:lumMod val="75000"/>
                </a:srgbClr>
              </a:solidFill>
              <a:latin typeface="Cambria" pitchFamily="18" charset="0"/>
            </a:endParaRPr>
          </a:p>
        </p:txBody>
      </p:sp>
      <p:sp>
        <p:nvSpPr>
          <p:cNvPr id="5" name="TextBox 4"/>
          <p:cNvSpPr txBox="1"/>
          <p:nvPr/>
        </p:nvSpPr>
        <p:spPr>
          <a:xfrm>
            <a:off x="533400" y="1752600"/>
            <a:ext cx="8077200" cy="3539430"/>
          </a:xfrm>
          <a:prstGeom prst="rect">
            <a:avLst/>
          </a:prstGeom>
          <a:noFill/>
        </p:spPr>
        <p:txBody>
          <a:bodyPr wrap="square" rtlCol="0">
            <a:spAutoFit/>
          </a:bodyPr>
          <a:lstStyle/>
          <a:p>
            <a:r>
              <a:rPr lang="en-US" sz="3200" dirty="0">
                <a:latin typeface="Cambria" pitchFamily="18" charset="0"/>
              </a:rPr>
              <a:t>"Actually, the statistician does not carry out this very simple and </a:t>
            </a:r>
            <a:r>
              <a:rPr lang="en-US" sz="3200" dirty="0" smtClean="0">
                <a:latin typeface="Cambria" pitchFamily="18" charset="0"/>
              </a:rPr>
              <a:t>very tedious process, but </a:t>
            </a:r>
            <a:r>
              <a:rPr lang="en-US" sz="3200" dirty="0">
                <a:latin typeface="Cambria" pitchFamily="18" charset="0"/>
              </a:rPr>
              <a:t>his conclusions have no justification beyond the </a:t>
            </a:r>
            <a:r>
              <a:rPr lang="en-US" sz="3200" dirty="0" smtClean="0">
                <a:latin typeface="Cambria" pitchFamily="18" charset="0"/>
              </a:rPr>
              <a:t>fact that </a:t>
            </a:r>
            <a:r>
              <a:rPr lang="en-US" sz="3200" dirty="0">
                <a:latin typeface="Cambria" pitchFamily="18" charset="0"/>
              </a:rPr>
              <a:t>they agree with those which could have been arrived at by </a:t>
            </a:r>
            <a:r>
              <a:rPr lang="en-US" sz="3200" dirty="0" smtClean="0">
                <a:latin typeface="Cambria" pitchFamily="18" charset="0"/>
              </a:rPr>
              <a:t>this elementary </a:t>
            </a:r>
            <a:r>
              <a:rPr lang="en-US" sz="3200" dirty="0">
                <a:latin typeface="Cambria" pitchFamily="18" charset="0"/>
              </a:rPr>
              <a:t>method."</a:t>
            </a:r>
          </a:p>
          <a:p>
            <a:r>
              <a:rPr lang="en-US" sz="3200" dirty="0" smtClean="0"/>
              <a:t>				</a:t>
            </a:r>
            <a:r>
              <a:rPr lang="en-US" sz="3200" dirty="0" smtClean="0">
                <a:latin typeface="Cambria" pitchFamily="18" charset="0"/>
              </a:rPr>
              <a:t>-- Sir R. A. Fisher, 1936</a:t>
            </a:r>
            <a:endParaRPr lang="en-US" sz="32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 and  the way of the </a:t>
            </a:r>
            <a:r>
              <a:rPr lang="en-US" sz="4400" b="1" i="1" dirty="0" smtClean="0">
                <a:solidFill>
                  <a:srgbClr val="68007F">
                    <a:lumMod val="75000"/>
                  </a:srgbClr>
                </a:solidFill>
                <a:latin typeface="Cambria" pitchFamily="18" charset="0"/>
              </a:rPr>
              <a:t>future</a:t>
            </a:r>
            <a:endParaRPr lang="en-US" sz="4000" b="1" dirty="0">
              <a:solidFill>
                <a:srgbClr val="68007F">
                  <a:lumMod val="75000"/>
                </a:srgbClr>
              </a:solidFill>
              <a:latin typeface="Cambria" pitchFamily="18" charset="0"/>
            </a:endParaRPr>
          </a:p>
        </p:txBody>
      </p:sp>
      <p:sp>
        <p:nvSpPr>
          <p:cNvPr id="5" name="TextBox 4"/>
          <p:cNvSpPr txBox="1"/>
          <p:nvPr/>
        </p:nvSpPr>
        <p:spPr>
          <a:xfrm>
            <a:off x="533400" y="1524000"/>
            <a:ext cx="8153400" cy="4524315"/>
          </a:xfrm>
          <a:prstGeom prst="rect">
            <a:avLst/>
          </a:prstGeom>
          <a:noFill/>
        </p:spPr>
        <p:txBody>
          <a:bodyPr wrap="square" rtlCol="0">
            <a:spAutoFit/>
          </a:bodyPr>
          <a:lstStyle/>
          <a:p>
            <a:r>
              <a:rPr lang="en-US" sz="2400" dirty="0">
                <a:latin typeface="Cambria" pitchFamily="18" charset="0"/>
              </a:rPr>
              <a:t>“... </a:t>
            </a:r>
            <a:r>
              <a:rPr lang="en-US" sz="2400" dirty="0" smtClean="0">
                <a:latin typeface="Cambria" pitchFamily="18" charset="0"/>
              </a:rPr>
              <a:t>the </a:t>
            </a:r>
            <a:r>
              <a:rPr lang="en-US" sz="2400" dirty="0">
                <a:latin typeface="Cambria" pitchFamily="18" charset="0"/>
              </a:rPr>
              <a:t>consensus curriculum is still an unwitting prisoner of </a:t>
            </a:r>
            <a:r>
              <a:rPr lang="en-US" sz="2400" dirty="0" smtClean="0">
                <a:latin typeface="Cambria" pitchFamily="18" charset="0"/>
              </a:rPr>
              <a:t>history.  What </a:t>
            </a:r>
            <a:r>
              <a:rPr lang="en-US" sz="2400" dirty="0">
                <a:latin typeface="Cambria" pitchFamily="18" charset="0"/>
              </a:rPr>
              <a:t>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400" dirty="0" smtClean="0">
              <a:latin typeface="Cambria" pitchFamily="18" charset="0"/>
            </a:endParaRPr>
          </a:p>
          <a:p>
            <a:r>
              <a:rPr lang="en-US" sz="2400" dirty="0">
                <a:latin typeface="Cambria" pitchFamily="18" charset="0"/>
              </a:rPr>
              <a:t>	</a:t>
            </a:r>
            <a:r>
              <a:rPr lang="en-US" sz="2400" dirty="0" smtClean="0">
                <a:latin typeface="Cambria" pitchFamily="18" charset="0"/>
              </a:rPr>
              <a:t>		-- Professor George Cobb, 2007</a:t>
            </a:r>
            <a:endParaRPr lang="en-US" sz="24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Additional </a:t>
            </a:r>
            <a:r>
              <a:rPr lang="en-US" b="1" u="sng" dirty="0" smtClean="0">
                <a:solidFill>
                  <a:srgbClr val="C00000"/>
                </a:solidFill>
              </a:rPr>
              <a:t>Resources</a:t>
            </a:r>
            <a:endParaRPr lang="en-US" b="1" u="sng" dirty="0">
              <a:solidFill>
                <a:srgbClr val="C00000"/>
              </a:solidFill>
            </a:endParaRPr>
          </a:p>
        </p:txBody>
      </p:sp>
      <p:sp>
        <p:nvSpPr>
          <p:cNvPr id="3" name="TextBox 2"/>
          <p:cNvSpPr txBox="1"/>
          <p:nvPr/>
        </p:nvSpPr>
        <p:spPr>
          <a:xfrm>
            <a:off x="714375" y="1314438"/>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4" name="TextBox 3"/>
          <p:cNvSpPr txBox="1"/>
          <p:nvPr/>
        </p:nvSpPr>
        <p:spPr>
          <a:xfrm>
            <a:off x="557214" y="2843213"/>
            <a:ext cx="8058150" cy="2246769"/>
          </a:xfrm>
          <a:prstGeom prst="rect">
            <a:avLst/>
          </a:prstGeom>
          <a:noFill/>
        </p:spPr>
        <p:txBody>
          <a:bodyPr wrap="square" rtlCol="0">
            <a:spAutoFit/>
          </a:bodyPr>
          <a:lstStyle/>
          <a:p>
            <a:pPr marL="457200" indent="-457200">
              <a:spcAft>
                <a:spcPts val="1200"/>
              </a:spcAft>
              <a:buFont typeface="Arial" pitchFamily="34" charset="0"/>
              <a:buChar char="•"/>
            </a:pPr>
            <a:r>
              <a:rPr lang="en-US" sz="4000" dirty="0" smtClean="0"/>
              <a:t>Descriptive Statistics</a:t>
            </a:r>
          </a:p>
          <a:p>
            <a:pPr marL="457200" indent="-457200">
              <a:spcAft>
                <a:spcPts val="1200"/>
              </a:spcAft>
              <a:buFont typeface="Arial" pitchFamily="34" charset="0"/>
              <a:buChar char="•"/>
            </a:pPr>
            <a:r>
              <a:rPr lang="en-US" sz="4000" dirty="0" smtClean="0"/>
              <a:t>Sampling Distributions </a:t>
            </a:r>
            <a:endParaRPr lang="en-US" sz="2800" dirty="0" smtClean="0"/>
          </a:p>
          <a:p>
            <a:pPr marL="457200" indent="-457200">
              <a:spcAft>
                <a:spcPts val="1200"/>
              </a:spcAft>
              <a:buFont typeface="Arial" pitchFamily="34" charset="0"/>
              <a:buChar char="•"/>
            </a:pPr>
            <a:r>
              <a:rPr lang="en-US" sz="4000" dirty="0" smtClean="0"/>
              <a:t>Normal and t-Distributions</a:t>
            </a:r>
            <a:endParaRPr lang="en-US" sz="4000" dirty="0"/>
          </a:p>
        </p:txBody>
      </p:sp>
    </p:spTree>
    <p:extLst>
      <p:ext uri="{BB962C8B-B14F-4D97-AF65-F5344CB8AC3E}">
        <p14:creationId xmlns:p14="http://schemas.microsoft.com/office/powerpoint/2010/main" val="4117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937" y="1888759"/>
            <a:ext cx="6325849" cy="830997"/>
          </a:xfrm>
          <a:prstGeom prst="rect">
            <a:avLst/>
          </a:prstGeom>
          <a:noFill/>
        </p:spPr>
        <p:txBody>
          <a:bodyPr wrap="square" rtlCol="0">
            <a:spAutoFit/>
          </a:bodyPr>
          <a:lstStyle/>
          <a:p>
            <a:r>
              <a:rPr lang="en-US" sz="4800" b="1" dirty="0" smtClean="0"/>
              <a:t>Thanks for joining me!</a:t>
            </a:r>
            <a:endParaRPr lang="en-US" sz="4800" b="1" dirty="0"/>
          </a:p>
        </p:txBody>
      </p:sp>
      <p:sp>
        <p:nvSpPr>
          <p:cNvPr id="3" name="Rectangle 2"/>
          <p:cNvSpPr/>
          <p:nvPr/>
        </p:nvSpPr>
        <p:spPr>
          <a:xfrm>
            <a:off x="1139254" y="1768840"/>
            <a:ext cx="6820524" cy="115424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83636" y="3700924"/>
            <a:ext cx="4616970" cy="1754326"/>
          </a:xfrm>
          <a:prstGeom prst="rect">
            <a:avLst/>
          </a:prstGeom>
          <a:noFill/>
        </p:spPr>
        <p:txBody>
          <a:bodyPr wrap="square" rtlCol="0">
            <a:spAutoFit/>
          </a:bodyPr>
          <a:lstStyle/>
          <a:p>
            <a:pPr algn="ctr"/>
            <a:r>
              <a:rPr lang="en-US" sz="3600" dirty="0" smtClean="0">
                <a:hlinkClick r:id="rId2"/>
              </a:rPr>
              <a:t>plock@stlawu.edu</a:t>
            </a:r>
            <a:endParaRPr lang="en-US" sz="3600" dirty="0" smtClean="0"/>
          </a:p>
          <a:p>
            <a:pPr algn="ctr"/>
            <a:endParaRPr lang="en-US" sz="3600" dirty="0" smtClean="0"/>
          </a:p>
          <a:p>
            <a:pPr algn="ctr"/>
            <a:r>
              <a:rPr lang="en-US" sz="3600" dirty="0" smtClean="0">
                <a:hlinkClick r:id="rId3"/>
              </a:rPr>
              <a:t>www.lock5stat.com</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302" y="787791"/>
            <a:ext cx="8482818" cy="3785652"/>
          </a:xfrm>
          <a:prstGeom prst="rect">
            <a:avLst/>
          </a:prstGeom>
          <a:noFill/>
        </p:spPr>
        <p:txBody>
          <a:bodyPr wrap="square" rtlCol="0">
            <a:spAutoFit/>
          </a:bodyPr>
          <a:lstStyle/>
          <a:p>
            <a:pPr algn="ctr"/>
            <a:r>
              <a:rPr lang="en-US" sz="4800" b="1" dirty="0" smtClean="0"/>
              <a:t>Bootstrap Confidence Intervals</a:t>
            </a:r>
          </a:p>
          <a:p>
            <a:pPr algn="ctr"/>
            <a:endParaRPr lang="en-US" sz="4800" b="1" dirty="0" smtClean="0"/>
          </a:p>
          <a:p>
            <a:pPr algn="ctr"/>
            <a:r>
              <a:rPr lang="en-US" sz="4800" b="1" dirty="0" smtClean="0"/>
              <a:t>and</a:t>
            </a:r>
          </a:p>
          <a:p>
            <a:pPr algn="ctr"/>
            <a:endParaRPr lang="en-US" sz="4800" b="1" dirty="0" smtClean="0"/>
          </a:p>
          <a:p>
            <a:pPr algn="ctr"/>
            <a:r>
              <a:rPr lang="en-US" sz="4800" b="1" dirty="0" smtClean="0"/>
              <a:t>Randomization Hypothesis Tests</a:t>
            </a:r>
            <a:endParaRPr lang="en-US" sz="4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38" y="1516479"/>
            <a:ext cx="8482818" cy="1569660"/>
          </a:xfrm>
          <a:prstGeom prst="rect">
            <a:avLst/>
          </a:prstGeom>
          <a:noFill/>
        </p:spPr>
        <p:txBody>
          <a:bodyPr wrap="square" rtlCol="0">
            <a:spAutoFit/>
          </a:bodyPr>
          <a:lstStyle/>
          <a:p>
            <a:pPr algn="ctr"/>
            <a:r>
              <a:rPr lang="en-US" sz="4800" b="1" dirty="0" smtClean="0"/>
              <a:t>First: </a:t>
            </a:r>
          </a:p>
          <a:p>
            <a:pPr algn="ctr"/>
            <a:r>
              <a:rPr lang="en-US" sz="4800" b="1" dirty="0" smtClean="0"/>
              <a:t>Bootstrap Confidence Intervals</a:t>
            </a:r>
            <a:endParaRPr lang="en-US" sz="4800" b="1" dirty="0"/>
          </a:p>
        </p:txBody>
      </p:sp>
    </p:spTree>
    <p:extLst>
      <p:ext uri="{BB962C8B-B14F-4D97-AF65-F5344CB8AC3E}">
        <p14:creationId xmlns:p14="http://schemas.microsoft.com/office/powerpoint/2010/main" val="2870988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430" y="704538"/>
            <a:ext cx="7510072" cy="2585323"/>
          </a:xfrm>
          <a:prstGeom prst="rect">
            <a:avLst/>
          </a:prstGeom>
          <a:noFill/>
        </p:spPr>
        <p:txBody>
          <a:bodyPr wrap="square" rtlCol="0">
            <a:spAutoFit/>
          </a:bodyPr>
          <a:lstStyle/>
          <a:p>
            <a:r>
              <a:rPr lang="en-US" sz="5400" u="sng" dirty="0" smtClean="0"/>
              <a:t>Example 1</a:t>
            </a:r>
            <a:r>
              <a:rPr lang="en-US" sz="5400" dirty="0" smtClean="0"/>
              <a:t>:  What is the average price of a used Mustang car?</a:t>
            </a:r>
            <a:endParaRPr lang="en-US" sz="5400" dirty="0"/>
          </a:p>
        </p:txBody>
      </p:sp>
      <p:sp>
        <p:nvSpPr>
          <p:cNvPr id="3" name="Rectangle 2"/>
          <p:cNvSpPr/>
          <p:nvPr/>
        </p:nvSpPr>
        <p:spPr>
          <a:xfrm>
            <a:off x="464695" y="674556"/>
            <a:ext cx="7869836" cy="28031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9091" y="4048217"/>
            <a:ext cx="7492754" cy="1569660"/>
          </a:xfrm>
          <a:prstGeom prst="rect">
            <a:avLst/>
          </a:prstGeom>
          <a:noFill/>
        </p:spPr>
        <p:txBody>
          <a:bodyPr wrap="square" rtlCol="0">
            <a:spAutoFit/>
          </a:bodyPr>
          <a:lstStyle/>
          <a:p>
            <a:r>
              <a:rPr lang="en-US" sz="3200" dirty="0" smtClean="0"/>
              <a:t>Select a random sample of n=25 Mustangs from a website (autotrader.com)  and record the price (in $1,000’s) for each car.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777" y="404047"/>
            <a:ext cx="3890921" cy="584775"/>
          </a:xfrm>
          <a:prstGeom prst="rect">
            <a:avLst/>
          </a:prstGeom>
          <a:noFill/>
        </p:spPr>
        <p:txBody>
          <a:bodyPr wrap="square" rtlCol="0">
            <a:spAutoFit/>
          </a:bodyPr>
          <a:lstStyle/>
          <a:p>
            <a:pPr algn="ctr"/>
            <a:r>
              <a:rPr lang="en-US" sz="3200" dirty="0" smtClean="0"/>
              <a:t>Sample of Mustangs:</a:t>
            </a:r>
            <a:endParaRPr lang="en-US" sz="3200" dirty="0"/>
          </a:p>
        </p:txBody>
      </p:sp>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3764132" y="3507698"/>
            <a:ext cx="5193437"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pic>
        <p:nvPicPr>
          <p:cNvPr id="3074"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64132" y="696434"/>
            <a:ext cx="5098033" cy="12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879542" y="2134168"/>
                <a:ext cx="48915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𝑛</m:t>
                      </m:r>
                      <m:r>
                        <a:rPr lang="en-US" sz="2800" b="0" i="1" smtClean="0">
                          <a:latin typeface="Cambria Math"/>
                        </a:rPr>
                        <m:t>=25   </m:t>
                      </m:r>
                      <m:acc>
                        <m:accPr>
                          <m:chr m:val="̅"/>
                          <m:ctrlPr>
                            <a:rPr lang="en-US" sz="2800" b="0" i="1" smtClean="0">
                              <a:latin typeface="Cambria Math"/>
                            </a:rPr>
                          </m:ctrlPr>
                        </m:accPr>
                        <m:e>
                          <m:r>
                            <a:rPr lang="en-US" sz="2800" b="0" i="1" smtClean="0">
                              <a:latin typeface="Cambria Math"/>
                            </a:rPr>
                            <m:t>𝑥</m:t>
                          </m:r>
                        </m:e>
                      </m:acc>
                      <m:r>
                        <a:rPr lang="en-US" sz="2800" b="0" i="1" smtClean="0">
                          <a:latin typeface="Cambria Math"/>
                        </a:rPr>
                        <m:t>=15.98    </m:t>
                      </m:r>
                      <m:r>
                        <a:rPr lang="en-US" sz="2800" b="0" i="1" smtClean="0">
                          <a:latin typeface="Cambria Math"/>
                        </a:rPr>
                        <m:t>𝑠</m:t>
                      </m:r>
                      <m:r>
                        <a:rPr lang="en-US" sz="2800" b="0" i="1" smtClean="0">
                          <a:latin typeface="Cambria Math"/>
                        </a:rPr>
                        <m:t>=11.11</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79542" y="2134168"/>
                <a:ext cx="4891596" cy="523220"/>
              </a:xfrm>
              <a:prstGeom prst="rect">
                <a:avLst/>
              </a:prstGeom>
              <a:blipFill rotWithShape="1">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2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3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4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2364</TotalTime>
  <Words>2214</Words>
  <Application>Microsoft Office PowerPoint</Application>
  <PresentationFormat>On-screen Show (4:3)</PresentationFormat>
  <Paragraphs>501</Paragraphs>
  <Slides>57</Slides>
  <Notes>11</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57</vt:i4>
      </vt:variant>
    </vt:vector>
  </HeadingPairs>
  <TitlesOfParts>
    <vt:vector size="63" baseType="lpstr">
      <vt:lpstr>Office Theme</vt:lpstr>
      <vt:lpstr>Aspect</vt:lpstr>
      <vt:lpstr>2_Aspect</vt:lpstr>
      <vt:lpstr>3_Aspect</vt:lpstr>
      <vt:lpstr>4_Aspect</vt:lpstr>
      <vt:lpstr>Equation</vt:lpstr>
      <vt:lpstr>Building Conceptual Understanding of Statistical Inference</vt:lpstr>
      <vt:lpstr>PowerPoint Presentation</vt:lpstr>
      <vt:lpstr>New Simulation Methods</vt:lpstr>
      <vt:lpstr>New Simulation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Bootstrapping</vt:lpstr>
      <vt:lpstr>PowerPoint Presentation</vt:lpstr>
      <vt:lpstr>PowerPoint Presentation</vt:lpstr>
      <vt:lpstr>PowerPoint Presentation</vt:lpstr>
      <vt:lpstr>PowerPoint Presentation</vt:lpstr>
      <vt:lpstr>PowerPoint Presentation</vt:lpstr>
      <vt:lpstr>PowerPoint Presentation</vt:lpstr>
      <vt:lpstr>StatKey</vt:lpstr>
      <vt:lpstr>Using the Bootstrap Distribution to Get a Confidence Interval </vt:lpstr>
      <vt:lpstr>PowerPoint Presentation</vt:lpstr>
      <vt:lpstr>PowerPoint Presentation</vt:lpstr>
      <vt:lpstr>PowerPoint Presentation</vt:lpstr>
      <vt:lpstr>Sampling Distribution</vt:lpstr>
      <vt:lpstr>Bootstrap Distribution</vt:lpstr>
      <vt:lpstr>Golden Rule of Bootstraps</vt:lpstr>
      <vt:lpstr>Example 4: Diet Cola and Calcium </vt:lpstr>
      <vt:lpstr>Example 4: Diet Cola and Calcium </vt:lpstr>
      <vt:lpstr>What About Hypothesis Tests?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“Randomization” Samples</vt:lpstr>
      <vt:lpstr>PowerPoint Presentation</vt:lpstr>
      <vt:lpstr>PowerPoint Presentation</vt:lpstr>
      <vt:lpstr>PowerPoint Presentation</vt:lpstr>
      <vt:lpstr>Randomization by Scrambling</vt:lpstr>
      <vt:lpstr>PowerPoint Presentation</vt:lpstr>
      <vt:lpstr>PowerPoint Presentation</vt:lpstr>
      <vt:lpstr>PowerPoint Presentation</vt:lpstr>
      <vt:lpstr>Example 3:  Light at Night and Weight Gain </vt:lpstr>
      <vt:lpstr>Example 3:  Light at Night and Weight Gain</vt:lpstr>
      <vt:lpstr>PowerPoint Presentation</vt:lpstr>
      <vt:lpstr>PowerPoint Presentation</vt:lpstr>
      <vt:lpstr>Intro Stat – Revise the Topics </vt:lpstr>
      <vt:lpstr>PowerPoint Presentation</vt:lpstr>
      <vt:lpstr>PowerPoint Presentation</vt:lpstr>
      <vt:lpstr>Additional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Patti</cp:lastModifiedBy>
  <cp:revision>146</cp:revision>
  <cp:lastPrinted>2013-01-16T03:30:01Z</cp:lastPrinted>
  <dcterms:created xsi:type="dcterms:W3CDTF">2010-10-14T16:11:16Z</dcterms:created>
  <dcterms:modified xsi:type="dcterms:W3CDTF">2013-01-16T03:30:36Z</dcterms:modified>
</cp:coreProperties>
</file>