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21"/>
  </p:notesMasterIdLst>
  <p:handoutMasterIdLst>
    <p:handoutMasterId r:id="rId22"/>
  </p:handoutMasterIdLst>
  <p:sldIdLst>
    <p:sldId id="296" r:id="rId2"/>
    <p:sldId id="401" r:id="rId3"/>
    <p:sldId id="404" r:id="rId4"/>
    <p:sldId id="402" r:id="rId5"/>
    <p:sldId id="405" r:id="rId6"/>
    <p:sldId id="413" r:id="rId7"/>
    <p:sldId id="396" r:id="rId8"/>
    <p:sldId id="406" r:id="rId9"/>
    <p:sldId id="410" r:id="rId10"/>
    <p:sldId id="409" r:id="rId11"/>
    <p:sldId id="327" r:id="rId12"/>
    <p:sldId id="398" r:id="rId13"/>
    <p:sldId id="385" r:id="rId14"/>
    <p:sldId id="412" r:id="rId15"/>
    <p:sldId id="414" r:id="rId16"/>
    <p:sldId id="360" r:id="rId17"/>
    <p:sldId id="415" r:id="rId18"/>
    <p:sldId id="384" r:id="rId19"/>
    <p:sldId id="417" r:id="rId20"/>
  </p:sldIdLst>
  <p:sldSz cx="9144000" cy="6858000" type="screen4x3"/>
  <p:notesSz cx="6985000" cy="9271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85"/>
    <a:srgbClr val="2202A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714" autoAdjust="0"/>
  </p:normalViewPr>
  <p:slideViewPr>
    <p:cSldViewPr>
      <p:cViewPr varScale="1">
        <p:scale>
          <a:sx n="84" d="100"/>
          <a:sy n="84" d="100"/>
        </p:scale>
        <p:origin x="-58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4E30C326-9202-4DB5-9C83-E4442C564D8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914EE0D6-8ADC-4F8B-874E-1324ACD8C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0853B58E-B6BA-48F7-B4E0-BA10A055CA32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5" tIns="46442" rIns="92885" bIns="4644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2885" tIns="46442" rIns="92885" bIns="4644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242767DD-3043-43C0-8F7B-926248449B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BD8E57A-21E3-4D09-AF4A-A65DF18883C1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ari@stat.duke.edu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k5stat.com/statkey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k5stat.com/statkey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k5stat.com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Relationship Id="rId4" Type="http://schemas.openxmlformats.org/officeDocument/2006/relationships/hyperlink" Target="mailto:kari@stat.duke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k5stat.com/statkey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19542"/>
            <a:ext cx="8610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Introducing Inference with Bootstrapping and Randomization</a:t>
            </a:r>
            <a:endParaRPr lang="en-US" sz="44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971800"/>
            <a:ext cx="8610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ambria" pitchFamily="18" charset="0"/>
              </a:rPr>
              <a:t>Kari Lock Morgan</a:t>
            </a:r>
          </a:p>
          <a:p>
            <a:pPr algn="ctr"/>
            <a:r>
              <a:rPr lang="en-US" sz="2400" i="1" dirty="0" smtClean="0">
                <a:latin typeface="Cambria" pitchFamily="18" charset="0"/>
              </a:rPr>
              <a:t>Department of Statistical Science, Duke University</a:t>
            </a:r>
          </a:p>
          <a:p>
            <a:pPr algn="ctr"/>
            <a:r>
              <a:rPr lang="en-US" sz="2400" dirty="0" smtClean="0">
                <a:latin typeface="Cambria" pitchFamily="18" charset="0"/>
                <a:hlinkClick r:id="rId3"/>
              </a:rPr>
              <a:t>kari@stat.duke.edu</a:t>
            </a:r>
            <a:r>
              <a:rPr lang="en-US" sz="2400" dirty="0" smtClean="0">
                <a:latin typeface="Cambria" pitchFamily="18" charset="0"/>
              </a:rPr>
              <a:t> </a:t>
            </a:r>
          </a:p>
          <a:p>
            <a:pPr algn="ctr"/>
            <a:endParaRPr lang="en-US" sz="2800" dirty="0" smtClean="0">
              <a:latin typeface="Cambria" pitchFamily="18" charset="0"/>
            </a:endParaRPr>
          </a:p>
          <a:p>
            <a:pPr algn="ctr"/>
            <a:r>
              <a:rPr lang="en-US" sz="2400" dirty="0" smtClean="0">
                <a:latin typeface="Cambria" pitchFamily="18" charset="0"/>
              </a:rPr>
              <a:t>with Robin Lock, Patti Frazer Lock, Eric Lock, Dennis Lock</a:t>
            </a:r>
          </a:p>
          <a:p>
            <a:pPr algn="ctr"/>
            <a:endParaRPr lang="en-US" sz="1400" i="1" dirty="0" smtClean="0">
              <a:latin typeface="Cambria" pitchFamily="18" charset="0"/>
            </a:endParaRPr>
          </a:p>
          <a:p>
            <a:pPr algn="ctr"/>
            <a:endParaRPr lang="en-US" sz="1400" i="1" dirty="0" smtClean="0">
              <a:latin typeface="Cambria" pitchFamily="18" charset="0"/>
            </a:endParaRPr>
          </a:p>
          <a:p>
            <a:pPr algn="ctr"/>
            <a:r>
              <a:rPr lang="en-US" sz="2400" dirty="0" smtClean="0">
                <a:latin typeface="Cambria" pitchFamily="18" charset="0"/>
              </a:rPr>
              <a:t>ECOTS</a:t>
            </a:r>
          </a:p>
          <a:p>
            <a:pPr algn="ctr"/>
            <a:r>
              <a:rPr lang="en-US" sz="2400" dirty="0" smtClean="0">
                <a:latin typeface="Cambria" pitchFamily="18" charset="0"/>
              </a:rPr>
              <a:t>5/16/12</a:t>
            </a:r>
            <a:endParaRPr lang="en-US" sz="2800" dirty="0" smtClean="0"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34290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t-distribution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9600" y="1219200"/>
          <a:ext cx="2852738" cy="4294187"/>
        </p:xfrm>
        <a:graphic>
          <a:graphicData uri="http://schemas.openxmlformats.org/presentationml/2006/ole">
            <p:oleObj spid="_x0000_s148482" name="Equation" r:id="rId4" imgW="1231560" imgH="1854000" progId="Equation.DSMT4">
              <p:embed/>
            </p:oleObj>
          </a:graphicData>
        </a:graphic>
      </p:graphicFrame>
      <p:pic>
        <p:nvPicPr>
          <p:cNvPr id="14848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3800" y="527002"/>
            <a:ext cx="5105400" cy="5949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5-Point Star 7"/>
          <p:cNvSpPr/>
          <p:nvPr/>
        </p:nvSpPr>
        <p:spPr>
          <a:xfrm>
            <a:off x="7086600" y="4919472"/>
            <a:ext cx="76200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848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5791200"/>
            <a:ext cx="3369469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990600"/>
            <a:ext cx="6151080" cy="466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304800" y="304800"/>
            <a:ext cx="86106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err="1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StatKey</a:t>
            </a:r>
            <a:endParaRPr lang="en-US" sz="3200" b="1" dirty="0" smtClean="0">
              <a:solidFill>
                <a:schemeClr val="accent4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5769114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mbria" pitchFamily="18" charset="0"/>
              </a:rPr>
              <a:t>The probability of getting results as extreme or more extreme than those observed </a:t>
            </a:r>
            <a:r>
              <a:rPr lang="en-US" sz="2000" i="1" dirty="0" smtClean="0">
                <a:latin typeface="Cambria" pitchFamily="18" charset="0"/>
              </a:rPr>
              <a:t>if the null hypothesis is true, </a:t>
            </a:r>
            <a:r>
              <a:rPr lang="en-US" sz="2000" dirty="0" smtClean="0">
                <a:latin typeface="Cambria" pitchFamily="18" charset="0"/>
              </a:rPr>
              <a:t>is about .006.  </a:t>
            </a:r>
            <a:endParaRPr lang="en-US" sz="2000" i="1" dirty="0">
              <a:latin typeface="Cambria" pitchFamily="18" charset="0"/>
            </a:endParaRPr>
          </a:p>
        </p:txBody>
      </p:sp>
      <p:sp>
        <p:nvSpPr>
          <p:cNvPr id="13" name="Left Arrow 12"/>
          <p:cNvSpPr/>
          <p:nvPr/>
        </p:nvSpPr>
        <p:spPr>
          <a:xfrm>
            <a:off x="7315200" y="5791200"/>
            <a:ext cx="13716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p-value</a:t>
            </a:r>
            <a:endParaRPr lang="en-US" b="1" dirty="0"/>
          </a:p>
        </p:txBody>
      </p:sp>
      <p:sp>
        <p:nvSpPr>
          <p:cNvPr id="14" name="Left Arrow 13"/>
          <p:cNvSpPr/>
          <p:nvPr/>
        </p:nvSpPr>
        <p:spPr>
          <a:xfrm>
            <a:off x="6477000" y="2971800"/>
            <a:ext cx="2514600" cy="914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Proportion as extreme as observed statistic</a:t>
            </a:r>
            <a:endParaRPr lang="en-US" sz="1600" dirty="0"/>
          </a:p>
        </p:txBody>
      </p:sp>
      <p:sp>
        <p:nvSpPr>
          <p:cNvPr id="15" name="Left Arrow 14"/>
          <p:cNvSpPr/>
          <p:nvPr/>
        </p:nvSpPr>
        <p:spPr>
          <a:xfrm>
            <a:off x="6553200" y="5181600"/>
            <a:ext cx="2209800" cy="609600"/>
          </a:xfrm>
          <a:prstGeom prst="leftArrow">
            <a:avLst>
              <a:gd name="adj1" fmla="val 35185"/>
              <a:gd name="adj2" fmla="val 381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observed statistic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1219200" y="16764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Distribution of Statistic Assuming Null is True</a:t>
            </a:r>
            <a:endParaRPr lang="en-US" sz="1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4" grpId="0" animBg="1"/>
      <p:bldP spid="15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295400"/>
            <a:ext cx="8458200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The p-value is the </a:t>
            </a:r>
            <a:r>
              <a:rPr lang="en-US" sz="2800" i="1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probability</a:t>
            </a:r>
            <a:r>
              <a:rPr lang="en-US" sz="2800" i="1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of  </a:t>
            </a:r>
            <a:r>
              <a:rPr lang="en-US" sz="2800" i="1" dirty="0" smtClean="0">
                <a:latin typeface="Cambria" pitchFamily="18" charset="0"/>
                <a:cs typeface="Times New Roman" pitchFamily="18" charset="0"/>
              </a:rPr>
              <a:t>getting a</a:t>
            </a:r>
            <a:r>
              <a:rPr lang="en-US" sz="2800" i="1" dirty="0" smtClean="0">
                <a:solidFill>
                  <a:srgbClr val="2202AA"/>
                </a:solidFill>
                <a:latin typeface="Cambria" pitchFamily="18" charset="0"/>
                <a:cs typeface="Times New Roman" pitchFamily="18" charset="0"/>
              </a:rPr>
              <a:t> statistic as extreme (or more extreme) than the observed statistic</a:t>
            </a:r>
            <a:r>
              <a:rPr lang="en-US" sz="2800" i="1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, </a:t>
            </a:r>
            <a:r>
              <a:rPr lang="en-US" sz="2800" i="1" dirty="0" smtClean="0">
                <a:solidFill>
                  <a:srgbClr val="00B050"/>
                </a:solidFill>
                <a:latin typeface="Cambria" pitchFamily="18" charset="0"/>
                <a:cs typeface="Times New Roman" pitchFamily="18" charset="0"/>
              </a:rPr>
              <a:t>just by random chance</a:t>
            </a:r>
            <a:r>
              <a:rPr lang="en-US" sz="2800" i="1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, </a:t>
            </a:r>
            <a:r>
              <a:rPr lang="en-US" sz="2800" i="1" dirty="0" smtClean="0">
                <a:solidFill>
                  <a:srgbClr val="E21E85"/>
                </a:solidFill>
                <a:latin typeface="Cambria" pitchFamily="18" charset="0"/>
                <a:cs typeface="Times New Roman" pitchFamily="18" charset="0"/>
              </a:rPr>
              <a:t>if the null hypothesis is true</a:t>
            </a:r>
            <a:r>
              <a:rPr lang="en-US" sz="2800" i="1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US" i="1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pPr>
              <a:spcAft>
                <a:spcPts val="1800"/>
              </a:spcAft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Which part do students find most confusing?</a:t>
            </a:r>
          </a:p>
          <a:p>
            <a:pPr marL="914400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probability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</a:p>
          <a:p>
            <a:pPr marL="914400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2202AA"/>
                </a:solidFill>
                <a:latin typeface="Cambria" pitchFamily="18" charset="0"/>
                <a:cs typeface="Times New Roman" pitchFamily="18" charset="0"/>
              </a:rPr>
              <a:t>statistic as extreme (or more extreme) than the observed statistic </a:t>
            </a:r>
          </a:p>
          <a:p>
            <a:pPr marL="914400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00B050"/>
                </a:solidFill>
                <a:latin typeface="Cambria" pitchFamily="18" charset="0"/>
                <a:cs typeface="Times New Roman" pitchFamily="18" charset="0"/>
              </a:rPr>
              <a:t>just by random chance </a:t>
            </a:r>
          </a:p>
          <a:p>
            <a:pPr marL="914400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E21E85"/>
                </a:solidFill>
                <a:latin typeface="Cambria" pitchFamily="18" charset="0"/>
                <a:cs typeface="Times New Roman" pitchFamily="18" charset="0"/>
              </a:rPr>
              <a:t>if the null hypothesis is true</a:t>
            </a:r>
            <a:endParaRPr lang="en-US" sz="32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3400" y="381000"/>
            <a:ext cx="8153400" cy="9144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p-value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143000"/>
            <a:ext cx="8534400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From just </a:t>
            </a:r>
            <a:r>
              <a:rPr lang="en-US" sz="3200" i="1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one sample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, we’d like to assess the variability of sample statistics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Imagine the population is many, many copies of the original sample (what do you have to assume?)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Sample repeatedly from this mock population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This is done by sampling </a:t>
            </a:r>
            <a:r>
              <a:rPr lang="en-US" sz="3200" i="1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with replacement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from the original sample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  <a:p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34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Bootstrapping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Bootstrap Confidence Interval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066800"/>
            <a:ext cx="8153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Are you convinced?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What proportion of statistics professors who watch this talk are planning on using simulation to introduce inference?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Let’s use you as our sample, and then bootstrap to create a confidence interval!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Are you planning on using simulation to introduce inference?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Yes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No</a:t>
            </a:r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5600" y="58674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hlinkClick r:id="rId3"/>
              </a:rPr>
              <a:t>www.lock5stat.com/statkey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Bootstrap CI on </a:t>
            </a:r>
            <a:r>
              <a:rPr lang="en-US" sz="4000" b="1" dirty="0" err="1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StatKey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1202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  <a:hlinkClick r:id="rId3"/>
              </a:rPr>
              <a:t>www.lock5stat.com/statkey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 </a:t>
            </a:r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752600"/>
            <a:ext cx="8382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Confidence interval for single proportion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Click “Edit Data” and enter the data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Generate many bootstrap samples by clicking “Generate 1000 Samples” a few times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Click the box next to “Two-tail”</a:t>
            </a:r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Edit the blue 0.95 in the middle to the desired level of confidence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Find the corresponding CI bounds on the x-axis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Student Preferences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219200"/>
            <a:ext cx="8153400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Cambria"/>
                <a:cs typeface="Times New Roman" pitchFamily="18" charset="0"/>
              </a:rPr>
              <a:t>Which way did you prefer to learn inference (confidence intervals and hypothesis tests)?</a:t>
            </a:r>
          </a:p>
          <a:p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  <a:p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2453640"/>
          <a:ext cx="66294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9738"/>
                <a:gridCol w="373966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Bootstrapping and Randomization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Formulas and Theoretical Distributions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105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60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64%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36%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014919" y="4648200"/>
          <a:ext cx="530028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005"/>
                <a:gridCol w="1776730"/>
                <a:gridCol w="183254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Simulation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Traditional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AP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Stat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itchFamily="18" charset="0"/>
                        </a:rPr>
                        <a:t>31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itchFamily="18" charset="0"/>
                        </a:rPr>
                        <a:t>36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No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AP Stat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itchFamily="18" charset="0"/>
                        </a:rPr>
                        <a:t>74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itchFamily="18" charset="0"/>
                        </a:rPr>
                        <a:t>24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Student </a:t>
            </a: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Behavior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219200"/>
            <a:ext cx="8153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Cambria"/>
                <a:cs typeface="Times New Roman" pitchFamily="18" charset="0"/>
              </a:rPr>
              <a:t>Students were given data on the second midterm and asked to compute a confidence interval for the mean</a:t>
            </a:r>
          </a:p>
          <a:p>
            <a:pPr lvl="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Cambria"/>
                <a:cs typeface="Times New Roman" pitchFamily="18" charset="0"/>
              </a:rPr>
              <a:t>How they created the interval:</a:t>
            </a:r>
            <a:endParaRPr lang="en-US" sz="3200" dirty="0" smtClean="0">
              <a:solidFill>
                <a:prstClr val="black"/>
              </a:solidFill>
              <a:latin typeface="Cambria"/>
              <a:cs typeface="Times New Roman" pitchFamily="18" charset="0"/>
            </a:endParaRPr>
          </a:p>
          <a:p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  <a:p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76400" y="3825240"/>
          <a:ext cx="5407978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4255"/>
                <a:gridCol w="1670368"/>
                <a:gridCol w="144335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Bootstrap</a:t>
                      </a:r>
                      <a:r>
                        <a:rPr lang="en-US" sz="2000" baseline="0" dirty="0" smtClean="0"/>
                        <a:t>ping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t.test</a:t>
                      </a:r>
                      <a:r>
                        <a:rPr lang="en-US" sz="2000" dirty="0" smtClean="0"/>
                        <a:t> in 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Formula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94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9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9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84</a:t>
                      </a:r>
                      <a:r>
                        <a:rPr lang="en-US" sz="2800" dirty="0" smtClean="0">
                          <a:latin typeface="Cambria" pitchFamily="18" charset="0"/>
                        </a:rPr>
                        <a:t>%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8%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8%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4572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A Student Comment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447800"/>
            <a:ext cx="8077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ambria" pitchFamily="18" charset="0"/>
              </a:rPr>
              <a:t>" I took AP Stat in high school and I got a 5.  It was mainly all equations, and I had no idea of the theory behind any of what I was doing.</a:t>
            </a:r>
            <a:br>
              <a:rPr lang="en-US" sz="3200" dirty="0" smtClean="0">
                <a:latin typeface="Cambria" pitchFamily="18" charset="0"/>
              </a:rPr>
            </a:br>
            <a:r>
              <a:rPr lang="en-US" sz="3200" dirty="0" smtClean="0">
                <a:latin typeface="Cambria" pitchFamily="18" charset="0"/>
              </a:rPr>
              <a:t/>
            </a:r>
            <a:br>
              <a:rPr lang="en-US" sz="3200" dirty="0" smtClean="0">
                <a:latin typeface="Cambria" pitchFamily="18" charset="0"/>
              </a:rPr>
            </a:br>
            <a:r>
              <a:rPr lang="en-US" sz="3200" dirty="0" err="1" smtClean="0">
                <a:latin typeface="Cambria" pitchFamily="18" charset="0"/>
              </a:rPr>
              <a:t>Statkey</a:t>
            </a:r>
            <a:r>
              <a:rPr lang="en-US" sz="3200" dirty="0" smtClean="0">
                <a:latin typeface="Cambria" pitchFamily="18" charset="0"/>
              </a:rPr>
              <a:t> and bootstrapping really made me understand the concepts I was learning, as opposed to just being able to just spit them out on an exam.”</a:t>
            </a:r>
          </a:p>
          <a:p>
            <a:r>
              <a:rPr lang="en-US" sz="3200" dirty="0" smtClean="0">
                <a:latin typeface="Cambria" pitchFamily="18" charset="0"/>
              </a:rPr>
              <a:t>				- </a:t>
            </a:r>
            <a:r>
              <a:rPr lang="en-US" sz="3200" i="1" dirty="0" smtClean="0">
                <a:latin typeface="Cambria" pitchFamily="18" charset="0"/>
              </a:rPr>
              <a:t>one of my students</a:t>
            </a:r>
            <a:endParaRPr lang="en-US" sz="3200" i="1" dirty="0"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4572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Further Information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447800"/>
            <a:ext cx="80772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>
                <a:latin typeface="Cambria" pitchFamily="18" charset="0"/>
              </a:rPr>
              <a:t> Want more information on teaching with this approach?</a:t>
            </a:r>
          </a:p>
          <a:p>
            <a:pPr algn="ctr"/>
            <a:r>
              <a:rPr lang="en-US" sz="3600" dirty="0" smtClean="0">
                <a:latin typeface="Cambria" pitchFamily="18" charset="0"/>
                <a:hlinkClick r:id="rId3"/>
              </a:rPr>
              <a:t>www.lock5stat.com</a:t>
            </a:r>
            <a:endParaRPr lang="en-US" sz="3600" dirty="0" smtClean="0">
              <a:latin typeface="Cambria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600" dirty="0" smtClean="0">
              <a:latin typeface="Cambr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latin typeface="Cambria" pitchFamily="18" charset="0"/>
              </a:rPr>
              <a:t> Questions?</a:t>
            </a:r>
          </a:p>
          <a:p>
            <a:pPr algn="ctr"/>
            <a:r>
              <a:rPr lang="en-US" sz="3600" dirty="0" smtClean="0">
                <a:latin typeface="Cambria" pitchFamily="18" charset="0"/>
                <a:hlinkClick r:id="rId4"/>
              </a:rPr>
              <a:t>kari@stat.duke.edu</a:t>
            </a:r>
            <a:r>
              <a:rPr lang="en-US" sz="3200" dirty="0" smtClean="0">
                <a:latin typeface="Cambria" pitchFamily="18" charset="0"/>
              </a:rPr>
              <a:t/>
            </a:r>
            <a:br>
              <a:rPr lang="en-US" sz="3200" dirty="0" smtClean="0">
                <a:latin typeface="Cambria" pitchFamily="18" charset="0"/>
              </a:rPr>
            </a:br>
            <a:endParaRPr lang="en-US" sz="3200" i="1" dirty="0"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450062"/>
            <a:ext cx="81534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u="sng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Hypothesis Testing:</a:t>
            </a:r>
            <a:endParaRPr lang="en-US" sz="32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pPr marL="914400" lvl="1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Use a formula to calculate a test statistic</a:t>
            </a:r>
          </a:p>
          <a:p>
            <a:pPr marL="914400" lvl="1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This follows a known distribution if the null hypothesis is true (under some conditions)</a:t>
            </a:r>
          </a:p>
          <a:p>
            <a:pPr marL="914400" lvl="1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Use a table or software to find the area in the tail of this theoretical distribution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3400" y="533400"/>
            <a:ext cx="8153400" cy="9144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Traditional Methods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Traditional Methods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166604"/>
            <a:ext cx="815340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Plugging numbers into formulas and relying on deep theory from mathematical statistics does little for conceptual understanding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With a different formula for each situation, students can get mired in the details and fail to see the big picture</a:t>
            </a:r>
          </a:p>
          <a:p>
            <a:pPr>
              <a:spcAft>
                <a:spcPts val="1200"/>
              </a:spcAft>
            </a:pPr>
            <a:endParaRPr lang="en-US" sz="32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219200"/>
            <a:ext cx="84582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u="sng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Hypothesis Testing:</a:t>
            </a:r>
            <a:endParaRPr lang="en-US" sz="32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pPr marL="971550" lvl="1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Decide on a statistic of interest</a:t>
            </a:r>
          </a:p>
          <a:p>
            <a:pPr marL="971550" lvl="1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Simulate randomizations, assuming the null hypothesis is true</a:t>
            </a:r>
          </a:p>
          <a:p>
            <a:pPr marL="971550" lvl="1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Calculate the statistic of interest for each simulated randomization</a:t>
            </a:r>
          </a:p>
          <a:p>
            <a:pPr marL="971550" lvl="1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Find the proportion of simulated statistics as extreme or more extreme than the observed statistic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3400" y="533400"/>
            <a:ext cx="8153400" cy="9144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Simulation Approach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Simulation Methods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308080"/>
            <a:ext cx="8153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Intrinsically connected to concepts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Same procedure applies to all statistics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No conditions to check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Minimal background knowledge needed</a:t>
            </a:r>
          </a:p>
          <a:p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3400" y="1295400"/>
            <a:ext cx="6324600" cy="685800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Simulation and Traditional?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308080"/>
            <a:ext cx="81534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Simulation methods good for motivating conceptual understanding of inference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However, familiarity with traditional methods (t-test) is still expected after intro stat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Use simulation methods to </a:t>
            </a:r>
            <a:r>
              <a:rPr lang="en-US" sz="3200" b="1" i="1" dirty="0" smtClean="0">
                <a:solidFill>
                  <a:schemeClr val="accent2"/>
                </a:solidFill>
                <a:latin typeface="Cambria" pitchFamily="18" charset="0"/>
                <a:cs typeface="Times New Roman" pitchFamily="18" charset="0"/>
              </a:rPr>
              <a:t>introduce</a:t>
            </a:r>
            <a:r>
              <a:rPr lang="en-US" sz="3200" dirty="0" smtClean="0">
                <a:latin typeface="Cambria" pitchFamily="18" charset="0"/>
                <a:cs typeface="Times New Roman" pitchFamily="18" charset="0"/>
              </a:rPr>
              <a:t> inference, and then teach </a:t>
            </a:r>
            <a:r>
              <a:rPr lang="en-US" sz="3200" dirty="0" smtClean="0">
                <a:latin typeface="Cambria" pitchFamily="18" charset="0"/>
                <a:cs typeface="Times New Roman" pitchFamily="18" charset="0"/>
              </a:rPr>
              <a:t>the </a:t>
            </a:r>
            <a:r>
              <a:rPr lang="en-US" sz="3200" dirty="0" smtClean="0">
                <a:latin typeface="Cambria" pitchFamily="18" charset="0"/>
                <a:cs typeface="Times New Roman" pitchFamily="18" charset="0"/>
              </a:rPr>
              <a:t>traditional methods as “short-cut formulas”</a:t>
            </a:r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Topics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117967"/>
            <a:ext cx="8229600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buFont typeface="Arial" pitchFamily="34" charset="0"/>
              <a:buChar char="•"/>
            </a:pPr>
            <a:r>
              <a:rPr lang="en-US" sz="3200" dirty="0" smtClean="0">
                <a:latin typeface="Cambria" pitchFamily="18" charset="0"/>
              </a:rPr>
              <a:t>Introduction to </a:t>
            </a:r>
            <a:r>
              <a:rPr lang="en-US" sz="3200" dirty="0" smtClean="0">
                <a:latin typeface="Cambria" pitchFamily="18" charset="0"/>
              </a:rPr>
              <a:t>Data</a:t>
            </a:r>
            <a:endParaRPr lang="en-US" sz="3200" dirty="0" smtClean="0">
              <a:latin typeface="Cambria" pitchFamily="18" charset="0"/>
            </a:endParaRPr>
          </a:p>
          <a:p>
            <a:pPr marL="690563" lvl="1" indent="-233363">
              <a:buFont typeface="Arial" pitchFamily="34" charset="0"/>
              <a:buChar char="•"/>
            </a:pPr>
            <a:r>
              <a:rPr lang="en-US" sz="3200" dirty="0" smtClean="0">
                <a:latin typeface="Cambria" pitchFamily="18" charset="0"/>
              </a:rPr>
              <a:t>Collecting data</a:t>
            </a:r>
          </a:p>
          <a:p>
            <a:pPr marL="690563" lvl="1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>
                <a:latin typeface="Cambria" pitchFamily="18" charset="0"/>
              </a:rPr>
              <a:t>Describing data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sz="3200" dirty="0" smtClean="0">
                <a:latin typeface="Cambria" pitchFamily="18" charset="0"/>
              </a:rPr>
              <a:t>Introduction to </a:t>
            </a:r>
            <a:r>
              <a:rPr lang="en-US" sz="3200" dirty="0" smtClean="0">
                <a:latin typeface="Cambria" pitchFamily="18" charset="0"/>
              </a:rPr>
              <a:t>Inference</a:t>
            </a:r>
            <a:endParaRPr lang="en-US" sz="3200" dirty="0" smtClean="0">
              <a:latin typeface="Cambria" pitchFamily="18" charset="0"/>
            </a:endParaRPr>
          </a:p>
          <a:p>
            <a:pPr marL="690563" lvl="1" indent="-233363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0000"/>
                </a:solidFill>
                <a:latin typeface="Cambria" pitchFamily="18" charset="0"/>
              </a:rPr>
              <a:t>Confidence intervals (bootstrap)</a:t>
            </a:r>
          </a:p>
          <a:p>
            <a:pPr marL="690563" lvl="1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0000"/>
                </a:solidFill>
                <a:latin typeface="Cambria" pitchFamily="18" charset="0"/>
              </a:rPr>
              <a:t>Hypothesis tests (randomization)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sz="3200" dirty="0" smtClean="0">
                <a:latin typeface="Cambria" pitchFamily="18" charset="0"/>
              </a:rPr>
              <a:t>Normal and t-based methods</a:t>
            </a:r>
          </a:p>
          <a:p>
            <a:pPr marL="690563" lvl="1" indent="-233363">
              <a:buFont typeface="Arial" pitchFamily="34" charset="0"/>
              <a:buChar char="•"/>
            </a:pPr>
            <a:r>
              <a:rPr lang="en-US" sz="3200" dirty="0" smtClean="0">
                <a:latin typeface="Cambria" pitchFamily="18" charset="0"/>
              </a:rPr>
              <a:t>Normal distribution</a:t>
            </a:r>
          </a:p>
          <a:p>
            <a:pPr marL="690563" lvl="1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>
                <a:latin typeface="Cambria" pitchFamily="18" charset="0"/>
              </a:rPr>
              <a:t>Inference for means and proportions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sz="3200" dirty="0" smtClean="0">
                <a:latin typeface="Cambria" pitchFamily="18" charset="0"/>
              </a:rPr>
              <a:t>ANOVA, Chi-Square, Regression</a:t>
            </a:r>
          </a:p>
          <a:p>
            <a:pPr marL="233363" indent="-233363"/>
            <a:endParaRPr lang="en-US" sz="3200" dirty="0" smtClean="0"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Mind-set Matters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1036558"/>
            <a:ext cx="8382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itchFamily="18" charset="0"/>
                <a:cs typeface="Times New Roman" pitchFamily="18" charset="0"/>
              </a:rPr>
              <a:t>In 2007, Dr. Ellen Langer tested her hypothesis that “mind-set matters”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 pitchFamily="18" charset="0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itchFamily="18" charset="0"/>
                <a:cs typeface="Times New Roman" pitchFamily="18" charset="0"/>
              </a:rPr>
              <a:t> She recruited 84 hotel maids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itchFamily="18" charset="0"/>
                <a:cs typeface="Times New Roman" pitchFamily="18" charset="0"/>
              </a:rPr>
              <a:t>and randomly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itchFamily="18" charset="0"/>
                <a:cs typeface="Times New Roman" pitchFamily="18" charset="0"/>
              </a:rPr>
              <a:t>assigned half to a treatment  and half to control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 pitchFamily="18" charset="0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itchFamily="18" charset="0"/>
                <a:cs typeface="Times New Roman" pitchFamily="18" charset="0"/>
              </a:rPr>
              <a:t> The “treatment” was informing them that their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Times New Roman" pitchFamily="18" charset="0"/>
              </a:rPr>
              <a:t>work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</a:rPr>
              <a:t>satisfies recommendations for an active lifestyle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kern="0" dirty="0" smtClean="0">
                <a:solidFill>
                  <a:sysClr val="windowText" lastClr="000000"/>
                </a:solidFill>
                <a:latin typeface="Cambria" pitchFamily="18" charset="0"/>
                <a:ea typeface="Cambria Math" pitchFamily="18" charset="0"/>
                <a:cs typeface="Times New Roman" pitchFamily="18" charset="0"/>
              </a:rPr>
              <a:t> After 8 weeks, the informed group had lost 1.59 more pounds, on average, than the control group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2800" kern="0" dirty="0" smtClean="0">
                <a:solidFill>
                  <a:sysClr val="windowText" lastClr="000000"/>
                </a:solidFill>
                <a:latin typeface="Cambria" pitchFamily="18" charset="0"/>
                <a:ea typeface="Cambria Math" pitchFamily="18" charset="0"/>
                <a:cs typeface="Times New Roman" pitchFamily="18" charset="0"/>
              </a:rPr>
              <a:t>Is this difference </a:t>
            </a:r>
            <a:r>
              <a:rPr lang="en-US" sz="2800" b="1" i="1" kern="0" dirty="0" smtClean="0">
                <a:solidFill>
                  <a:schemeClr val="accent2"/>
                </a:solidFill>
                <a:latin typeface="Cambria" pitchFamily="18" charset="0"/>
                <a:ea typeface="Cambria Math" pitchFamily="18" charset="0"/>
                <a:cs typeface="Times New Roman" pitchFamily="18" charset="0"/>
              </a:rPr>
              <a:t>statistically significant</a:t>
            </a:r>
            <a:r>
              <a:rPr lang="en-US" sz="2800" kern="0" dirty="0" smtClean="0">
                <a:solidFill>
                  <a:sysClr val="windowText" lastClr="000000"/>
                </a:solidFill>
                <a:latin typeface="Cambria" pitchFamily="18" charset="0"/>
                <a:ea typeface="Cambria Math" pitchFamily="18" charset="0"/>
                <a:cs typeface="Times New Roman" pitchFamily="18" charset="0"/>
              </a:rPr>
              <a:t>?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</a:rPr>
              <a:t>Crum, A.J. and Langer, E.J. (2007).  “Mind-Set Matters: Exercise and the Placebo Effect,”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</a:rPr>
              <a:t>Psychological Science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</a:rPr>
              <a:t>,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</a:rPr>
              <a:t>18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</a:rPr>
              <a:t>:165-171.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 pitchFamily="18" charset="0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Randomization Test on </a:t>
            </a:r>
            <a:r>
              <a:rPr lang="en-US" sz="4000" b="1" dirty="0" err="1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StatKey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1202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  <a:hlinkClick r:id="rId3"/>
              </a:rPr>
              <a:t>www.lock5stat.com/statkey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 </a:t>
            </a:r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752600"/>
            <a:ext cx="8382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Test for difference in means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Choose “</a:t>
            </a: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Weight </a:t>
            </a: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Change </a:t>
            </a:r>
            <a:r>
              <a:rPr lang="en-US" sz="2800" dirty="0" err="1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vs</a:t>
            </a: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Informed” from “Custom Dataset” drop down menu (upper right)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Generate randomization samples by clicking “Generate 1000 Samples” a few times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Click the box next to “Right tail” to pull up the proportion in the right tail</a:t>
            </a:r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Edit the end point to match the observed statistic by clicking on the blue box on the x-axis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0"/>
  <p:tag name="PARTLISTDEFAULT" val="0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00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Custom 1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00349E"/>
      </a:hlink>
      <a:folHlink>
        <a:srgbClr val="00349E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9686</TotalTime>
  <Words>864</Words>
  <Application>Microsoft Office PowerPoint</Application>
  <PresentationFormat>On-screen Show (4:3)</PresentationFormat>
  <Paragraphs>139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Aspect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Re-randomization</dc:title>
  <dc:creator>Kari</dc:creator>
  <cp:lastModifiedBy>Kari</cp:lastModifiedBy>
  <cp:revision>188</cp:revision>
  <dcterms:created xsi:type="dcterms:W3CDTF">2009-11-13T19:43:56Z</dcterms:created>
  <dcterms:modified xsi:type="dcterms:W3CDTF">2012-05-16T16:56:12Z</dcterms:modified>
</cp:coreProperties>
</file>