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53"/>
  </p:notesMasterIdLst>
  <p:handoutMasterIdLst>
    <p:handoutMasterId r:id="rId54"/>
  </p:handoutMasterIdLst>
  <p:sldIdLst>
    <p:sldId id="256" r:id="rId7"/>
    <p:sldId id="331" r:id="rId8"/>
    <p:sldId id="329" r:id="rId9"/>
    <p:sldId id="330" r:id="rId10"/>
    <p:sldId id="332" r:id="rId11"/>
    <p:sldId id="333" r:id="rId12"/>
    <p:sldId id="334" r:id="rId13"/>
    <p:sldId id="362" r:id="rId14"/>
    <p:sldId id="319" r:id="rId15"/>
    <p:sldId id="361" r:id="rId16"/>
    <p:sldId id="335" r:id="rId17"/>
    <p:sldId id="273" r:id="rId18"/>
    <p:sldId id="363" r:id="rId19"/>
    <p:sldId id="323" r:id="rId20"/>
    <p:sldId id="324" r:id="rId21"/>
    <p:sldId id="275" r:id="rId22"/>
    <p:sldId id="336" r:id="rId23"/>
    <p:sldId id="280" r:id="rId24"/>
    <p:sldId id="364" r:id="rId25"/>
    <p:sldId id="326" r:id="rId26"/>
    <p:sldId id="317" r:id="rId27"/>
    <p:sldId id="318" r:id="rId28"/>
    <p:sldId id="325" r:id="rId29"/>
    <p:sldId id="304" r:id="rId30"/>
    <p:sldId id="337" r:id="rId31"/>
    <p:sldId id="338" r:id="rId32"/>
    <p:sldId id="373" r:id="rId33"/>
    <p:sldId id="340" r:id="rId34"/>
    <p:sldId id="368" r:id="rId35"/>
    <p:sldId id="370" r:id="rId36"/>
    <p:sldId id="371" r:id="rId37"/>
    <p:sldId id="372" r:id="rId38"/>
    <p:sldId id="345" r:id="rId39"/>
    <p:sldId id="346" r:id="rId40"/>
    <p:sldId id="347" r:id="rId41"/>
    <p:sldId id="305" r:id="rId42"/>
    <p:sldId id="349" r:id="rId43"/>
    <p:sldId id="352" r:id="rId44"/>
    <p:sldId id="365" r:id="rId45"/>
    <p:sldId id="353" r:id="rId46"/>
    <p:sldId id="354" r:id="rId47"/>
    <p:sldId id="374" r:id="rId48"/>
    <p:sldId id="356" r:id="rId49"/>
    <p:sldId id="358" r:id="rId50"/>
    <p:sldId id="359" r:id="rId51"/>
    <p:sldId id="36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4" autoAdjust="0"/>
  </p:normalViewPr>
  <p:slideViewPr>
    <p:cSldViewPr snapToGrid="0">
      <p:cViewPr varScale="1">
        <p:scale>
          <a:sx n="75" d="100"/>
          <a:sy n="75" d="100"/>
        </p:scale>
        <p:origin x="-10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39</a:t>
            </a:fld>
            <a:endParaRPr lang="en-US"/>
          </a:p>
        </p:txBody>
      </p:sp>
    </p:spTree>
    <p:extLst>
      <p:ext uri="{BB962C8B-B14F-4D97-AF65-F5344CB8AC3E}">
        <p14:creationId xmlns:p14="http://schemas.microsoft.com/office/powerpoint/2010/main" val="23064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19067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1987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114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2140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23153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208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858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6326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15454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44724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64065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9966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10/26/2012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5.jpeg"/><Relationship Id="rId18" Type="http://schemas.openxmlformats.org/officeDocument/2006/relationships/image" Target="../media/image20.jpeg"/><Relationship Id="rId26" Type="http://schemas.openxmlformats.org/officeDocument/2006/relationships/image" Target="../media/image26.jpeg"/><Relationship Id="rId3" Type="http://schemas.openxmlformats.org/officeDocument/2006/relationships/image" Target="../media/image46.jpeg"/><Relationship Id="rId21" Type="http://schemas.openxmlformats.org/officeDocument/2006/relationships/image" Target="../media/image9.jpeg"/><Relationship Id="rId7" Type="http://schemas.openxmlformats.org/officeDocument/2006/relationships/image" Target="../media/image23.jpeg"/><Relationship Id="rId12" Type="http://schemas.openxmlformats.org/officeDocument/2006/relationships/image" Target="../media/image4.jpeg"/><Relationship Id="rId17" Type="http://schemas.openxmlformats.org/officeDocument/2006/relationships/image" Target="../media/image13.jpeg"/><Relationship Id="rId25" Type="http://schemas.openxmlformats.org/officeDocument/2006/relationships/image" Target="../media/image17.jpeg"/><Relationship Id="rId2" Type="http://schemas.openxmlformats.org/officeDocument/2006/relationships/image" Target="../media/image27.jpe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5.jpeg"/><Relationship Id="rId24" Type="http://schemas.openxmlformats.org/officeDocument/2006/relationships/image" Target="../media/image16.jpeg"/><Relationship Id="rId5" Type="http://schemas.openxmlformats.org/officeDocument/2006/relationships/image" Target="../media/image22.jpeg"/><Relationship Id="rId15" Type="http://schemas.openxmlformats.org/officeDocument/2006/relationships/image" Target="../media/image19.jpeg"/><Relationship Id="rId23" Type="http://schemas.openxmlformats.org/officeDocument/2006/relationships/image" Target="../media/image15.jpeg"/><Relationship Id="rId10" Type="http://schemas.openxmlformats.org/officeDocument/2006/relationships/image" Target="../media/image11.jpeg"/><Relationship Id="rId19"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6.jpeg"/><Relationship Id="rId14" Type="http://schemas.openxmlformats.org/officeDocument/2006/relationships/image" Target="../media/image21.jpeg"/><Relationship Id="rId22" Type="http://schemas.openxmlformats.org/officeDocument/2006/relationships/image" Target="../media/image12.jpeg"/><Relationship Id="rId27"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3.wmf"/><Relationship Id="rId11" Type="http://schemas.openxmlformats.org/officeDocument/2006/relationships/image" Target="../media/image55.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6.xml"/><Relationship Id="rId9" Type="http://schemas.openxmlformats.org/officeDocument/2006/relationships/image" Target="../media/image54.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6.png"/><Relationship Id="rId4" Type="http://schemas.openxmlformats.org/officeDocument/2006/relationships/hyperlink" Target="http://www.lock5stat.com/" TargetMode="Externa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53.wmf"/><Relationship Id="rId11" Type="http://schemas.openxmlformats.org/officeDocument/2006/relationships/image" Target="../media/image55.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8.xml"/><Relationship Id="rId9" Type="http://schemas.openxmlformats.org/officeDocument/2006/relationships/image" Target="../media/image54.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2.emf"/><Relationship Id="rId4" Type="http://schemas.openxmlformats.org/officeDocument/2006/relationships/image" Target="../media/image6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www.lock5stat.com/statkey" TargetMode="Externa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hyperlink" Target="mailto:rlock@stlawu.edu"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 Id="rId4" Type="http://schemas.openxmlformats.org/officeDocument/2006/relationships/hyperlink" Target="http://www.lock5sta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29.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emf"/></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514349"/>
            <a:ext cx="8398412" cy="2914651"/>
          </a:xfrm>
        </p:spPr>
        <p:txBody>
          <a:bodyPr>
            <a:noAutofit/>
          </a:bodyPr>
          <a:lstStyle/>
          <a:p>
            <a:r>
              <a:rPr lang="en-US" sz="4800" b="1" dirty="0" smtClean="0"/>
              <a:t>Bootstraps and Scrambles:</a:t>
            </a:r>
            <a:br>
              <a:rPr lang="en-US" sz="4800" b="1" dirty="0" smtClean="0"/>
            </a:br>
            <a:r>
              <a:rPr lang="en-US" sz="4800" b="1" dirty="0" smtClean="0"/>
              <a:t>Letting a Dataset Speak for Itself</a:t>
            </a:r>
            <a:endParaRPr lang="en-US" sz="4800" b="1" dirty="0"/>
          </a:p>
        </p:txBody>
      </p:sp>
      <p:sp>
        <p:nvSpPr>
          <p:cNvPr id="3" name="Subtitle 2"/>
          <p:cNvSpPr>
            <a:spLocks noGrp="1"/>
          </p:cNvSpPr>
          <p:nvPr>
            <p:ph type="subTitle" idx="1"/>
          </p:nvPr>
        </p:nvSpPr>
        <p:spPr>
          <a:xfrm>
            <a:off x="253218" y="3733800"/>
            <a:ext cx="8890782" cy="2743200"/>
          </a:xfrm>
        </p:spPr>
        <p:txBody>
          <a:bodyPr>
            <a:noAutofit/>
          </a:bodyPr>
          <a:lstStyle/>
          <a:p>
            <a:r>
              <a:rPr lang="en-US" sz="2800" dirty="0" smtClean="0">
                <a:solidFill>
                  <a:schemeClr val="tx1">
                    <a:lumMod val="85000"/>
                    <a:lumOff val="15000"/>
                  </a:schemeClr>
                </a:solidFill>
              </a:rPr>
              <a:t>    Robin H. Lock    			        	Patti Frazer Lock ‘75</a:t>
            </a:r>
          </a:p>
          <a:p>
            <a:r>
              <a:rPr lang="en-US" sz="2200" dirty="0" smtClean="0">
                <a:solidFill>
                  <a:schemeClr val="tx1">
                    <a:lumMod val="85000"/>
                    <a:lumOff val="15000"/>
                  </a:schemeClr>
                </a:solidFill>
              </a:rPr>
              <a:t>Burry Professor of Statistics	            Cummings Professor of Mathematics</a:t>
            </a:r>
          </a:p>
          <a:p>
            <a:r>
              <a:rPr lang="en-US" sz="2200" dirty="0" smtClean="0">
                <a:solidFill>
                  <a:schemeClr val="tx1">
                    <a:lumMod val="85000"/>
                    <a:lumOff val="15000"/>
                  </a:schemeClr>
                </a:solidFill>
              </a:rPr>
              <a:t>St. Lawrence University				St. Lawrence University</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Colgate University</a:t>
            </a:r>
          </a:p>
          <a:p>
            <a:r>
              <a:rPr lang="en-US" sz="2800" dirty="0" smtClean="0">
                <a:solidFill>
                  <a:schemeClr val="tx1">
                    <a:lumMod val="85000"/>
                    <a:lumOff val="15000"/>
                  </a:schemeClr>
                </a:solidFill>
              </a:rPr>
              <a:t>October 11, 2012</a:t>
            </a:r>
          </a:p>
        </p:txBody>
      </p:sp>
      <p:sp>
        <p:nvSpPr>
          <p:cNvPr id="4" name="Rectangle 3"/>
          <p:cNvSpPr/>
          <p:nvPr/>
        </p:nvSpPr>
        <p:spPr>
          <a:xfrm>
            <a:off x="267285" y="457200"/>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84620" y="640523"/>
            <a:ext cx="1447800" cy="1737360"/>
          </a:xfrm>
          <a:prstGeom prst="rect">
            <a:avLst/>
          </a:prstGeom>
          <a:noFill/>
          <a:ln w="9525">
            <a:noFill/>
            <a:miter lim="800000"/>
            <a:headEnd/>
            <a:tailEnd/>
          </a:ln>
        </p:spPr>
      </p:pic>
      <p:sp>
        <p:nvSpPr>
          <p:cNvPr id="3" name="TextBox 2"/>
          <p:cNvSpPr txBox="1"/>
          <p:nvPr/>
        </p:nvSpPr>
        <p:spPr>
          <a:xfrm>
            <a:off x="557769" y="2445288"/>
            <a:ext cx="1395046" cy="830997"/>
          </a:xfrm>
          <a:prstGeom prst="rect">
            <a:avLst/>
          </a:prstGeom>
          <a:noFill/>
        </p:spPr>
        <p:txBody>
          <a:bodyPr wrap="square" rtlCol="0">
            <a:spAutoFit/>
          </a:bodyPr>
          <a:lstStyle/>
          <a:p>
            <a:r>
              <a:rPr lang="en-US" sz="2400" dirty="0" smtClean="0">
                <a:solidFill>
                  <a:schemeClr val="tx1"/>
                </a:solidFill>
              </a:rPr>
              <a:t>Original Sample</a:t>
            </a:r>
            <a:endParaRPr lang="en-US" sz="2400" dirty="0">
              <a:solidFill>
                <a:schemeClr val="tx1"/>
              </a:solidFill>
            </a:endParaRPr>
          </a:p>
        </p:txBody>
      </p:sp>
      <p:sp>
        <p:nvSpPr>
          <p:cNvPr id="5" name="TextBox 4"/>
          <p:cNvSpPr txBox="1"/>
          <p:nvPr/>
        </p:nvSpPr>
        <p:spPr>
          <a:xfrm>
            <a:off x="2590800" y="5640280"/>
            <a:ext cx="6324600" cy="461665"/>
          </a:xfrm>
          <a:prstGeom prst="rect">
            <a:avLst/>
          </a:prstGeom>
          <a:noFill/>
        </p:spPr>
        <p:txBody>
          <a:bodyPr wrap="square" rtlCol="0">
            <a:spAutoFit/>
          </a:bodyPr>
          <a:lstStyle/>
          <a:p>
            <a:pPr algn="ctr"/>
            <a:r>
              <a:rPr lang="en-US" sz="2400" dirty="0" smtClean="0">
                <a:solidFill>
                  <a:schemeClr val="tx1"/>
                </a:solidFill>
              </a:rPr>
              <a:t>A simulated “population” to sample from</a:t>
            </a:r>
            <a:endParaRPr lang="en-US" sz="2400" dirty="0">
              <a:solidFill>
                <a:schemeClr val="tx1"/>
              </a:solidFill>
            </a:endParaRPr>
          </a:p>
        </p:txBody>
      </p:sp>
      <p:sp>
        <p:nvSpPr>
          <p:cNvPr id="6" name="TextBox 5"/>
          <p:cNvSpPr txBox="1"/>
          <p:nvPr/>
        </p:nvSpPr>
        <p:spPr>
          <a:xfrm>
            <a:off x="343859" y="5686446"/>
            <a:ext cx="1867577" cy="830997"/>
          </a:xfrm>
          <a:prstGeom prst="rect">
            <a:avLst/>
          </a:prstGeom>
          <a:noFill/>
        </p:spPr>
        <p:txBody>
          <a:bodyPr wrap="square" rtlCol="0">
            <a:spAutoFit/>
          </a:bodyPr>
          <a:lstStyle/>
          <a:p>
            <a:r>
              <a:rPr lang="en-US" sz="2400" dirty="0" smtClean="0">
                <a:solidFill>
                  <a:schemeClr val="tx1"/>
                </a:solidFill>
              </a:rPr>
              <a:t>Bootstrap  Sample</a:t>
            </a:r>
            <a:endParaRPr lang="en-US" sz="2400" dirty="0">
              <a:solidFill>
                <a:schemeClr val="tx1"/>
              </a:solidFill>
            </a:endParaRPr>
          </a:p>
        </p:txBody>
      </p:sp>
      <p:pic>
        <p:nvPicPr>
          <p:cNvPr id="7" name="Picture 2"/>
          <p:cNvPicPr>
            <a:picLocks noChangeAspect="1" noChangeArrowheads="1"/>
          </p:cNvPicPr>
          <p:nvPr/>
        </p:nvPicPr>
        <p:blipFill>
          <a:blip r:embed="rId4" cstate="print"/>
          <a:srcRect/>
          <a:stretch>
            <a:fillRect/>
          </a:stretch>
        </p:blipFill>
        <p:spPr bwMode="auto">
          <a:xfrm>
            <a:off x="175133" y="3705657"/>
            <a:ext cx="564134" cy="961591"/>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862871" y="3716341"/>
            <a:ext cx="636458" cy="94022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670748" y="3716341"/>
            <a:ext cx="564134" cy="961591"/>
          </a:xfrm>
          <a:prstGeom prst="rect">
            <a:avLst/>
          </a:prstGeom>
          <a:noFill/>
          <a:ln w="9525">
            <a:noFill/>
            <a:miter lim="800000"/>
            <a:headEnd/>
            <a:tailEnd/>
          </a:ln>
        </p:spPr>
      </p:pic>
      <p:pic>
        <p:nvPicPr>
          <p:cNvPr id="10" name="Picture 4"/>
          <p:cNvPicPr>
            <a:picLocks noChangeAspect="1" noChangeArrowheads="1"/>
          </p:cNvPicPr>
          <p:nvPr/>
        </p:nvPicPr>
        <p:blipFill>
          <a:blip r:embed="rId6" cstate="print"/>
          <a:srcRect/>
          <a:stretch>
            <a:fillRect/>
          </a:stretch>
        </p:blipFill>
        <p:spPr bwMode="auto">
          <a:xfrm>
            <a:off x="79992" y="4811452"/>
            <a:ext cx="809256" cy="867898"/>
          </a:xfrm>
          <a:prstGeom prst="rect">
            <a:avLst/>
          </a:prstGeom>
          <a:noFill/>
          <a:ln w="9525">
            <a:noFill/>
            <a:miter lim="800000"/>
            <a:headEnd/>
            <a:tailEnd/>
          </a:ln>
        </p:spPr>
      </p:pic>
      <p:pic>
        <p:nvPicPr>
          <p:cNvPr id="11" name="Picture 5"/>
          <p:cNvPicPr>
            <a:picLocks noChangeAspect="1" noChangeArrowheads="1"/>
          </p:cNvPicPr>
          <p:nvPr/>
        </p:nvPicPr>
        <p:blipFill>
          <a:blip r:embed="rId7" cstate="print"/>
          <a:srcRect/>
          <a:stretch>
            <a:fillRect/>
          </a:stretch>
        </p:blipFill>
        <p:spPr bwMode="auto">
          <a:xfrm>
            <a:off x="1777712" y="4701378"/>
            <a:ext cx="571542" cy="867898"/>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908333" y="4811452"/>
            <a:ext cx="809256" cy="867898"/>
          </a:xfrm>
          <a:prstGeom prst="rect">
            <a:avLst/>
          </a:prstGeom>
          <a:noFill/>
          <a:ln w="9525">
            <a:noFill/>
            <a:miter lim="800000"/>
            <a:headEnd/>
            <a:tailEnd/>
          </a:ln>
        </p:spPr>
      </p:pic>
      <p:grpSp>
        <p:nvGrpSpPr>
          <p:cNvPr id="14" name="Group 13"/>
          <p:cNvGrpSpPr/>
          <p:nvPr/>
        </p:nvGrpSpPr>
        <p:grpSpPr>
          <a:xfrm>
            <a:off x="2706210" y="68801"/>
            <a:ext cx="6362700" cy="5264377"/>
            <a:chOff x="2283041" y="228600"/>
            <a:chExt cx="6362700" cy="5264377"/>
          </a:xfrm>
        </p:grpSpPr>
        <p:pic>
          <p:nvPicPr>
            <p:cNvPr id="2" name="Picture 2"/>
            <p:cNvPicPr>
              <a:picLocks noChangeAspect="1" noChangeArrowheads="1"/>
            </p:cNvPicPr>
            <p:nvPr/>
          </p:nvPicPr>
          <p:blipFill>
            <a:blip r:embed="rId8" cstate="print"/>
            <a:srcRect/>
            <a:stretch>
              <a:fillRect/>
            </a:stretch>
          </p:blipFill>
          <p:spPr bwMode="auto">
            <a:xfrm>
              <a:off x="2283041" y="228600"/>
              <a:ext cx="6362700" cy="5264377"/>
            </a:xfrm>
            <a:prstGeom prst="rect">
              <a:avLst/>
            </a:prstGeom>
            <a:noFill/>
            <a:ln w="9525">
              <a:noFill/>
              <a:miter lim="800000"/>
              <a:headEnd/>
              <a:tailEnd/>
            </a:ln>
          </p:spPr>
        </p:pic>
        <p:sp>
          <p:nvSpPr>
            <p:cNvPr id="13" name="Rectangle 12"/>
            <p:cNvSpPr/>
            <p:nvPr/>
          </p:nvSpPr>
          <p:spPr bwMode="auto">
            <a:xfrm>
              <a:off x="2283041" y="2273587"/>
              <a:ext cx="917359" cy="17650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66"/>
                </a:solidFill>
                <a:effectLst/>
                <a:latin typeface="Times New Roman" pitchFamily="18" charset="0"/>
              </a:endParaRPr>
            </a:p>
          </p:txBody>
        </p:sp>
      </p:grpSp>
    </p:spTree>
    <p:extLst>
      <p:ext uri="{BB962C8B-B14F-4D97-AF65-F5344CB8AC3E}">
        <p14:creationId xmlns:p14="http://schemas.microsoft.com/office/powerpoint/2010/main" val="48527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6939"/>
            <a:ext cx="7772400" cy="1143000"/>
          </a:xfrm>
        </p:spPr>
        <p:txBody>
          <a:bodyPr>
            <a:normAutofit/>
          </a:bodyPr>
          <a:lstStyle/>
          <a:p>
            <a:r>
              <a:rPr lang="en-US" dirty="0" smtClean="0"/>
              <a:t>Creating a Bootstrap Distribution</a:t>
            </a:r>
            <a:endParaRPr lang="en-US" dirty="0"/>
          </a:p>
        </p:txBody>
      </p:sp>
      <p:sp>
        <p:nvSpPr>
          <p:cNvPr id="3" name="TextBox 2"/>
          <p:cNvSpPr txBox="1"/>
          <p:nvPr/>
        </p:nvSpPr>
        <p:spPr>
          <a:xfrm>
            <a:off x="304800" y="2209800"/>
            <a:ext cx="8686800" cy="2062103"/>
          </a:xfrm>
          <a:prstGeom prst="rect">
            <a:avLst/>
          </a:prstGeom>
          <a:solidFill>
            <a:schemeClr val="accent2">
              <a:lumMod val="60000"/>
              <a:lumOff val="40000"/>
            </a:schemeClr>
          </a:solidFill>
        </p:spPr>
        <p:txBody>
          <a:bodyPr wrap="square" rtlCol="0">
            <a:spAutoFit/>
          </a:bodyPr>
          <a:lstStyle/>
          <a:p>
            <a:r>
              <a:rPr lang="en-US" sz="3200" dirty="0" smtClean="0"/>
              <a:t>1. Compute a statistic of interest (original sample).</a:t>
            </a:r>
          </a:p>
          <a:p>
            <a:r>
              <a:rPr lang="en-US" sz="3200" dirty="0" smtClean="0"/>
              <a:t>2. Create a new sample with replacement (same </a:t>
            </a:r>
            <a:r>
              <a:rPr lang="en-US" sz="3200" i="1" dirty="0" smtClean="0"/>
              <a:t>n</a:t>
            </a:r>
            <a:r>
              <a:rPr lang="en-US" sz="3200" dirty="0" smtClean="0"/>
              <a:t>).</a:t>
            </a:r>
          </a:p>
          <a:p>
            <a:r>
              <a:rPr lang="en-US" sz="3200" dirty="0" smtClean="0"/>
              <a:t>3. Compute the same statistic for the new sample.</a:t>
            </a:r>
          </a:p>
          <a:p>
            <a:r>
              <a:rPr lang="en-US" sz="3200" dirty="0" smtClean="0"/>
              <a:t>4. Repeat 2 &amp; 3 many times, storing the results. </a:t>
            </a:r>
          </a:p>
        </p:txBody>
      </p:sp>
      <p:sp>
        <p:nvSpPr>
          <p:cNvPr id="4" name="TextBox 3"/>
          <p:cNvSpPr txBox="1"/>
          <p:nvPr/>
        </p:nvSpPr>
        <p:spPr>
          <a:xfrm>
            <a:off x="457200" y="5181600"/>
            <a:ext cx="8370849" cy="1077218"/>
          </a:xfrm>
          <a:prstGeom prst="rect">
            <a:avLst/>
          </a:prstGeom>
          <a:noFill/>
        </p:spPr>
        <p:txBody>
          <a:bodyPr wrap="square" rtlCol="0">
            <a:spAutoFit/>
          </a:bodyPr>
          <a:lstStyle/>
          <a:p>
            <a:r>
              <a:rPr lang="en-US" sz="3200" dirty="0" smtClean="0"/>
              <a:t>Important point: The basic process is the same for ANY parameter/statistic.</a:t>
            </a:r>
            <a:endParaRPr lang="en-US" sz="3200" dirty="0"/>
          </a:p>
        </p:txBody>
      </p:sp>
      <p:sp>
        <p:nvSpPr>
          <p:cNvPr id="5" name="TextBox 4"/>
          <p:cNvSpPr txBox="1"/>
          <p:nvPr/>
        </p:nvSpPr>
        <p:spPr>
          <a:xfrm>
            <a:off x="471054" y="1524000"/>
            <a:ext cx="2819400" cy="523220"/>
          </a:xfrm>
          <a:prstGeom prst="rect">
            <a:avLst/>
          </a:prstGeom>
          <a:solidFill>
            <a:srgbClr val="FFFF99"/>
          </a:solidFill>
          <a:ln>
            <a:solidFill>
              <a:schemeClr val="tx1"/>
            </a:solidFill>
          </a:ln>
        </p:spPr>
        <p:txBody>
          <a:bodyPr wrap="square" rtlCol="0">
            <a:spAutoFit/>
          </a:bodyPr>
          <a:lstStyle/>
          <a:p>
            <a:r>
              <a:rPr lang="en-US" sz="2800" dirty="0" smtClean="0"/>
              <a:t>Bootstrap sample</a:t>
            </a:r>
            <a:endParaRPr lang="en-US" sz="2800" dirty="0"/>
          </a:p>
        </p:txBody>
      </p:sp>
      <p:cxnSp>
        <p:nvCxnSpPr>
          <p:cNvPr id="7" name="Straight Arrow Connector 6"/>
          <p:cNvCxnSpPr>
            <a:stCxn id="5" idx="2"/>
          </p:cNvCxnSpPr>
          <p:nvPr/>
        </p:nvCxnSpPr>
        <p:spPr>
          <a:xfrm>
            <a:off x="1880754" y="2047220"/>
            <a:ext cx="1700646" cy="84838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2624" y="1524000"/>
            <a:ext cx="2819400" cy="523220"/>
          </a:xfrm>
          <a:prstGeom prst="rect">
            <a:avLst/>
          </a:prstGeom>
          <a:solidFill>
            <a:srgbClr val="FFFF99"/>
          </a:solidFill>
        </p:spPr>
        <p:txBody>
          <a:bodyPr wrap="square" rtlCol="0">
            <a:spAutoFit/>
          </a:bodyPr>
          <a:lstStyle/>
          <a:p>
            <a:r>
              <a:rPr lang="en-US" sz="2800" dirty="0" smtClean="0"/>
              <a:t>Bootstrap statistic</a:t>
            </a:r>
            <a:endParaRPr lang="en-US" sz="2800" dirty="0"/>
          </a:p>
        </p:txBody>
      </p:sp>
      <p:cxnSp>
        <p:nvCxnSpPr>
          <p:cNvPr id="9" name="Straight Arrow Connector 8"/>
          <p:cNvCxnSpPr>
            <a:stCxn id="8" idx="2"/>
          </p:cNvCxnSpPr>
          <p:nvPr/>
        </p:nvCxnSpPr>
        <p:spPr>
          <a:xfrm flipH="1">
            <a:off x="4648200" y="2047220"/>
            <a:ext cx="1404124" cy="130558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7800" y="4658380"/>
            <a:ext cx="3733800" cy="523220"/>
          </a:xfrm>
          <a:prstGeom prst="rect">
            <a:avLst/>
          </a:prstGeom>
          <a:solidFill>
            <a:srgbClr val="FFFF99"/>
          </a:solidFill>
          <a:ln>
            <a:solidFill>
              <a:schemeClr val="tx1"/>
            </a:solidFill>
          </a:ln>
        </p:spPr>
        <p:txBody>
          <a:bodyPr wrap="square" rtlCol="0">
            <a:spAutoFit/>
          </a:bodyPr>
          <a:lstStyle/>
          <a:p>
            <a:r>
              <a:rPr lang="en-US" sz="2800" dirty="0" smtClean="0"/>
              <a:t>Bootstrap distribution</a:t>
            </a:r>
            <a:endParaRPr lang="en-US" sz="2800" dirty="0"/>
          </a:p>
        </p:txBody>
      </p:sp>
      <p:cxnSp>
        <p:nvCxnSpPr>
          <p:cNvPr id="12" name="Straight Arrow Connector 11"/>
          <p:cNvCxnSpPr/>
          <p:nvPr/>
        </p:nvCxnSpPr>
        <p:spPr>
          <a:xfrm flipH="1" flipV="1">
            <a:off x="5943600" y="4157990"/>
            <a:ext cx="685800" cy="50039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5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par>
                          <p:cTn id="48" fill="hold">
                            <p:stCondLst>
                              <p:cond delay="0"/>
                            </p:stCondLst>
                            <p:childTnLst>
                              <p:par>
                                <p:cTn id="49" presetID="22" presetClass="entr" presetSubtype="4"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animBg="1"/>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226599" y="6273225"/>
                <a:ext cx="3914775" cy="584775"/>
              </a:xfrm>
              <a:prstGeom prst="rect">
                <a:avLst/>
              </a:prstGeom>
              <a:noFill/>
            </p:spPr>
            <p:txBody>
              <a:bodyPr wrap="square" rtlCol="0">
                <a:spAutoFit/>
              </a:bodyPr>
              <a:lstStyle/>
              <a:p>
                <a:r>
                  <a:rPr lang="en-US" sz="3200" dirty="0" smtClean="0"/>
                  <a:t>Std. </a:t>
                </a:r>
                <a:r>
                  <a:rPr lang="en-US" sz="3200" dirty="0" err="1" smtClean="0"/>
                  <a:t>dev</a:t>
                </a:r>
                <a:r>
                  <a:rPr lang="en-US" sz="3200" dirty="0" smtClean="0"/>
                  <a:t>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’s=2.18</a:t>
                </a:r>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26599" y="6273225"/>
                <a:ext cx="3914775" cy="584775"/>
              </a:xfrm>
              <a:prstGeom prst="rect">
                <a:avLst/>
              </a:prstGeom>
              <a:blipFill rotWithShape="1">
                <a:blip r:embed="rId3"/>
                <a:stretch>
                  <a:fillRect l="-3894"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42310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Method #1</a:t>
            </a:r>
            <a:endParaRPr lang="en-US" dirty="0"/>
          </a:p>
        </p:txBody>
      </p:sp>
      <p:sp>
        <p:nvSpPr>
          <p:cNvPr id="3" name="TextBox 2"/>
          <p:cNvSpPr txBox="1"/>
          <p:nvPr/>
        </p:nvSpPr>
        <p:spPr>
          <a:xfrm>
            <a:off x="533400" y="1712893"/>
            <a:ext cx="7924800" cy="954107"/>
          </a:xfrm>
          <a:prstGeom prst="rect">
            <a:avLst/>
          </a:prstGeom>
          <a:solidFill>
            <a:srgbClr val="FFFF99"/>
          </a:solidFill>
        </p:spPr>
        <p:txBody>
          <a:bodyPr wrap="square" rtlCol="0">
            <a:spAutoFit/>
          </a:bodyPr>
          <a:lstStyle/>
          <a:p>
            <a:r>
              <a:rPr lang="en-US" sz="2800" dirty="0" smtClean="0"/>
              <a:t>The standard deviation of the bootstrap statistics estimates the </a:t>
            </a:r>
            <a:r>
              <a:rPr lang="en-US" sz="2800" b="1" dirty="0" smtClean="0"/>
              <a:t>standard error </a:t>
            </a:r>
            <a:r>
              <a:rPr lang="en-US" sz="2800" dirty="0" smtClean="0"/>
              <a:t>of the sample statistic.</a:t>
            </a:r>
            <a:endParaRPr lang="en-US" sz="28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2" cstate="print"/>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Mustang prices:</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15.98</m:t>
                      </m:r>
                      <m:r>
                        <a:rPr lang="en-US" sz="3600" i="1" dirty="0" smtClean="0">
                          <a:latin typeface="Cambria Math"/>
                          <a:ea typeface="Cambria Math"/>
                        </a:rPr>
                        <m:t>±</m:t>
                      </m:r>
                      <m:r>
                        <a:rPr lang="en-US" sz="3600" b="0" i="1" dirty="0" smtClean="0">
                          <a:latin typeface="Cambria Math"/>
                          <a:ea typeface="Cambria Math"/>
                        </a:rPr>
                        <m:t>2∙2.18=15.98±4.36=(11.62, 20.34)</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92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a:t>
            </a:r>
            <a:r>
              <a:rPr lang="en-US" dirty="0" smtClean="0"/>
              <a:t>Method </a:t>
            </a:r>
            <a:r>
              <a:rPr lang="en-US" dirty="0"/>
              <a:t>#2</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729" y="189390"/>
            <a:ext cx="8382000" cy="2923877"/>
          </a:xfrm>
          <a:prstGeom prst="rect">
            <a:avLst/>
          </a:prstGeom>
          <a:solidFill>
            <a:srgbClr val="FFFF99"/>
          </a:solidFill>
          <a:ln w="28575">
            <a:solidFill>
              <a:schemeClr val="tx1"/>
            </a:solidFill>
          </a:ln>
        </p:spPr>
        <p:txBody>
          <a:bodyPr wrap="square">
            <a:spAutoFit/>
          </a:bodyPr>
          <a:lstStyle/>
          <a:p>
            <a:r>
              <a:rPr lang="en-US" sz="3200" dirty="0" smtClean="0"/>
              <a:t>Example #2 : According to a recent CNN poll of </a:t>
            </a:r>
            <a:r>
              <a:rPr lang="en-US" sz="3200" i="1" dirty="0" smtClean="0"/>
              <a:t>n</a:t>
            </a:r>
            <a:r>
              <a:rPr lang="en-US" sz="3200" dirty="0" smtClean="0"/>
              <a:t>=722 likely voters in Ohio:</a:t>
            </a:r>
          </a:p>
          <a:p>
            <a:r>
              <a:rPr lang="en-US" sz="3200" dirty="0"/>
              <a:t> </a:t>
            </a:r>
            <a:r>
              <a:rPr lang="en-US" sz="3200" dirty="0" smtClean="0"/>
              <a:t>         368 choose Obama  (51%)</a:t>
            </a:r>
          </a:p>
          <a:p>
            <a:r>
              <a:rPr lang="en-US" sz="3200" dirty="0" smtClean="0"/>
              <a:t>          339 choose Romney (47%)</a:t>
            </a:r>
          </a:p>
          <a:p>
            <a:r>
              <a:rPr lang="en-US" sz="3200" dirty="0" smtClean="0"/>
              <a:t>            15 choose otherwise (2%)</a:t>
            </a:r>
          </a:p>
          <a:p>
            <a:r>
              <a:rPr lang="en-US" sz="2400" i="1" dirty="0"/>
              <a:t>http://www.cnn.com/POLITICS/pollingcenter/polls/3250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29" y="3184289"/>
            <a:ext cx="38766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9729" y="3391270"/>
            <a:ext cx="4191000" cy="2062103"/>
          </a:xfrm>
          <a:prstGeom prst="rect">
            <a:avLst/>
          </a:prstGeom>
          <a:noFill/>
        </p:spPr>
        <p:txBody>
          <a:bodyPr wrap="square" rtlCol="0">
            <a:spAutoFit/>
          </a:bodyPr>
          <a:lstStyle/>
          <a:p>
            <a:r>
              <a:rPr lang="en-US" sz="3200" dirty="0" smtClean="0"/>
              <a:t>Find a 95% confidence interval for the proportion of Obama supporters in Ohio</a:t>
            </a:r>
            <a:r>
              <a:rPr lang="en-US" sz="2800" dirty="0" smtClean="0"/>
              <a:t>.</a:t>
            </a:r>
            <a:endParaRPr lang="en-US" sz="2800" dirty="0"/>
          </a:p>
        </p:txBody>
      </p:sp>
    </p:spTree>
    <p:extLst>
      <p:ext uri="{BB962C8B-B14F-4D97-AF65-F5344CB8AC3E}">
        <p14:creationId xmlns:p14="http://schemas.microsoft.com/office/powerpoint/2010/main" val="258586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44" y="150351"/>
            <a:ext cx="8229600" cy="1143000"/>
          </a:xfrm>
        </p:spPr>
        <p:txBody>
          <a:bodyPr/>
          <a:lstStyle/>
          <a:p>
            <a:r>
              <a:rPr lang="en-US" dirty="0" err="1" smtClean="0"/>
              <a:t>StatKey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32194"/>
            <a:ext cx="87820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6027938" y="3420122"/>
                <a:ext cx="2831977" cy="1846659"/>
              </a:xfrm>
              <a:prstGeom prst="rect">
                <a:avLst/>
              </a:prstGeom>
              <a:noFill/>
            </p:spPr>
            <p:txBody>
              <a:bodyPr wrap="square" rtlCol="0">
                <a:spAutoFit/>
              </a:bodyPr>
              <a:lstStyle/>
              <a:p>
                <a:pPr>
                  <a:spcBef>
                    <a:spcPts val="1200"/>
                  </a:spcBef>
                  <a:spcAft>
                    <a:spcPts val="1200"/>
                  </a:spcAft>
                </a:pPr>
                <a14:m>
                  <m:oMathPara xmlns:m="http://schemas.openxmlformats.org/officeDocument/2006/math">
                    <m:oMathParaPr>
                      <m:jc m:val="centerGroup"/>
                    </m:oMathParaPr>
                    <m:oMath xmlns:m="http://schemas.openxmlformats.org/officeDocument/2006/math">
                      <m:r>
                        <a:rPr lang="en-US" sz="2800" b="0" i="1" dirty="0" smtClean="0">
                          <a:latin typeface="Cambria Math"/>
                        </a:rPr>
                        <m:t>     </m:t>
                      </m:r>
                      <m:r>
                        <a:rPr lang="en-US" sz="2800" i="1" dirty="0" smtClean="0">
                          <a:latin typeface="Cambria Math"/>
                        </a:rPr>
                        <m:t>0.51</m:t>
                      </m:r>
                      <m:r>
                        <a:rPr lang="en-US" sz="2800" i="1" dirty="0" smtClean="0">
                          <a:latin typeface="Cambria Math"/>
                          <a:ea typeface="Cambria Math"/>
                        </a:rPr>
                        <m:t>±</m:t>
                      </m:r>
                      <m:r>
                        <a:rPr lang="en-US" sz="2800" b="0" i="1" dirty="0" smtClean="0">
                          <a:latin typeface="Cambria Math"/>
                          <a:ea typeface="Cambria Math"/>
                        </a:rPr>
                        <m:t>2</m:t>
                      </m:r>
                      <m:d>
                        <m:dPr>
                          <m:ctrlPr>
                            <a:rPr lang="en-US" sz="2800" b="0" i="1" dirty="0" smtClean="0">
                              <a:latin typeface="Cambria Math"/>
                              <a:ea typeface="Cambria Math"/>
                            </a:rPr>
                          </m:ctrlPr>
                        </m:dPr>
                        <m:e>
                          <m:r>
                            <a:rPr lang="en-US" sz="2800" b="0" i="1" dirty="0" smtClean="0">
                              <a:latin typeface="Cambria Math"/>
                              <a:ea typeface="Cambria Math"/>
                            </a:rPr>
                            <m:t>0.18</m:t>
                          </m:r>
                        </m:e>
                      </m:d>
                    </m:oMath>
                  </m:oMathPara>
                </a14:m>
                <a:endParaRPr lang="en-US" sz="2800" b="0" i="1" dirty="0" smtClean="0">
                  <a:latin typeface="Cambria Math"/>
                  <a:ea typeface="Cambria Math"/>
                </a:endParaRPr>
              </a:p>
              <a:p>
                <a:pPr>
                  <a:spcBef>
                    <a:spcPts val="1200"/>
                  </a:spcBef>
                  <a:spcAft>
                    <a:spcPts val="1200"/>
                  </a:spcAft>
                </a:pPr>
                <a14:m>
                  <m:oMathPara xmlns:m="http://schemas.openxmlformats.org/officeDocument/2006/math">
                    <m:oMathParaPr>
                      <m:jc m:val="centerGroup"/>
                    </m:oMathParaPr>
                    <m:oMath xmlns:m="http://schemas.openxmlformats.org/officeDocument/2006/math">
                      <m:r>
                        <a:rPr lang="en-US" sz="2800" b="0" i="1" dirty="0" smtClean="0">
                          <a:latin typeface="Cambria Math"/>
                          <a:ea typeface="Cambria Math"/>
                        </a:rPr>
                        <m:t>0.51±0.036</m:t>
                      </m:r>
                    </m:oMath>
                  </m:oMathPara>
                </a14:m>
                <a:endParaRPr lang="en-US" sz="2800" b="0" i="1" dirty="0" smtClean="0">
                  <a:latin typeface="Cambria Math"/>
                  <a:ea typeface="Cambria Math"/>
                </a:endParaRPr>
              </a:p>
              <a:p>
                <a:pPr>
                  <a:spcBef>
                    <a:spcPts val="1200"/>
                  </a:spcBef>
                  <a:spcAft>
                    <a:spcPts val="1200"/>
                  </a:spcAft>
                </a:pPr>
                <a14:m>
                  <m:oMathPara xmlns:m="http://schemas.openxmlformats.org/officeDocument/2006/math">
                    <m:oMathParaPr>
                      <m:jc m:val="centerGroup"/>
                    </m:oMathParaPr>
                    <m:oMath xmlns:m="http://schemas.openxmlformats.org/officeDocument/2006/math">
                      <m:r>
                        <a:rPr lang="en-US" sz="2800" b="0" i="1" dirty="0" smtClean="0">
                          <a:latin typeface="Cambria Math"/>
                          <a:ea typeface="Cambria Math"/>
                        </a:rPr>
                        <m:t>(0.474, 0.546)</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6027938" y="3420122"/>
                <a:ext cx="2831977" cy="184665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07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8"/>
            <a:ext cx="8229600" cy="864848"/>
          </a:xfrm>
        </p:spPr>
        <p:txBody>
          <a:bodyPr/>
          <a:lstStyle/>
          <a:p>
            <a:r>
              <a:rPr lang="en-US" dirty="0" smtClean="0"/>
              <a:t>The Lock</a:t>
            </a:r>
            <a:r>
              <a:rPr lang="en-US" baseline="30000" dirty="0" smtClean="0"/>
              <a:t>5</a:t>
            </a:r>
            <a:r>
              <a:rPr lang="en-US" dirty="0" smtClean="0"/>
              <a:t> Team</a:t>
            </a:r>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07818"/>
            <a:ext cx="8959958" cy="45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447800" y="4580188"/>
            <a:ext cx="1676400" cy="6096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
        <p:nvSpPr>
          <p:cNvPr id="6" name="Rounded Rectangular Callout 5"/>
          <p:cNvSpPr/>
          <p:nvPr/>
        </p:nvSpPr>
        <p:spPr>
          <a:xfrm>
            <a:off x="2103116" y="929630"/>
            <a:ext cx="1676400" cy="609600"/>
          </a:xfrm>
          <a:prstGeom prst="wedgeRoundRectCallout">
            <a:avLst>
              <a:gd name="adj1" fmla="val 42171"/>
              <a:gd name="adj2" fmla="val 1310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7" name="Rounded Rectangular Callout 6"/>
          <p:cNvSpPr/>
          <p:nvPr/>
        </p:nvSpPr>
        <p:spPr>
          <a:xfrm>
            <a:off x="4346928" y="4322288"/>
            <a:ext cx="1825269" cy="609600"/>
          </a:xfrm>
          <a:prstGeom prst="wedgeRoundRectCallout">
            <a:avLst>
              <a:gd name="adj1" fmla="val 44595"/>
              <a:gd name="adj2" fmla="val -1157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7391400" y="1161742"/>
            <a:ext cx="1600200" cy="609600"/>
          </a:xfrm>
          <a:prstGeom prst="wedgeRoundRectCallout">
            <a:avLst>
              <a:gd name="adj1" fmla="val 7860"/>
              <a:gd name="adj2" fmla="val 2036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9" name="TextBox 8"/>
          <p:cNvSpPr txBox="1"/>
          <p:nvPr/>
        </p:nvSpPr>
        <p:spPr>
          <a:xfrm>
            <a:off x="309489" y="5922498"/>
            <a:ext cx="8609428" cy="523220"/>
          </a:xfrm>
          <a:prstGeom prst="rect">
            <a:avLst/>
          </a:prstGeom>
          <a:noFill/>
        </p:spPr>
        <p:txBody>
          <a:bodyPr wrap="square" rtlCol="0">
            <a:spAutoFit/>
          </a:bodyPr>
          <a:lstStyle/>
          <a:p>
            <a:r>
              <a:rPr lang="en-US" sz="2800" b="1" i="1" dirty="0" smtClean="0"/>
              <a:t>Statistics:  Unlocking the Power of Data</a:t>
            </a:r>
            <a:r>
              <a:rPr lang="en-US" sz="2800" dirty="0" smtClean="0"/>
              <a:t>, Wiley, 2013</a:t>
            </a:r>
            <a:endParaRPr lang="en-US" sz="2800" dirty="0"/>
          </a:p>
        </p:txBody>
      </p:sp>
    </p:spTree>
    <p:extLst>
      <p:ext uri="{BB962C8B-B14F-4D97-AF65-F5344CB8AC3E}">
        <p14:creationId xmlns:p14="http://schemas.microsoft.com/office/powerpoint/2010/main" val="10601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of Bootstraps</a:t>
            </a:r>
            <a:endParaRPr lang="en-US" dirty="0"/>
          </a:p>
        </p:txBody>
      </p:sp>
      <p:sp>
        <p:nvSpPr>
          <p:cNvPr id="4" name="TextBox 3"/>
          <p:cNvSpPr txBox="1"/>
          <p:nvPr/>
        </p:nvSpPr>
        <p:spPr>
          <a:xfrm>
            <a:off x="838200" y="1676400"/>
            <a:ext cx="7467600" cy="3785652"/>
          </a:xfrm>
          <a:prstGeom prst="rect">
            <a:avLst/>
          </a:prstGeom>
          <a:solidFill>
            <a:srgbClr val="FFFF99"/>
          </a:solidFill>
        </p:spPr>
        <p:txBody>
          <a:bodyPr wrap="square" rtlCol="0">
            <a:spAutoFit/>
          </a:bodyPr>
          <a:lstStyle/>
          <a:p>
            <a:r>
              <a:rPr lang="en-US" sz="4800" dirty="0" smtClean="0"/>
              <a:t>The </a:t>
            </a:r>
            <a:r>
              <a:rPr lang="en-US" sz="4800" b="1" i="1" dirty="0" smtClean="0"/>
              <a:t>bootstrap statistics </a:t>
            </a:r>
            <a:r>
              <a:rPr lang="en-US" sz="4800" dirty="0" smtClean="0"/>
              <a:t>are to the </a:t>
            </a:r>
            <a:r>
              <a:rPr lang="en-US" sz="4800" b="1" i="1" dirty="0" smtClean="0"/>
              <a:t>original statistic </a:t>
            </a:r>
          </a:p>
          <a:p>
            <a:pPr algn="ctr"/>
            <a:r>
              <a:rPr lang="en-US" sz="4800" dirty="0" smtClean="0"/>
              <a:t>as </a:t>
            </a:r>
          </a:p>
          <a:p>
            <a:r>
              <a:rPr lang="en-US" sz="4800" dirty="0" smtClean="0"/>
              <a:t>the </a:t>
            </a:r>
            <a:r>
              <a:rPr lang="en-US" sz="4800" b="1" i="1" dirty="0" smtClean="0"/>
              <a:t>original statistic</a:t>
            </a:r>
            <a:r>
              <a:rPr lang="en-US" sz="4800" dirty="0" smtClean="0"/>
              <a:t> is to the </a:t>
            </a:r>
            <a:r>
              <a:rPr lang="en-US" sz="4800" b="1" i="1" dirty="0" smtClean="0"/>
              <a:t>population parameter</a:t>
            </a:r>
            <a:r>
              <a:rPr lang="en-US" sz="4800" dirty="0" smtClean="0"/>
              <a:t>.</a:t>
            </a:r>
            <a:endParaRPr lang="en-US" sz="4800" dirty="0"/>
          </a:p>
        </p:txBody>
      </p:sp>
    </p:spTree>
    <p:extLst>
      <p:ext uri="{BB962C8B-B14F-4D97-AF65-F5344CB8AC3E}">
        <p14:creationId xmlns:p14="http://schemas.microsoft.com/office/powerpoint/2010/main" val="2842106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830997"/>
          </a:xfrm>
          <a:prstGeom prst="rect">
            <a:avLst/>
          </a:prstGeom>
          <a:noFill/>
        </p:spPr>
        <p:txBody>
          <a:bodyPr wrap="square" rtlCol="0">
            <a:spAutoFit/>
          </a:bodyPr>
          <a:lstStyle/>
          <a:p>
            <a:r>
              <a:rPr lang="en-US" sz="4800" i="1" dirty="0" smtClean="0"/>
              <a:t>Say what????</a:t>
            </a:r>
            <a:endParaRPr lang="en-US" sz="4800" i="1"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065"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1.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2.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3. Plug into calculator</a:t>
            </a:r>
            <a:endParaRPr lang="en-US" dirty="0">
              <a:solidFill>
                <a:srgbClr val="C00000"/>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rgbClr val="C00000"/>
                </a:solidFill>
              </a:rPr>
              <a:t>4. Which theoretical distribution?</a:t>
            </a:r>
            <a:endParaRPr lang="en-US" dirty="0">
              <a:solidFill>
                <a:srgbClr val="C00000"/>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rgbClr val="C00000"/>
                </a:solidFill>
              </a:rPr>
              <a:t>6.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066"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067"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457200"/>
            <a:ext cx="8904849" cy="830997"/>
          </a:xfrm>
          <a:prstGeom prst="rect">
            <a:avLst/>
          </a:prstGeom>
          <a:noFill/>
        </p:spPr>
        <p:txBody>
          <a:bodyPr wrap="square" rtlCol="0">
            <a:spAutoFit/>
          </a:bodyPr>
          <a:lstStyle/>
          <a:p>
            <a:r>
              <a:rPr lang="en-US" sz="4800" b="1" dirty="0" smtClean="0"/>
              <a:t>“Modern” Re-sampling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Tree>
    <p:custDataLst>
      <p:tags r:id="rId1"/>
    </p:custDataLst>
    <p:extLst>
      <p:ext uri="{BB962C8B-B14F-4D97-AF65-F5344CB8AC3E}">
        <p14:creationId xmlns:p14="http://schemas.microsoft.com/office/powerpoint/2010/main" val="3432143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089"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090"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091"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422728"/>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422728"/>
                <a:ext cx="2971800" cy="954107"/>
              </a:xfrm>
              <a:prstGeom prst="rect">
                <a:avLst/>
              </a:prstGeom>
              <a:blipFill rotWithShape="1">
                <a:blip r:embed="rId3"/>
                <a:stretch>
                  <a:fillRect l="-4312" t="-63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376835"/>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453034"/>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422727"/>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422727"/>
                <a:ext cx="2971800" cy="954107"/>
              </a:xfrm>
              <a:prstGeom prst="rect">
                <a:avLst/>
              </a:prstGeom>
              <a:blipFill rotWithShape="1">
                <a:blip r:embed="rId6"/>
                <a:stretch>
                  <a:fillRect l="-4312" t="-6369"/>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787791"/>
            <a:ext cx="8482818" cy="3785652"/>
          </a:xfrm>
          <a:prstGeom prst="rect">
            <a:avLst/>
          </a:prstGeom>
          <a:noFill/>
        </p:spPr>
        <p:txBody>
          <a:bodyPr wrap="square" rtlCol="0">
            <a:spAutoFit/>
          </a:bodyPr>
          <a:lstStyle/>
          <a:p>
            <a:pPr algn="ctr"/>
            <a:r>
              <a:rPr lang="en-US" sz="4800" b="1" dirty="0" smtClean="0"/>
              <a:t>Bootstrap Confidence Intervals</a:t>
            </a:r>
          </a:p>
          <a:p>
            <a:pPr algn="ctr"/>
            <a:endParaRPr lang="en-US" sz="4800" b="1" dirty="0" smtClean="0"/>
          </a:p>
          <a:p>
            <a:pPr algn="ctr"/>
            <a:r>
              <a:rPr lang="en-US" sz="4800" b="1" dirty="0" smtClean="0"/>
              <a:t>and</a:t>
            </a:r>
          </a:p>
          <a:p>
            <a:pPr algn="ctr"/>
            <a:endParaRPr lang="en-US" sz="4800" b="1" dirty="0" smtClean="0"/>
          </a:p>
          <a:p>
            <a:pPr algn="ctr"/>
            <a:r>
              <a:rPr lang="en-US" sz="4800" b="1" dirty="0" smtClean="0"/>
              <a:t>Randomization Hypothesis Tests</a:t>
            </a:r>
            <a:endParaRPr lang="en-US" sz="4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Summary</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[the randomization test],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888759"/>
            <a:ext cx="6325849" cy="830997"/>
          </a:xfrm>
          <a:prstGeom prst="rect">
            <a:avLst/>
          </a:prstGeom>
          <a:noFill/>
        </p:spPr>
        <p:txBody>
          <a:bodyPr wrap="square" rtlCol="0">
            <a:spAutoFit/>
          </a:bodyPr>
          <a:lstStyle/>
          <a:p>
            <a:r>
              <a:rPr lang="en-US" sz="4800" b="1" dirty="0" smtClean="0"/>
              <a:t>Thanks for joining us!</a:t>
            </a:r>
            <a:endParaRPr lang="en-US" sz="4800" b="1" dirty="0"/>
          </a:p>
        </p:txBody>
      </p:sp>
      <p:sp>
        <p:nvSpPr>
          <p:cNvPr id="3" name="Rectangle 2"/>
          <p:cNvSpPr/>
          <p:nvPr/>
        </p:nvSpPr>
        <p:spPr>
          <a:xfrm>
            <a:off x="1139254" y="1768840"/>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972396"/>
            <a:ext cx="4616970" cy="1569660"/>
          </a:xfrm>
          <a:prstGeom prst="rect">
            <a:avLst/>
          </a:prstGeom>
          <a:noFill/>
        </p:spPr>
        <p:txBody>
          <a:bodyPr wrap="square" rtlCol="0">
            <a:spAutoFit/>
          </a:bodyPr>
          <a:lstStyle/>
          <a:p>
            <a:pPr algn="ctr"/>
            <a:r>
              <a:rPr lang="en-US" sz="2400" dirty="0" smtClean="0">
                <a:hlinkClick r:id="rId2"/>
              </a:rPr>
              <a:t>plock@stlawu.edu</a:t>
            </a:r>
            <a:endParaRPr lang="en-US" sz="2400" dirty="0" smtClean="0"/>
          </a:p>
          <a:p>
            <a:pPr algn="ctr"/>
            <a:r>
              <a:rPr lang="en-US" sz="2400" dirty="0" smtClean="0">
                <a:hlinkClick r:id="rId3"/>
              </a:rPr>
              <a:t>rlock@stlawu.edu</a:t>
            </a:r>
            <a:r>
              <a:rPr lang="en-US" sz="2400" dirty="0" smtClean="0"/>
              <a:t> </a:t>
            </a:r>
          </a:p>
          <a:p>
            <a:pPr algn="ctr"/>
            <a:endParaRPr lang="en-US" sz="2400" dirty="0" smtClean="0"/>
          </a:p>
          <a:p>
            <a:pPr algn="ctr"/>
            <a:r>
              <a:rPr lang="en-US" sz="2400" dirty="0" smtClean="0">
                <a:hlinkClick r:id="rId4"/>
              </a:rPr>
              <a:t>www.lock5stat.com</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1.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2.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5.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3.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4.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6.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3" name="TextBox 32"/>
          <p:cNvSpPr txBox="1"/>
          <p:nvPr/>
        </p:nvSpPr>
        <p:spPr>
          <a:xfrm>
            <a:off x="304800" y="6107647"/>
            <a:ext cx="2807199" cy="369332"/>
          </a:xfrm>
          <a:prstGeom prst="rect">
            <a:avLst/>
          </a:prstGeom>
          <a:noFill/>
        </p:spPr>
        <p:txBody>
          <a:bodyPr wrap="square" rtlCol="0">
            <a:spAutoFit/>
          </a:bodyPr>
          <a:lstStyle/>
          <a:p>
            <a:r>
              <a:rPr lang="en-US" dirty="0" smtClean="0">
                <a:solidFill>
                  <a:srgbClr val="C00000"/>
                </a:solidFill>
              </a:rPr>
              <a:t>7.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830997"/>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Stanford 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794277"/>
            <a:ext cx="7924800" cy="1077218"/>
          </a:xfrm>
          <a:prstGeom prst="rect">
            <a:avLst/>
          </a:prstGeom>
        </p:spPr>
        <p:txBody>
          <a:bodyPr wrap="square">
            <a:spAutoFit/>
          </a:bodyPr>
          <a:lstStyle/>
          <a:p>
            <a:r>
              <a:rPr lang="en-US" sz="3200" dirty="0" smtClean="0">
                <a:solidFill>
                  <a:schemeClr val="tx1"/>
                </a:solidFill>
              </a:rPr>
              <a:t>Assume </a:t>
            </a:r>
            <a:r>
              <a:rPr lang="en-US" sz="3200" dirty="0">
                <a:solidFill>
                  <a:schemeClr val="tx1"/>
                </a:solidFill>
              </a:rPr>
              <a:t>the “population” is many, many copies of the original sample.  </a:t>
            </a:r>
          </a:p>
        </p:txBody>
      </p:sp>
      <p:sp>
        <p:nvSpPr>
          <p:cNvPr id="9" name="TextBox 8"/>
          <p:cNvSpPr txBox="1"/>
          <p:nvPr/>
        </p:nvSpPr>
        <p:spPr>
          <a:xfrm>
            <a:off x="261350" y="4172334"/>
            <a:ext cx="8458200" cy="1569660"/>
          </a:xfrm>
          <a:prstGeom prst="rect">
            <a:avLst/>
          </a:prstGeom>
          <a:solidFill>
            <a:srgbClr val="FFFF99"/>
          </a:solidFill>
          <a:ln>
            <a:solidFill>
              <a:schemeClr val="tx1"/>
            </a:solidFill>
          </a:ln>
        </p:spPr>
        <p:txBody>
          <a:bodyPr wrap="square" rtlCol="0">
            <a:spAutoFit/>
          </a:bodyPr>
          <a:lstStyle/>
          <a:p>
            <a:r>
              <a:rPr lang="en-US" sz="3200" b="1" dirty="0" smtClean="0">
                <a:solidFill>
                  <a:schemeClr val="tx1"/>
                </a:solidFill>
              </a:rPr>
              <a:t>Key idea: </a:t>
            </a:r>
            <a:r>
              <a:rPr lang="en-US" sz="3200" dirty="0" smtClean="0">
                <a:solidFill>
                  <a:schemeClr val="tx1"/>
                </a:solidFill>
              </a:rPr>
              <a:t>To see how a statistic behaves, we take many samples </a:t>
            </a:r>
            <a:r>
              <a:rPr lang="en-US" sz="3200" b="1" i="1" dirty="0" smtClean="0">
                <a:solidFill>
                  <a:srgbClr val="C00000"/>
                </a:solidFill>
              </a:rPr>
              <a:t>with replacement </a:t>
            </a:r>
            <a:r>
              <a:rPr lang="en-US" sz="3200" dirty="0" smtClean="0">
                <a:solidFill>
                  <a:schemeClr val="tx1"/>
                </a:solidFill>
              </a:rPr>
              <a:t>from the original sample using the same </a:t>
            </a:r>
            <a:r>
              <a:rPr lang="en-US" sz="3200" i="1" dirty="0" smtClean="0">
                <a:solidFill>
                  <a:schemeClr val="tx1"/>
                </a:solidFill>
              </a:rPr>
              <a:t>n</a:t>
            </a:r>
            <a:r>
              <a:rPr lang="en-US" sz="3200" dirty="0" smtClean="0">
                <a:solidFill>
                  <a:schemeClr val="tx1"/>
                </a:solidFill>
              </a:rPr>
              <a:t>. </a:t>
            </a:r>
            <a:endParaRPr lang="en-US" sz="3200" dirty="0">
              <a:solidFill>
                <a:schemeClr val="tx1"/>
              </a:solidFill>
            </a:endParaRP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1676</Words>
  <Application>Microsoft Office PowerPoint</Application>
  <PresentationFormat>On-screen Show (4:3)</PresentationFormat>
  <Paragraphs>461</Paragraphs>
  <Slides>46</Slides>
  <Notes>10</Notes>
  <HiddenSlides>1</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53" baseType="lpstr">
      <vt:lpstr>Office Theme</vt:lpstr>
      <vt:lpstr>Aspect</vt:lpstr>
      <vt:lpstr>1_Aspect</vt:lpstr>
      <vt:lpstr>2_Aspect</vt:lpstr>
      <vt:lpstr>3_Aspect</vt:lpstr>
      <vt:lpstr>4_Aspect</vt:lpstr>
      <vt:lpstr>Equation</vt:lpstr>
      <vt:lpstr>Bootstraps and Scrambles: Letting a Dataset Speak for Itself</vt:lpstr>
      <vt:lpstr>The Lock5 Team</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Creating a Bootstrap Distribution</vt:lpstr>
      <vt:lpstr>PowerPoint Presentation</vt:lpstr>
      <vt:lpstr>PowerPoint Presentation</vt:lpstr>
      <vt:lpstr>StatKey</vt:lpstr>
      <vt:lpstr>Using the Bootstrap Distribution to Get a Confidence Interval – Method #1</vt:lpstr>
      <vt:lpstr>Using the Bootstrap Distribution to Get a Confidence Interval – Method #2</vt:lpstr>
      <vt:lpstr>PowerPoint Presentation</vt:lpstr>
      <vt:lpstr>StatKey</vt:lpstr>
      <vt:lpstr>PowerPoint Presentation</vt:lpstr>
      <vt:lpstr>Sampling Distribution</vt:lpstr>
      <vt:lpstr>Bootstrap Distribution</vt:lpstr>
      <vt:lpstr>Golden Rule of Bootstraps</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Randomization by Scrambling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Dennis</cp:lastModifiedBy>
  <cp:revision>118</cp:revision>
  <cp:lastPrinted>2010-12-29T18:26:13Z</cp:lastPrinted>
  <dcterms:created xsi:type="dcterms:W3CDTF">2010-10-14T16:11:16Z</dcterms:created>
  <dcterms:modified xsi:type="dcterms:W3CDTF">2012-10-26T22:28:12Z</dcterms:modified>
</cp:coreProperties>
</file>