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2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350" r:id="rId3"/>
    <p:sldId id="296" r:id="rId4"/>
    <p:sldId id="348" r:id="rId5"/>
    <p:sldId id="349" r:id="rId6"/>
    <p:sldId id="330" r:id="rId7"/>
    <p:sldId id="333" r:id="rId8"/>
    <p:sldId id="332" r:id="rId9"/>
    <p:sldId id="334" r:id="rId10"/>
    <p:sldId id="336" r:id="rId11"/>
    <p:sldId id="329" r:id="rId12"/>
    <p:sldId id="337" r:id="rId13"/>
    <p:sldId id="338" r:id="rId14"/>
    <p:sldId id="339" r:id="rId15"/>
    <p:sldId id="341" r:id="rId16"/>
    <p:sldId id="342" r:id="rId17"/>
    <p:sldId id="343" r:id="rId18"/>
    <p:sldId id="344" r:id="rId19"/>
    <p:sldId id="345" r:id="rId20"/>
    <p:sldId id="347" r:id="rId21"/>
    <p:sldId id="346" r:id="rId22"/>
    <p:sldId id="303" r:id="rId23"/>
    <p:sldId id="298" r:id="rId24"/>
    <p:sldId id="326" r:id="rId25"/>
    <p:sldId id="317" r:id="rId26"/>
    <p:sldId id="318" r:id="rId27"/>
    <p:sldId id="325" r:id="rId28"/>
    <p:sldId id="304" r:id="rId29"/>
    <p:sldId id="355" r:id="rId30"/>
    <p:sldId id="361" r:id="rId31"/>
    <p:sldId id="362" r:id="rId32"/>
    <p:sldId id="353" r:id="rId33"/>
    <p:sldId id="356" r:id="rId34"/>
    <p:sldId id="357" r:id="rId35"/>
    <p:sldId id="358" r:id="rId36"/>
    <p:sldId id="359" r:id="rId37"/>
    <p:sldId id="360" r:id="rId38"/>
    <p:sldId id="306" r:id="rId39"/>
    <p:sldId id="363" r:id="rId40"/>
    <p:sldId id="308" r:id="rId41"/>
    <p:sldId id="368" r:id="rId42"/>
    <p:sldId id="364" r:id="rId43"/>
    <p:sldId id="365" r:id="rId44"/>
    <p:sldId id="366" r:id="rId45"/>
    <p:sldId id="367" r:id="rId46"/>
    <p:sldId id="316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-120" y="-12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682825-CB27-4439-B919-408EBC76C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54496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1F48E1-058B-4963-8D55-C60E04311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89986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6607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Patti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6380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6380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6107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Rups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607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Bozz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96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29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420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6607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F3167B-1023-40A0-A06A-0D1AE3116C4A}" type="slidenum">
              <a:rPr lang="en-US"/>
              <a:pPr/>
              <a:t>39</a:t>
            </a:fld>
            <a:endParaRPr 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Rups</a:t>
            </a:r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C74FF-5D9E-4B66-B80F-3FF5A027F02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439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about the fac</a:t>
            </a:r>
            <a:r>
              <a:rPr lang="en-US" baseline="0" dirty="0" smtClean="0"/>
              <a:t>t that the null hypothesized value is in the extremes of the bootstrap distribution, so the sample statistic is in the extremes of the randomization distribution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C74FF-5D9E-4B66-B80F-3FF5A027F02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089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Talk about the fac</a:t>
            </a:r>
            <a:r>
              <a:rPr lang="en-US" baseline="0" dirty="0" smtClean="0"/>
              <a:t>t that the null hypothesized value is not in the extremes of the bootstrap distribution, so the sample statistic </a:t>
            </a:r>
            <a:r>
              <a:rPr lang="en-US" baseline="0" smtClean="0"/>
              <a:t>is not in </a:t>
            </a:r>
            <a:r>
              <a:rPr lang="en-US" baseline="0" dirty="0" smtClean="0"/>
              <a:t>the extremes of the randomization distribution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C74FF-5D9E-4B66-B80F-3FF5A027F02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6049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882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553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bozz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553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Patti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Patti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659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60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Robin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446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7/23/2014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7/23/2014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7/23/2014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7/23/2014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7/23/2014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7/23/2014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7/23/2014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7/23/2014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7/23/2014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7/23/2014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7/23/2014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648FE-2D5A-45AB-95EB-9243473478A6}" type="datetimeFigureOut">
              <a:rPr lang="en-US" smtClean="0"/>
              <a:pPr/>
              <a:t>7/23/2014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26" Type="http://schemas.openxmlformats.org/officeDocument/2006/relationships/image" Target="../media/image27.jpeg"/><Relationship Id="rId3" Type="http://schemas.openxmlformats.org/officeDocument/2006/relationships/image" Target="../media/image4.jpeg"/><Relationship Id="rId21" Type="http://schemas.openxmlformats.org/officeDocument/2006/relationships/image" Target="../media/image22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5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7.jpeg"/><Relationship Id="rId20" Type="http://schemas.openxmlformats.org/officeDocument/2006/relationships/image" Target="../media/image21.jpeg"/><Relationship Id="rId29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24" Type="http://schemas.openxmlformats.org/officeDocument/2006/relationships/image" Target="../media/image25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23" Type="http://schemas.openxmlformats.org/officeDocument/2006/relationships/image" Target="../media/image24.jpeg"/><Relationship Id="rId28" Type="http://schemas.openxmlformats.org/officeDocument/2006/relationships/image" Target="../media/image29.emf"/><Relationship Id="rId10" Type="http://schemas.openxmlformats.org/officeDocument/2006/relationships/image" Target="../media/image11.jpeg"/><Relationship Id="rId19" Type="http://schemas.openxmlformats.org/officeDocument/2006/relationships/image" Target="../media/image20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Relationship Id="rId22" Type="http://schemas.openxmlformats.org/officeDocument/2006/relationships/image" Target="../media/image23.jpeg"/><Relationship Id="rId27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4.jpeg"/><Relationship Id="rId18" Type="http://schemas.openxmlformats.org/officeDocument/2006/relationships/image" Target="../media/image13.jpeg"/><Relationship Id="rId26" Type="http://schemas.openxmlformats.org/officeDocument/2006/relationships/image" Target="../media/image17.jpeg"/><Relationship Id="rId3" Type="http://schemas.openxmlformats.org/officeDocument/2006/relationships/image" Target="../media/image27.jpeg"/><Relationship Id="rId21" Type="http://schemas.openxmlformats.org/officeDocument/2006/relationships/image" Target="../media/image18.jpeg"/><Relationship Id="rId7" Type="http://schemas.openxmlformats.org/officeDocument/2006/relationships/image" Target="../media/image7.jpeg"/><Relationship Id="rId12" Type="http://schemas.openxmlformats.org/officeDocument/2006/relationships/image" Target="../media/image5.jpeg"/><Relationship Id="rId17" Type="http://schemas.openxmlformats.org/officeDocument/2006/relationships/image" Target="../media/image14.jpeg"/><Relationship Id="rId25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9.jpeg"/><Relationship Id="rId20" Type="http://schemas.openxmlformats.org/officeDocument/2006/relationships/image" Target="../media/image10.jpeg"/><Relationship Id="rId29" Type="http://schemas.openxmlformats.org/officeDocument/2006/relationships/image" Target="../media/image3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11.jpeg"/><Relationship Id="rId24" Type="http://schemas.openxmlformats.org/officeDocument/2006/relationships/image" Target="../media/image15.jpeg"/><Relationship Id="rId5" Type="http://schemas.openxmlformats.org/officeDocument/2006/relationships/image" Target="../media/image8.jpeg"/><Relationship Id="rId15" Type="http://schemas.openxmlformats.org/officeDocument/2006/relationships/image" Target="../media/image21.jpeg"/><Relationship Id="rId23" Type="http://schemas.openxmlformats.org/officeDocument/2006/relationships/image" Target="../media/image12.jpeg"/><Relationship Id="rId28" Type="http://schemas.openxmlformats.org/officeDocument/2006/relationships/image" Target="../media/image28.jpeg"/><Relationship Id="rId10" Type="http://schemas.openxmlformats.org/officeDocument/2006/relationships/image" Target="../media/image6.jpeg"/><Relationship Id="rId19" Type="http://schemas.openxmlformats.org/officeDocument/2006/relationships/image" Target="../media/image20.jpeg"/><Relationship Id="rId4" Type="http://schemas.openxmlformats.org/officeDocument/2006/relationships/image" Target="../media/image40.jpeg"/><Relationship Id="rId9" Type="http://schemas.openxmlformats.org/officeDocument/2006/relationships/image" Target="../media/image24.jpeg"/><Relationship Id="rId14" Type="http://schemas.openxmlformats.org/officeDocument/2006/relationships/image" Target="../media/image25.jpeg"/><Relationship Id="rId22" Type="http://schemas.openxmlformats.org/officeDocument/2006/relationships/image" Target="../media/image9.jpeg"/><Relationship Id="rId27" Type="http://schemas.openxmlformats.org/officeDocument/2006/relationships/image" Target="../media/image26.jpeg"/><Relationship Id="rId30" Type="http://schemas.openxmlformats.org/officeDocument/2006/relationships/image" Target="../media/image38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70.png"/><Relationship Id="rId5" Type="http://schemas.openxmlformats.org/officeDocument/2006/relationships/image" Target="../media/image100.png"/><Relationship Id="rId4" Type="http://schemas.openxmlformats.org/officeDocument/2006/relationships/image" Target="../media/image9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9.png"/><Relationship Id="rId4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26" Type="http://schemas.openxmlformats.org/officeDocument/2006/relationships/image" Target="../media/image27.jpeg"/><Relationship Id="rId3" Type="http://schemas.openxmlformats.org/officeDocument/2006/relationships/image" Target="../media/image4.jpeg"/><Relationship Id="rId21" Type="http://schemas.openxmlformats.org/officeDocument/2006/relationships/image" Target="../media/image22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5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jpeg"/><Relationship Id="rId20" Type="http://schemas.openxmlformats.org/officeDocument/2006/relationships/image" Target="../media/image21.jpeg"/><Relationship Id="rId29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24" Type="http://schemas.openxmlformats.org/officeDocument/2006/relationships/image" Target="../media/image25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23" Type="http://schemas.openxmlformats.org/officeDocument/2006/relationships/image" Target="../media/image24.jpeg"/><Relationship Id="rId28" Type="http://schemas.openxmlformats.org/officeDocument/2006/relationships/image" Target="../media/image29.emf"/><Relationship Id="rId10" Type="http://schemas.openxmlformats.org/officeDocument/2006/relationships/image" Target="../media/image11.jpeg"/><Relationship Id="rId19" Type="http://schemas.openxmlformats.org/officeDocument/2006/relationships/image" Target="../media/image20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Relationship Id="rId22" Type="http://schemas.openxmlformats.org/officeDocument/2006/relationships/image" Target="../media/image23.jpeg"/><Relationship Id="rId27" Type="http://schemas.openxmlformats.org/officeDocument/2006/relationships/image" Target="../media/image28.jpeg"/><Relationship Id="rId30" Type="http://schemas.openxmlformats.org/officeDocument/2006/relationships/image" Target="../media/image3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ck5stat.com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0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14349"/>
            <a:ext cx="7772400" cy="2914651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What Can We Do When Conditions Aren’t Met?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733800"/>
            <a:ext cx="8382000" cy="27432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Robin H. Lock, Burry Professor of Statistics</a:t>
            </a:r>
          </a:p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St. Lawrence University</a:t>
            </a:r>
          </a:p>
          <a:p>
            <a:endParaRPr lang="en-US" sz="1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BAPS at 2014 JSM</a:t>
            </a:r>
          </a:p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Boston, August 2014</a:t>
            </a:r>
          </a:p>
        </p:txBody>
      </p:sp>
      <p:sp>
        <p:nvSpPr>
          <p:cNvPr id="4" name="Rectangle 3"/>
          <p:cNvSpPr/>
          <p:nvPr/>
        </p:nvSpPr>
        <p:spPr>
          <a:xfrm>
            <a:off x="1295400" y="457200"/>
            <a:ext cx="6477000" cy="3048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52400" y="2590800"/>
            <a:ext cx="1828800" cy="1295400"/>
          </a:xfrm>
          <a:prstGeom prst="roundRect">
            <a:avLst/>
          </a:prstGeom>
          <a:solidFill>
            <a:srgbClr val="FFE48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Original Sample</a:t>
            </a:r>
            <a:endParaRPr lang="en-US" sz="28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362200" y="381000"/>
            <a:ext cx="1828800" cy="1295400"/>
          </a:xfrm>
          <a:prstGeom prst="roundRect">
            <a:avLst/>
          </a:prstGeom>
          <a:solidFill>
            <a:srgbClr val="FFE48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>
                    <a:lumMod val="75000"/>
                  </a:schemeClr>
                </a:solidFill>
              </a:rPr>
              <a:t>BootstrapSample</a:t>
            </a:r>
            <a:endParaRPr lang="en-US" sz="280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10" name="Straight Arrow Connector 9"/>
          <p:cNvCxnSpPr>
            <a:stCxn id="7" idx="3"/>
            <a:endCxn id="8" idx="1"/>
          </p:cNvCxnSpPr>
          <p:nvPr/>
        </p:nvCxnSpPr>
        <p:spPr>
          <a:xfrm flipV="1">
            <a:off x="1981200" y="1028700"/>
            <a:ext cx="381000" cy="220980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2362200" y="1828800"/>
            <a:ext cx="1828800" cy="1295400"/>
          </a:xfrm>
          <a:prstGeom prst="roundRect">
            <a:avLst/>
          </a:prstGeom>
          <a:solidFill>
            <a:srgbClr val="FFE48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>
                    <a:lumMod val="75000"/>
                  </a:schemeClr>
                </a:solidFill>
              </a:rPr>
              <a:t>BootstrapSample</a:t>
            </a:r>
            <a:endParaRPr lang="en-US" sz="280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12" name="Straight Arrow Connector 11"/>
          <p:cNvCxnSpPr>
            <a:stCxn id="7" idx="3"/>
            <a:endCxn id="11" idx="1"/>
          </p:cNvCxnSpPr>
          <p:nvPr/>
        </p:nvCxnSpPr>
        <p:spPr>
          <a:xfrm flipV="1">
            <a:off x="1981200" y="2476500"/>
            <a:ext cx="381000" cy="76200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2438400" y="5029200"/>
            <a:ext cx="1828800" cy="1295400"/>
          </a:xfrm>
          <a:prstGeom prst="roundRect">
            <a:avLst/>
          </a:prstGeom>
          <a:solidFill>
            <a:srgbClr val="FFE48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>
                    <a:lumMod val="75000"/>
                  </a:schemeClr>
                </a:solidFill>
              </a:rPr>
              <a:t>BootstrapSample</a:t>
            </a:r>
            <a:endParaRPr lang="en-US" sz="28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05100" y="3524071"/>
            <a:ext cx="114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●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●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●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19600" y="609600"/>
            <a:ext cx="1752600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Bootstrap Statistic</a:t>
            </a:r>
            <a:endParaRPr lang="en-US" sz="28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8120" y="4267200"/>
            <a:ext cx="17526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Sample Statistic</a:t>
            </a:r>
            <a:endParaRPr lang="en-US" sz="280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23" name="Straight Arrow Connector 22"/>
          <p:cNvCxnSpPr>
            <a:stCxn id="7" idx="2"/>
            <a:endCxn id="21" idx="0"/>
          </p:cNvCxnSpPr>
          <p:nvPr/>
        </p:nvCxnSpPr>
        <p:spPr>
          <a:xfrm>
            <a:off x="1066800" y="3886200"/>
            <a:ext cx="7620" cy="38100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8" idx="3"/>
            <a:endCxn id="20" idx="1"/>
          </p:cNvCxnSpPr>
          <p:nvPr/>
        </p:nvCxnSpPr>
        <p:spPr>
          <a:xfrm>
            <a:off x="4191000" y="1028700"/>
            <a:ext cx="228600" cy="3810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419600" y="1981200"/>
            <a:ext cx="1752600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Bootstrap Statistic</a:t>
            </a:r>
            <a:endParaRPr lang="en-US" sz="280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28" name="Straight Arrow Connector 27"/>
          <p:cNvCxnSpPr>
            <a:stCxn id="11" idx="3"/>
            <a:endCxn id="27" idx="1"/>
          </p:cNvCxnSpPr>
          <p:nvPr/>
        </p:nvCxnSpPr>
        <p:spPr>
          <a:xfrm flipV="1">
            <a:off x="4191000" y="2438400"/>
            <a:ext cx="228600" cy="3810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572000" y="5257800"/>
            <a:ext cx="1752600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Bootstrap Statistic</a:t>
            </a:r>
            <a:endParaRPr lang="en-US" sz="280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30" name="Straight Arrow Connector 29"/>
          <p:cNvCxnSpPr>
            <a:stCxn id="15" idx="3"/>
            <a:endCxn id="29" idx="1"/>
          </p:cNvCxnSpPr>
          <p:nvPr/>
        </p:nvCxnSpPr>
        <p:spPr>
          <a:xfrm>
            <a:off x="4267200" y="5676900"/>
            <a:ext cx="304800" cy="3810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876800" y="3524071"/>
            <a:ext cx="114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>
                <a:solidFill>
                  <a:srgbClr val="000000"/>
                </a:solidFill>
              </a:rPr>
              <a:t>●</a:t>
            </a:r>
          </a:p>
          <a:p>
            <a:pPr lvl="0" algn="ctr"/>
            <a:r>
              <a:rPr lang="en-US" dirty="0">
                <a:solidFill>
                  <a:srgbClr val="000000"/>
                </a:solidFill>
              </a:rPr>
              <a:t>●</a:t>
            </a:r>
          </a:p>
          <a:p>
            <a:pPr lvl="0" algn="ctr"/>
            <a:r>
              <a:rPr lang="en-US" dirty="0">
                <a:solidFill>
                  <a:srgbClr val="000000"/>
                </a:solidFill>
              </a:rPr>
              <a:t>●</a:t>
            </a:r>
          </a:p>
        </p:txBody>
      </p:sp>
      <p:sp>
        <p:nvSpPr>
          <p:cNvPr id="32" name="Oval 31"/>
          <p:cNvSpPr/>
          <p:nvPr/>
        </p:nvSpPr>
        <p:spPr>
          <a:xfrm>
            <a:off x="6477000" y="2743200"/>
            <a:ext cx="2590800" cy="1295400"/>
          </a:xfrm>
          <a:prstGeom prst="ellipse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700" dirty="0" smtClean="0">
                <a:solidFill>
                  <a:schemeClr val="tx1">
                    <a:lumMod val="75000"/>
                  </a:schemeClr>
                </a:solidFill>
              </a:rPr>
              <a:t>Bootstrap Distribution</a:t>
            </a:r>
            <a:endParaRPr lang="en-US" sz="270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41" name="Straight Arrow Connector 40"/>
          <p:cNvCxnSpPr>
            <a:stCxn id="20" idx="3"/>
          </p:cNvCxnSpPr>
          <p:nvPr/>
        </p:nvCxnSpPr>
        <p:spPr>
          <a:xfrm>
            <a:off x="6172200" y="1066800"/>
            <a:ext cx="838200" cy="182880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7" idx="3"/>
          </p:cNvCxnSpPr>
          <p:nvPr/>
        </p:nvCxnSpPr>
        <p:spPr>
          <a:xfrm>
            <a:off x="6172200" y="2438400"/>
            <a:ext cx="533400" cy="60960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981200" y="3124200"/>
            <a:ext cx="457200" cy="243840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32" idx="3"/>
          </p:cNvCxnSpPr>
          <p:nvPr/>
        </p:nvCxnSpPr>
        <p:spPr>
          <a:xfrm flipV="1">
            <a:off x="6307015" y="3848893"/>
            <a:ext cx="549399" cy="1847057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695700" y="3581400"/>
            <a:ext cx="121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Many times</a:t>
            </a:r>
          </a:p>
        </p:txBody>
      </p:sp>
    </p:spTree>
    <p:extLst>
      <p:ext uri="{BB962C8B-B14F-4D97-AF65-F5344CB8AC3E}">
        <p14:creationId xmlns:p14="http://schemas.microsoft.com/office/powerpoint/2010/main" val="226826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5" grpId="0" animBg="1"/>
      <p:bldP spid="19" grpId="0"/>
      <p:bldP spid="20" grpId="0" animBg="1"/>
      <p:bldP spid="21" grpId="0" animBg="1"/>
      <p:bldP spid="27" grpId="0" animBg="1"/>
      <p:bldP spid="29" grpId="0" animBg="1"/>
      <p:bldP spid="31" grpId="0"/>
      <p:bldP spid="32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660137" y="914400"/>
            <a:ext cx="2881367" cy="5885737"/>
            <a:chOff x="660137" y="914400"/>
            <a:chExt cx="2881367" cy="5885737"/>
          </a:xfrm>
        </p:grpSpPr>
        <p:pic>
          <p:nvPicPr>
            <p:cNvPr id="7170" name="Picture 2" descr="http://2.bp.blogspot.com/_lTURvvdsOj8/TNAwTsWk-eI/AAAAAAAAAXg/UTXdEsuWf2U/s1600/1999+Ford+Mustang+GT+Metallic+Red_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9102" y="1538231"/>
              <a:ext cx="914400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2" name="Picture 4" descr="http://4.bp.blogspot.com/_lTURvvdsOj8/TNAxDTZeGNI/AAAAAAAAAXo/u3uZB4y8QkI/s1600/1999+Ford+Mustang+GT+Metallic+Red_3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702" y="1538231"/>
              <a:ext cx="914400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4" name="Picture 6" descr="http://site.diecastblast.com/diecastblast/products/dc2007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4537" y="2248657"/>
              <a:ext cx="914400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6" name="Picture 8" descr="http://cars.minimodelshop.co.uk/8025701F0054F3AD/ls/FranklinMint-B11F857/$File/ford-mustang-california-special-1968-diecast-model-car-franklin-mint-b11f857-p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668" y="2588094"/>
              <a:ext cx="914400" cy="692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8" name="Picture 10" descr="http://1.bp.blogspot.com/_lM6ADTK51GM/SyV1y_V6-XI/AAAAAAAAB4Y/6-muJS9ZQcE/s400/Shelby-Collectibles-Diecast-7AE01-2008-Ford-Mustang-Shelby-GT500-Convertible-40th-Anniversary-1-18-Scale-Black-Silver-001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668" y="3260900"/>
              <a:ext cx="914400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0" name="Picture 12" descr="http://cars.minimodelshop.co.uk/8025701F0054F3AD/ls/Maisto-31329BL/$File/ford-mustang-boss-302-diecast-model-car-maisto-31329bl-p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2704" y="917162"/>
              <a:ext cx="914400" cy="692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2" name="Picture 14" descr="http://www.alldiecast.us/images_miniatures/147195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702" y="2134168"/>
              <a:ext cx="91440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4" name="Picture 16" descr="http://www.fallingpixel.com/products/9482/mains/000-3d-model-65Mustang08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702" y="3946700"/>
              <a:ext cx="914400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6" name="Picture 18" descr="http://site.diecastblast.com/diecastblast/products/dc2008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974" y="4656148"/>
              <a:ext cx="914400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8" name="Picture 20" descr="http://t3.gstatic.com/images?q=tbn:ANd9GcTVGq6Ttf8DiwB_IKGRABzbn1uQU55PcCNzefeylR4SJwy84X_Nb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137" y="5341948"/>
              <a:ext cx="914400" cy="6849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90" name="Picture 22" descr="http://www.alldiecast.us/images_miniatures/138998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304" y="988822"/>
              <a:ext cx="914400" cy="5494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92" name="Picture 24" descr="http://t3.gstatic.com/images?q=tbn:ANd9GcS9VI_ANNR5mr_mlad3MT-6FxJZ5TaPjbe_sfHEZsDR9HLaHcg8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4537" y="2934457"/>
              <a:ext cx="914400" cy="691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94" name="Picture 26" descr="http://cars.minimodelshop.co.uk/8025701F0054F3AD/ls/FranklinMint-B11F681/$File/shelby-mustang-gt350-1966-diecast-model-car-franklin-mint-b11f681-p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9102" y="3687014"/>
              <a:ext cx="914400" cy="692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96" name="Picture 28" descr="http://cdn102.iofferphoto.com/img3/item/517/266/955/l_zZCQ2011-ford-mustang-gt-5-0-grey-diecast-model-car-1-24-sc.jp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9102" y="4272775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98" name="Picture 30" descr="http://t1.gstatic.com/images?q=tbn:ANd9GcRuifSjmjV38x6VOUmShqtLYfKry_ve9oSE_SNXpMg4WXhqNqG0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9102" y="4971337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00" name="Picture 32" descr="http://cdn102.iofferphoto.com/img/item/517/266/641/l_XEQV1970-ford-mustang-boss-429-blue-diecast-model-car-1-24.jp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104" y="914400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02" name="Picture 34" descr="http://dyn-images2.hsni.com/is/image/HomeShoppingNetwork/pd300/revell-1-24-64-1-2-mustang-convertible-model-car-kit%7E6163901w.jp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8937" y="1685301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04" name="Picture 36" descr="http://t0.gstatic.com/images?q=tbn:ANd9GcSwbW6H4BQjr2B5QU1G22iyuvcl1b-3cUKPFO-UYZFzITg6nf0MuQ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425" y="2366421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06" name="Picture 38" descr="http://www.cartuningparts.co.uk/img/autoart-parnelli-jones-saleen-mustang-orange-15-118-scale-diecast-model-car_577632_250.jpg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8937" y="3032300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08" name="Picture 40" descr="http://t3.gstatic.com/images?q=tbn:ANd9GcTIJudnj3-QOH6Je9ic9YrCn8v9EnOTyvwdwiljWMmB3eo9m-S6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8453" y="3747751"/>
              <a:ext cx="914400" cy="684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12" name="Picture 44" descr="http://t2.gstatic.com/images?q=tbn:ANd9GcTAC-vgwaoOMI9l4uNB8OrruzTAFVQdA8pvNa-U0ciDfwffI688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4452" y="4999048"/>
              <a:ext cx="914400" cy="691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14" name="Picture 46" descr="http://t1.gstatic.com/images?q=tbn:ANd9GcRYWsmVaFPn96zwSbUsDeCGRpIT6YCruwkZrk8H7FKPCuxVCiM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668" y="5885737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18" name="Picture 50" descr="http://t3.gstatic.com/images?q=tbn:ANd9GcS1FU6huTZVWf8nnwNyGbXTpu6AyYrvGK2UnDlLtugPl-zfUbp_ig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8937" y="5658019"/>
              <a:ext cx="914400" cy="909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42" descr="http://t2.gstatic.com/images?q=tbn:ANd9GcSqEKMFBuEMqbZs54DN-kk17Ir8EqP6MsqC8v4nTUJcYVRbKOp8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425" y="4381828"/>
              <a:ext cx="91440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20" name="Picture 52" descr="http://t2.gstatic.com/images?q=tbn:ANd9GcS_-j4gzFfnezy7FARomzB1eRF905JKWsh2LValrgLcQzF21U3L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945" y="5759468"/>
              <a:ext cx="91440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132" y="2024528"/>
            <a:ext cx="5098033" cy="1274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79542" y="3337168"/>
                <a:ext cx="48915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𝑛</m:t>
                      </m:r>
                      <m:r>
                        <a:rPr lang="en-US" sz="2800" b="0" i="1" smtClean="0">
                          <a:latin typeface="Cambria Math"/>
                        </a:rPr>
                        <m:t>=25   </m:t>
                      </m:r>
                      <m:acc>
                        <m:accPr>
                          <m:chr m:val="̅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sz="2800" b="0" i="1" smtClean="0">
                          <a:latin typeface="Cambria Math"/>
                        </a:rPr>
                        <m:t>=15.98    </m:t>
                      </m:r>
                      <m:r>
                        <a:rPr lang="en-US" sz="2800" b="0" i="1" smtClean="0">
                          <a:latin typeface="Cambria Math"/>
                        </a:rPr>
                        <m:t>𝑠</m:t>
                      </m:r>
                      <m:r>
                        <a:rPr lang="en-US" sz="2800" b="0" i="1" smtClean="0">
                          <a:latin typeface="Cambria Math"/>
                        </a:rPr>
                        <m:t>=11.11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9542" y="3337168"/>
                <a:ext cx="4891596" cy="523220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3863285" y="5334367"/>
            <a:ext cx="4759534" cy="1384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Key concept</a:t>
            </a:r>
            <a:r>
              <a:rPr lang="en-US" sz="2800" dirty="0" smtClean="0"/>
              <a:t>:  How much can we expect the sample means to vary just by random chance?   </a:t>
            </a:r>
            <a:endParaRPr lang="en-US" sz="28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1247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Example #1: Mean Mustang Price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92220" y="966788"/>
            <a:ext cx="53517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Start with a random sample of 25 prices (in $1,000’s) from the web.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881307" y="3817681"/>
            <a:ext cx="51447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Goal:</a:t>
            </a:r>
            <a:r>
              <a:rPr lang="en-US" sz="2800" dirty="0" smtClean="0"/>
              <a:t> Find an interval that is likely to contain the mean price for all Mustangs for sale on the web.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5541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10" name="Picture 42" descr="http://t2.gstatic.com/images?q=tbn:ANd9GcSqEKMFBuEMqbZs54DN-kk17Ir8EqP6MsqC8v4nTUJcYVRbKOp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212" y="1361475"/>
            <a:ext cx="91440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0109" y="152400"/>
            <a:ext cx="3619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Original Sample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95800" y="182727"/>
            <a:ext cx="3619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Bootstrap Sample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32" name="Picture 48" descr="http://t2.gstatic.com/images?q=tbn:ANd9GcSSQKpgGNEOCmV82t22Xu24dqpQgKcME4SlwN7-S2NTyz20aZC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212" y="737175"/>
            <a:ext cx="914400" cy="68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 descr="http://1.bp.blogspot.com/_lM6ADTK51GM/SyV1y_V6-XI/AAAAAAAAB4Y/6-muJS9ZQcE/s400/Shelby-Collectibles-Diecast-7AE01-2008-Ford-Mustang-Shelby-GT500-Convertible-40th-Anniversary-1-18-Scale-Black-Silver-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212" y="1958212"/>
            <a:ext cx="914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8" descr="http://www.cartuningparts.co.uk/img/autoart-parnelli-jones-saleen-mustang-orange-15-118-scale-diecast-model-car_577632_25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212" y="2520967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http://cars.minimodelshop.co.uk/8025701F0054F3AD/ls/FranklinMint-B11F857/$File/ford-mustang-california-special-1968-diecast-model-car-franklin-mint-b11f857-p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475" y="3140640"/>
            <a:ext cx="914400" cy="69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0" descr="http://t3.gstatic.com/images?q=tbn:ANd9GcTIJudnj3-QOH6Je9ic9YrCn8v9EnOTyvwdwiljWMmB3eo9m-S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679" y="3678669"/>
            <a:ext cx="914400" cy="68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4" descr="http://t2.gstatic.com/images?q=tbn:ANd9GcTAC-vgwaoOMI9l4uNB8OrruzTAFVQdA8pvNa-U0ciDfwffI68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212" y="4189181"/>
            <a:ext cx="914400" cy="69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http://site.diecastblast.com/diecastblast/products/dc200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212" y="4789448"/>
            <a:ext cx="914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6" descr="http://www.fallingpixel.com/products/9482/mains/000-3d-model-65Mustang08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212" y="5410809"/>
            <a:ext cx="914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0" descr="http://1.bp.blogspot.com/_lM6ADTK51GM/SyV1y_V6-XI/AAAAAAAAB4Y/6-muJS9ZQcE/s400/Shelby-Collectibles-Diecast-7AE01-2008-Ford-Mustang-Shelby-GT500-Convertible-40th-Anniversary-1-18-Scale-Black-Silver-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612" y="677897"/>
            <a:ext cx="914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http://4.bp.blogspot.com/_lTURvvdsOj8/TNAxDTZeGNI/AAAAAAAAAXo/u3uZB4y8QkI/s1600/1999+Ford+Mustang+GT+Metallic+Red_3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612" y="1354611"/>
            <a:ext cx="914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http://2.bp.blogspot.com/_lTURvvdsOj8/TNAwTsWk-eI/AAAAAAAAAXg/UTXdEsuWf2U/s1600/1999+Ford+Mustang+GT+Metallic+Red_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79" y="1993547"/>
            <a:ext cx="914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6" descr="http://t1.gstatic.com/images?q=tbn:ANd9GcRYWsmVaFPn96zwSbUsDeCGRpIT6YCruwkZrk8H7FKPCuxVCiM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79" y="2541932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36" descr="http://t0.gstatic.com/images?q=tbn:ANd9GcSwbW6H4BQjr2B5QU1G22iyuvcl1b-3cUKPFO-UYZFzITg6nf0MuQ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906387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32" descr="http://cdn102.iofferphoto.com/img/item/517/266/641/l_XEQV1970-ford-mustang-boss-429-blue-diecast-model-car-1-24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60848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2" descr="http://cdn102.iofferphoto.com/img/item/517/266/641/l_XEQV1970-ford-mustang-boss-429-blue-diecast-model-car-1-24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727" y="3221469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4" descr="http://t2.gstatic.com/images?q=tbn:ANd9GcTAC-vgwaoOMI9l4uNB8OrruzTAFVQdA8pvNa-U0ciDfwffI68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288531"/>
            <a:ext cx="914400" cy="69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2" descr="http://www.alldiecast.us/images_miniatures/138998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77897"/>
            <a:ext cx="914400" cy="54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0" descr="http://t3.gstatic.com/images?q=tbn:ANd9GcTVGq6Ttf8DiwB_IKGRABzbn1uQU55PcCNzefeylR4SJwy84X_Nb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851" y="1243737"/>
            <a:ext cx="914400" cy="68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2" descr="http://cdn102.iofferphoto.com/img/item/517/266/641/l_XEQV1970-ford-mustang-boss-429-blue-diecast-model-car-1-24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79" y="176841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34" descr="http://dyn-images2.hsni.com/is/image/HomeShoppingNetwork/pd300/revell-1-24-64-1-2-mustang-convertible-model-car-kit%7E6163901w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012" y="250045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2" descr="http://t2.gstatic.com/images?q=tbn:ANd9GcSqEKMFBuEMqbZs54DN-kk17Ir8EqP6MsqC8v4nTUJcYVRbKOp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400905"/>
            <a:ext cx="91440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4" descr="http://www.alldiecast.us/images_miniatures/147195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898" y="3929688"/>
            <a:ext cx="91440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0" descr="http://t1.gstatic.com/images?q=tbn:ANd9GcRuifSjmjV38x6VOUmShqtLYfKry_ve9oSE_SNXpMg4WXhqNqG0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478328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6" descr="http://www.fallingpixel.com/products/9482/mains/000-3d-model-65Mustang08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338072"/>
            <a:ext cx="914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5"/>
          <p:cNvGrpSpPr/>
          <p:nvPr/>
        </p:nvGrpSpPr>
        <p:grpSpPr>
          <a:xfrm>
            <a:off x="660137" y="662753"/>
            <a:ext cx="2881367" cy="5885737"/>
            <a:chOff x="660137" y="914400"/>
            <a:chExt cx="2881367" cy="5885737"/>
          </a:xfrm>
        </p:grpSpPr>
        <p:pic>
          <p:nvPicPr>
            <p:cNvPr id="7170" name="Picture 2" descr="http://2.bp.blogspot.com/_lTURvvdsOj8/TNAwTsWk-eI/AAAAAAAAAXg/UTXdEsuWf2U/s1600/1999+Ford+Mustang+GT+Metallic+Red_1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9102" y="1538231"/>
              <a:ext cx="914400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2" name="Picture 4" descr="http://4.bp.blogspot.com/_lTURvvdsOj8/TNAxDTZeGNI/AAAAAAAAAXo/u3uZB4y8QkI/s1600/1999+Ford+Mustang+GT+Metallic+Red_3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702" y="1538231"/>
              <a:ext cx="914400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4" name="Picture 6" descr="http://site.diecastblast.com/diecastblast/products/dc2007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4537" y="2248657"/>
              <a:ext cx="914400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6" name="Picture 8" descr="http://cars.minimodelshop.co.uk/8025701F0054F3AD/ls/FranklinMint-B11F857/$File/ford-mustang-california-special-1968-diecast-model-car-franklin-mint-b11f857-p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668" y="2588094"/>
              <a:ext cx="914400" cy="692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8" name="Picture 10" descr="http://1.bp.blogspot.com/_lM6ADTK51GM/SyV1y_V6-XI/AAAAAAAAB4Y/6-muJS9ZQcE/s400/Shelby-Collectibles-Diecast-7AE01-2008-Ford-Mustang-Shelby-GT500-Convertible-40th-Anniversary-1-18-Scale-Black-Silver-00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668" y="3260900"/>
              <a:ext cx="914400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0" name="Picture 12" descr="http://cars.minimodelshop.co.uk/8025701F0054F3AD/ls/Maisto-31329BL/$File/ford-mustang-boss-302-diecast-model-car-maisto-31329bl-p.jpg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2704" y="917162"/>
              <a:ext cx="914400" cy="692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2" name="Picture 14" descr="http://www.alldiecast.us/images_miniatures/147195.jpg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702" y="2134168"/>
              <a:ext cx="91440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4" name="Picture 16" descr="http://www.fallingpixel.com/products/9482/mains/000-3d-model-65Mustang08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702" y="3946700"/>
              <a:ext cx="914400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6" name="Picture 18" descr="http://site.diecastblast.com/diecastblast/products/dc2008.jpg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974" y="4656148"/>
              <a:ext cx="914400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8" name="Picture 20" descr="http://t3.gstatic.com/images?q=tbn:ANd9GcTVGq6Ttf8DiwB_IKGRABzbn1uQU55PcCNzefeylR4SJwy84X_Nb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137" y="5341948"/>
              <a:ext cx="914400" cy="6849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90" name="Picture 22" descr="http://www.alldiecast.us/images_miniatures/138998.jp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304" y="988822"/>
              <a:ext cx="914400" cy="5494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92" name="Picture 24" descr="http://t3.gstatic.com/images?q=tbn:ANd9GcS9VI_ANNR5mr_mlad3MT-6FxJZ5TaPjbe_sfHEZsDR9HLaHcg8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4537" y="2934457"/>
              <a:ext cx="914400" cy="691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94" name="Picture 26" descr="http://cars.minimodelshop.co.uk/8025701F0054F3AD/ls/FranklinMint-B11F681/$File/shelby-mustang-gt350-1966-diecast-model-car-franklin-mint-b11f681-p.jpg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9102" y="3687014"/>
              <a:ext cx="914400" cy="692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96" name="Picture 28" descr="http://cdn102.iofferphoto.com/img3/item/517/266/955/l_zZCQ2011-ford-mustang-gt-5-0-grey-diecast-model-car-1-24-sc.jpg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9102" y="4272775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98" name="Picture 30" descr="http://t1.gstatic.com/images?q=tbn:ANd9GcRuifSjmjV38x6VOUmShqtLYfKry_ve9oSE_SNXpMg4WXhqNqG0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9102" y="4971337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00" name="Picture 32" descr="http://cdn102.iofferphoto.com/img/item/517/266/641/l_XEQV1970-ford-mustang-boss-429-blue-diecast-model-car-1-24.jp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104" y="914400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02" name="Picture 34" descr="http://dyn-images2.hsni.com/is/image/HomeShoppingNetwork/pd300/revell-1-24-64-1-2-mustang-convertible-model-car-kit%7E6163901w.jp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8937" y="1685301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04" name="Picture 36" descr="http://t0.gstatic.com/images?q=tbn:ANd9GcSwbW6H4BQjr2B5QU1G22iyuvcl1b-3cUKPFO-UYZFzITg6nf0MuQ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425" y="2366421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06" name="Picture 38" descr="http://www.cartuningparts.co.uk/img/autoart-parnelli-jones-saleen-mustang-orange-15-118-scale-diecast-model-car_577632_250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8937" y="3032300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08" name="Picture 40" descr="http://t3.gstatic.com/images?q=tbn:ANd9GcTIJudnj3-QOH6Je9ic9YrCn8v9EnOTyvwdwiljWMmB3eo9m-S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8453" y="3747751"/>
              <a:ext cx="914400" cy="684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12" name="Picture 44" descr="http://t2.gstatic.com/images?q=tbn:ANd9GcTAC-vgwaoOMI9l4uNB8OrruzTAFVQdA8pvNa-U0ciDfwffI68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4452" y="4999048"/>
              <a:ext cx="914400" cy="691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14" name="Picture 46" descr="http://t1.gstatic.com/images?q=tbn:ANd9GcRYWsmVaFPn96zwSbUsDeCGRpIT6YCruwkZrk8H7FKPCuxVCiM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668" y="5885737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18" name="Picture 50" descr="http://t3.gstatic.com/images?q=tbn:ANd9GcS1FU6huTZVWf8nnwNyGbXTpu6AyYrvGK2UnDlLtugPl-zfUbp_ig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8937" y="5658019"/>
              <a:ext cx="914400" cy="909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42" descr="http://t2.gstatic.com/images?q=tbn:ANd9GcSqEKMFBuEMqbZs54DN-kk17Ir8EqP6MsqC8v4nTUJcYVRbKOp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425" y="4381828"/>
              <a:ext cx="91440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20" name="Picture 52" descr="http://t2.gstatic.com/images?q=tbn:ANd9GcS_-j4gzFfnezy7FARomzB1eRF905JKWsh2LValrgLcQzF21U3L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945" y="5759468"/>
              <a:ext cx="91440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73302" y="6316199"/>
                <a:ext cx="2286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=15.98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302" y="6316199"/>
                <a:ext cx="2286000" cy="523220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212080" y="6244605"/>
                <a:ext cx="2286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=17.51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080" y="6244605"/>
                <a:ext cx="2286000" cy="523220"/>
              </a:xfrm>
              <a:prstGeom prst="rect">
                <a:avLst/>
              </a:prstGeom>
              <a:blipFill rotWithShape="1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525250" y="3279209"/>
            <a:ext cx="4313950" cy="58477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Repeat 1,000’s of times!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0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5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750"/>
                            </p:stCondLst>
                            <p:childTnLst>
                              <p:par>
                                <p:cTn id="5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250"/>
                            </p:stCondLst>
                            <p:childTnLst>
                              <p:par>
                                <p:cTn id="6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750"/>
                            </p:stCondLst>
                            <p:childTnLst>
                              <p:par>
                                <p:cTn id="7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250"/>
                            </p:stCondLst>
                            <p:childTnLst>
                              <p:par>
                                <p:cTn id="8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500"/>
                            </p:stCondLst>
                            <p:childTnLst>
                              <p:par>
                                <p:cTn id="9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750"/>
                            </p:stCondLst>
                            <p:childTnLst>
                              <p:par>
                                <p:cTn id="9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250"/>
                            </p:stCondLst>
                            <p:childTnLst>
                              <p:par>
                                <p:cTn id="10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500"/>
                            </p:stCondLst>
                            <p:childTnLst>
                              <p:par>
                                <p:cTn id="1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750"/>
                            </p:stCondLst>
                            <p:childTnLst>
                              <p:par>
                                <p:cTn id="1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00"/>
                            </p:stCondLst>
                            <p:childTnLst>
                              <p:par>
                                <p:cTn id="1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250"/>
                            </p:stCondLst>
                            <p:childTnLst>
                              <p:par>
                                <p:cTn id="1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5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09600"/>
            <a:ext cx="845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We need technology!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04090" y="3373582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 smtClean="0">
                <a:solidFill>
                  <a:schemeClr val="accent1">
                    <a:lumMod val="50000"/>
                  </a:schemeClr>
                </a:solidFill>
              </a:rPr>
              <a:t>www.lock5stat.com/statkey</a:t>
            </a:r>
            <a:endParaRPr lang="en-US" sz="48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801091"/>
            <a:ext cx="3962400" cy="120032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i="1" dirty="0" smtClean="0">
                <a:latin typeface="Arial" pitchFamily="34" charset="0"/>
                <a:cs typeface="Arial" pitchFamily="34" charset="0"/>
              </a:rPr>
              <a:t>StatKey</a:t>
            </a:r>
            <a:endParaRPr lang="en-US" sz="72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04800" y="4537804"/>
            <a:ext cx="8742380" cy="1820764"/>
          </a:xfrm>
          <a:prstGeom prst="rect">
            <a:avLst/>
          </a:prstGeom>
        </p:spPr>
        <p:txBody>
          <a:bodyPr>
            <a:no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spcBef>
                <a:spcPts val="1200"/>
              </a:spcBef>
              <a:buFont typeface="Wingdings 2"/>
              <a:buNone/>
            </a:pPr>
            <a:endParaRPr lang="en-US" sz="300" dirty="0" smtClean="0">
              <a:latin typeface="Calibri"/>
              <a:cs typeface="Calibri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latin typeface="Calibri"/>
                <a:cs typeface="Calibri"/>
              </a:rPr>
              <a:t>Freely available web apps with no login required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latin typeface="Calibri"/>
                <a:cs typeface="Calibri"/>
              </a:rPr>
              <a:t>Runs in (almost) any browser (incl. smartphones/tablets) 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latin typeface="Calibri"/>
                <a:cs typeface="Calibri"/>
              </a:rPr>
              <a:t>Google Chrome App available (no internet needed)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latin typeface="Calibri"/>
                <a:cs typeface="Calibri"/>
              </a:rPr>
              <a:t>Standalone or supplement to existing technology</a:t>
            </a:r>
          </a:p>
        </p:txBody>
      </p:sp>
    </p:spTree>
    <p:extLst>
      <p:ext uri="{BB962C8B-B14F-4D97-AF65-F5344CB8AC3E}">
        <p14:creationId xmlns:p14="http://schemas.microsoft.com/office/powerpoint/2010/main" val="297922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8686229" cy="6127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8125" y="1676400"/>
            <a:ext cx="2962275" cy="2514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24199" y="1676400"/>
            <a:ext cx="2819401" cy="2514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0999" y="4267200"/>
            <a:ext cx="8382001" cy="381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43600" y="1676400"/>
            <a:ext cx="2819401" cy="2514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2760" y="4724400"/>
            <a:ext cx="8386440" cy="609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2760" y="5334000"/>
            <a:ext cx="8386440" cy="70503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" y="6053783"/>
            <a:ext cx="533400" cy="70503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68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74055"/>
            <a:ext cx="9144000" cy="600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" y="-93519"/>
            <a:ext cx="9112826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Bootstrap Distribution for Mustang Price Means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124200" y="2801243"/>
            <a:ext cx="274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Three Distributions</a:t>
            </a:r>
            <a:endParaRPr lang="en-US" sz="3200" dirty="0">
              <a:solidFill>
                <a:srgbClr val="C0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4191000" y="3967609"/>
            <a:ext cx="6858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6200000" flipH="1">
            <a:off x="5410200" y="3891409"/>
            <a:ext cx="1066800" cy="914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694218" y="3506945"/>
            <a:ext cx="12573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-76200" y="2801243"/>
            <a:ext cx="274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One to Many Samples</a:t>
            </a:r>
            <a:endParaRPr lang="en-US" sz="2800" dirty="0">
              <a:solidFill>
                <a:srgbClr val="C0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762000" y="2006352"/>
            <a:ext cx="190500" cy="9654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209800" y="2006352"/>
            <a:ext cx="2514600" cy="9654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106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315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 we get a CI from the bootstrap distribution?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828800"/>
            <a:ext cx="7696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Method #1: Standard Error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Find the standard error (SE) as the standard deviation of the bootstrap statistics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Find an interval with</a:t>
            </a:r>
          </a:p>
          <a:p>
            <a:pPr>
              <a:spcAft>
                <a:spcPts val="1200"/>
              </a:spcAft>
            </a:pPr>
            <a:endParaRPr lang="en-US" sz="28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47800" y="3657600"/>
                <a:ext cx="6553200" cy="707886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/>
                        </a:rPr>
                        <m:t>𝑂𝑟𝑖𝑔𝑖𝑛𝑎𝑙</m:t>
                      </m:r>
                      <m:r>
                        <a:rPr lang="en-US" sz="4000" i="1">
                          <a:latin typeface="Cambria Math"/>
                        </a:rPr>
                        <m:t> </m:t>
                      </m:r>
                      <m:r>
                        <a:rPr lang="en-US" sz="4000" i="1">
                          <a:latin typeface="Cambria Math"/>
                        </a:rPr>
                        <m:t>𝑆𝑡𝑎𝑡𝑖𝑠𝑡𝑖𝑐</m:t>
                      </m:r>
                      <m:r>
                        <a:rPr lang="en-US" sz="4000" i="1">
                          <a:latin typeface="Cambria Math"/>
                        </a:rPr>
                        <m:t>±2⋅</m:t>
                      </m:r>
                      <m:r>
                        <a:rPr lang="en-US" sz="4000" i="1">
                          <a:latin typeface="Cambria Math"/>
                        </a:rPr>
                        <m:t>𝑆𝐸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657600"/>
                <a:ext cx="6553200" cy="70788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919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2" y="57076"/>
            <a:ext cx="9144000" cy="600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5306260" y="2230582"/>
            <a:ext cx="1177667" cy="3817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886200" y="2939991"/>
            <a:ext cx="2330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Standard Error</a:t>
            </a:r>
            <a:endParaRPr lang="en-US" sz="2800" dirty="0">
              <a:solidFill>
                <a:srgbClr val="C0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5263127" y="2591540"/>
            <a:ext cx="85725" cy="34845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676400" y="6248400"/>
                <a:ext cx="59330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15.98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±2∙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2.194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ea typeface="Cambria Math"/>
                      </a:rPr>
                      <m:t>=(11.59</m:t>
                    </m:r>
                    <m:r>
                      <a:rPr lang="en-US" sz="2800" b="0" i="0" smtClean="0">
                        <a:latin typeface="Cambria Math"/>
                        <a:ea typeface="Cambria Math"/>
                      </a:rPr>
                      <m:t>, 20.37</m:t>
                    </m:r>
                  </m:oMath>
                </a14:m>
                <a:r>
                  <a:rPr lang="en-US" sz="2800" dirty="0" smtClean="0"/>
                  <a:t>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6248400"/>
                <a:ext cx="5933090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456099" y="644236"/>
                <a:ext cx="2265218" cy="664606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11.114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25</m:t>
                              </m:r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=2.22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6099" y="644236"/>
                <a:ext cx="2265218" cy="66460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703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  <p:bldP spid="3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315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 we get a CI from the bootstrap distribution?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828800"/>
            <a:ext cx="7696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Method #1: Standard Error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Find the standard error (SE) as the standard deviation of the bootstrap statistics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Find an interval with</a:t>
            </a:r>
          </a:p>
          <a:p>
            <a:pPr>
              <a:spcAft>
                <a:spcPts val="1200"/>
              </a:spcAft>
            </a:pPr>
            <a:endParaRPr lang="en-US" sz="28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47800" y="3657600"/>
                <a:ext cx="6553200" cy="707886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/>
                        </a:rPr>
                        <m:t>𝑂𝑟𝑖𝑔𝑖𝑛𝑎𝑙</m:t>
                      </m:r>
                      <m:r>
                        <a:rPr lang="en-US" sz="4000" i="1">
                          <a:latin typeface="Cambria Math"/>
                        </a:rPr>
                        <m:t> </m:t>
                      </m:r>
                      <m:r>
                        <a:rPr lang="en-US" sz="4000" i="1">
                          <a:latin typeface="Cambria Math"/>
                        </a:rPr>
                        <m:t>𝑆𝑡𝑎𝑡𝑖𝑠𝑡𝑖𝑐</m:t>
                      </m:r>
                      <m:r>
                        <a:rPr lang="en-US" sz="4000" i="1">
                          <a:latin typeface="Cambria Math"/>
                        </a:rPr>
                        <m:t>±2⋅</m:t>
                      </m:r>
                      <m:r>
                        <a:rPr lang="en-US" sz="4000" i="1">
                          <a:latin typeface="Cambria Math"/>
                        </a:rPr>
                        <m:t>𝑆𝐸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657600"/>
                <a:ext cx="6553200" cy="70788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10491" y="4572000"/>
            <a:ext cx="7696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Method #2: Percentile Interval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For a 95% interval, find the endpoints that cut off 2.5% of the bootstrap means from each tail, leaving 95% in the middle</a:t>
            </a:r>
          </a:p>
        </p:txBody>
      </p:sp>
    </p:spTree>
    <p:extLst>
      <p:ext uri="{BB962C8B-B14F-4D97-AF65-F5344CB8AC3E}">
        <p14:creationId xmlns:p14="http://schemas.microsoft.com/office/powerpoint/2010/main" val="385136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45" y="932212"/>
            <a:ext cx="7574973" cy="4925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05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95% Confidence Interval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633813" y="3881378"/>
            <a:ext cx="1700187" cy="995422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002060"/>
                </a:solidFill>
              </a:rPr>
              <a:t>Keep 95% in middle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3201" y="3904379"/>
            <a:ext cx="136705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Chop 2.5% in each tail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98228" y="3904379"/>
            <a:ext cx="134354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Chop 2.5% in each tail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0630" y="5791200"/>
            <a:ext cx="66879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We are 95% sure that the mean price for Mustangs is between $11,762 and $20,386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33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1205971"/>
            <a:ext cx="8229600" cy="11430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Why Do We Have “Conditions”?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575733" y="2870200"/>
                <a:ext cx="8136467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So that we can “standardize” a sample statistic to follow some “known” distribution (e.g. normal, t,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/>
                          </a:rPr>
                          <m:t>𝜒</m:t>
                        </m:r>
                      </m:e>
                      <m:sup>
                        <m:r>
                          <a:rPr lang="en-US" sz="36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/>
                  <a:t>, F) in order to obtain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3600" dirty="0"/>
                  <a:t>a</a:t>
                </a:r>
                <a:r>
                  <a:rPr lang="en-US" sz="3600" dirty="0" smtClean="0"/>
                  <a:t> formula for a confidence interval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3600" dirty="0" smtClean="0"/>
                  <a:t>a p-value for a test</a:t>
                </a:r>
                <a:endParaRPr lang="en-US" sz="36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733" y="2870200"/>
                <a:ext cx="8136467" cy="3416320"/>
              </a:xfrm>
              <a:prstGeom prst="rect">
                <a:avLst/>
              </a:prstGeom>
              <a:blipFill rotWithShape="1">
                <a:blip r:embed="rId2"/>
                <a:stretch>
                  <a:fillRect l="-2247" t="-2679" r="-749" b="-5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433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91389"/>
            <a:ext cx="79248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Bootstrap Confidence Intervals</a:t>
            </a:r>
          </a:p>
          <a:p>
            <a:pPr>
              <a:spcBef>
                <a:spcPts val="1800"/>
              </a:spcBef>
            </a:pPr>
            <a:r>
              <a:rPr lang="en-US" sz="3600" u="sng" dirty="0" smtClean="0"/>
              <a:t>Version 1 (Statistic </a:t>
            </a:r>
            <a:r>
              <a:rPr lang="en-US" sz="3600" u="sng" dirty="0" smtClean="0">
                <a:sym typeface="Symbol"/>
              </a:rPr>
              <a:t> </a:t>
            </a:r>
            <a:r>
              <a:rPr lang="en-US" sz="3600" u="sng" dirty="0" smtClean="0"/>
              <a:t>2 SE)</a:t>
            </a:r>
            <a:r>
              <a:rPr lang="en-US" sz="3600" dirty="0" smtClean="0"/>
              <a:t>:  </a:t>
            </a:r>
          </a:p>
          <a:p>
            <a:r>
              <a:rPr lang="en-US" sz="3600" dirty="0" smtClean="0"/>
              <a:t>Great preparation for moving to </a:t>
            </a:r>
          </a:p>
          <a:p>
            <a:r>
              <a:rPr lang="en-US" sz="3600" dirty="0" smtClean="0"/>
              <a:t>traditional methods</a:t>
            </a:r>
          </a:p>
          <a:p>
            <a:pPr>
              <a:spcBef>
                <a:spcPts val="1800"/>
              </a:spcBef>
            </a:pPr>
            <a:r>
              <a:rPr lang="en-US" sz="3600" u="sng" dirty="0" smtClean="0"/>
              <a:t>Version 2 (Percentiles)</a:t>
            </a:r>
            <a:r>
              <a:rPr lang="en-US" sz="3600" dirty="0" smtClean="0"/>
              <a:t>:  </a:t>
            </a:r>
          </a:p>
          <a:p>
            <a:r>
              <a:rPr lang="en-US" sz="3600" dirty="0" smtClean="0"/>
              <a:t>Great at building understanding of </a:t>
            </a:r>
          </a:p>
          <a:p>
            <a:r>
              <a:rPr lang="en-US" sz="3600" dirty="0" smtClean="0"/>
              <a:t>confidence level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66700" y="5867399"/>
            <a:ext cx="8690264" cy="64633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solidFill>
                  <a:srgbClr val="C00000"/>
                </a:solidFill>
              </a:rPr>
              <a:t>Same</a:t>
            </a:r>
            <a:r>
              <a:rPr lang="en-US" sz="3600" dirty="0" smtClean="0">
                <a:solidFill>
                  <a:srgbClr val="C00000"/>
                </a:solidFill>
              </a:rPr>
              <a:t> process works for different parameters!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6363" y="5008417"/>
            <a:ext cx="8451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3200" dirty="0" smtClean="0"/>
              <a:t>Either method requires </a:t>
            </a:r>
            <a:r>
              <a:rPr lang="en-US" sz="3200" u="sng" dirty="0" smtClean="0"/>
              <a:t>few</a:t>
            </a:r>
            <a:r>
              <a:rPr lang="en-US" sz="3200" dirty="0" smtClean="0"/>
              <a:t> prerequisites.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5975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1247"/>
            <a:ext cx="91440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Example #2: Std. Dev. Mustang Price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697" y="966788"/>
            <a:ext cx="86573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Find a 90% confidence interval for the </a:t>
            </a:r>
            <a:r>
              <a:rPr lang="en-US" sz="2800" b="1" i="1" dirty="0" smtClean="0"/>
              <a:t>standard deviation </a:t>
            </a:r>
            <a:r>
              <a:rPr lang="en-US" sz="2800" dirty="0" smtClean="0"/>
              <a:t>of the prices of all Mustangs for sale at this website. </a:t>
            </a:r>
            <a:endParaRPr lang="en-US" sz="2800" dirty="0"/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739059"/>
              </p:ext>
            </p:extLst>
          </p:nvPr>
        </p:nvGraphicFramePr>
        <p:xfrm>
          <a:off x="2061649" y="3179849"/>
          <a:ext cx="3697224" cy="9144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824561"/>
                <a:gridCol w="558573"/>
                <a:gridCol w="1157045"/>
                <a:gridCol w="1157045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mean</a:t>
                      </a:r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std. dev.</a:t>
                      </a:r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Price</a:t>
                      </a:r>
                      <a:endParaRPr lang="en-US" sz="2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25</a:t>
                      </a:r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15.98</a:t>
                      </a:r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11.11</a:t>
                      </a:r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52" y="2034972"/>
            <a:ext cx="8740488" cy="76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3079395" y="2600928"/>
            <a:ext cx="2395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Price (in $1,000’s)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94967" y="4517923"/>
            <a:ext cx="5180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What changes? </a:t>
            </a:r>
            <a:endParaRPr lang="en-US" sz="28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486696" y="5041143"/>
            <a:ext cx="82590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Record the sample </a:t>
            </a:r>
            <a:r>
              <a:rPr lang="en-US" sz="2800" u="sng" dirty="0" smtClean="0"/>
              <a:t>standard deviation </a:t>
            </a:r>
            <a:r>
              <a:rPr lang="en-US" sz="2800" dirty="0" smtClean="0"/>
              <a:t>for each of the bootstrap samples.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9583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735" y="0"/>
            <a:ext cx="9011265" cy="1143000"/>
          </a:xfrm>
        </p:spPr>
        <p:txBody>
          <a:bodyPr/>
          <a:lstStyle/>
          <a:p>
            <a:r>
              <a:rPr lang="en-US" dirty="0" smtClean="0"/>
              <a:t>90% CI for Std. Dev. of Mustang Prices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9767" y="6027003"/>
            <a:ext cx="8492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are 90% sure that the standard deviation of all Mustang prices at this website is between 7.61 and 13.58 (thousand dollars). </a:t>
            </a: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08" y="1004686"/>
            <a:ext cx="6945457" cy="5022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085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Technology?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03903" y="1523999"/>
            <a:ext cx="8077200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dirty="0" smtClean="0"/>
              <a:t>Other possible options?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600" dirty="0" smtClean="0"/>
              <a:t>Fathom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600" dirty="0" smtClean="0"/>
              <a:t>R</a:t>
            </a:r>
          </a:p>
          <a:p>
            <a:pPr>
              <a:spcAft>
                <a:spcPts val="600"/>
              </a:spcAft>
            </a:pPr>
            <a:endParaRPr lang="en-US" sz="3600" dirty="0" smtClean="0"/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600" dirty="0" smtClean="0"/>
              <a:t>Minitab (macros)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600" dirty="0" smtClean="0"/>
              <a:t>JMP 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600" dirty="0" err="1" smtClean="0"/>
              <a:t>StatCrunch</a:t>
            </a:r>
            <a:endParaRPr lang="en-US" sz="3600" dirty="0" smtClean="0"/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600" dirty="0" smtClean="0"/>
              <a:t>Others?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0" y="2644840"/>
            <a:ext cx="5867400" cy="83099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xbar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=function(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x,i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)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mean(x[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])</a:t>
            </a: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x=boot(Time,xbar,1000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4348" y="3585953"/>
            <a:ext cx="8276304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x=do(1000)*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sd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(sample(Price,25,replace=TRUE))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24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764458"/>
            <a:ext cx="8001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/>
              <a:t>Why</a:t>
            </a:r>
            <a:r>
              <a:rPr lang="en-US" sz="7200" dirty="0" smtClean="0"/>
              <a:t> </a:t>
            </a:r>
          </a:p>
          <a:p>
            <a:pPr algn="ctr"/>
            <a:r>
              <a:rPr lang="en-US" sz="7200" dirty="0" smtClean="0"/>
              <a:t>does the bootstrap work? </a:t>
            </a:r>
          </a:p>
          <a:p>
            <a:pPr algn="ctr"/>
            <a:r>
              <a:rPr lang="en-US" sz="7200" dirty="0" smtClean="0"/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5174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486400"/>
            <a:ext cx="9144000" cy="137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/>
          <a:lstStyle/>
          <a:p>
            <a:r>
              <a:rPr lang="en-US" dirty="0" smtClean="0"/>
              <a:t>Sampling Distribution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54864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loud 5"/>
          <p:cNvSpPr/>
          <p:nvPr/>
        </p:nvSpPr>
        <p:spPr>
          <a:xfrm>
            <a:off x="3962400" y="1600200"/>
            <a:ext cx="3048000" cy="1371600"/>
          </a:xfrm>
          <a:prstGeom prst="cloud">
            <a:avLst/>
          </a:prstGeom>
          <a:solidFill>
            <a:srgbClr val="33CC3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48200" y="19050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Population</a:t>
            </a:r>
            <a:endParaRPr lang="en-US" sz="2800" dirty="0"/>
          </a:p>
        </p:txBody>
      </p:sp>
      <p:cxnSp>
        <p:nvCxnSpPr>
          <p:cNvPr id="9" name="Straight Connector 8"/>
          <p:cNvCxnSpPr>
            <a:stCxn id="6" idx="1"/>
          </p:cNvCxnSpPr>
          <p:nvPr/>
        </p:nvCxnSpPr>
        <p:spPr>
          <a:xfrm>
            <a:off x="5486400" y="2970340"/>
            <a:ext cx="0" cy="2516060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95900" y="54102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µ</a:t>
            </a:r>
            <a:endParaRPr lang="en-US" sz="3200" dirty="0"/>
          </a:p>
        </p:txBody>
      </p:sp>
      <p:sp>
        <p:nvSpPr>
          <p:cNvPr id="16" name="Oval 15"/>
          <p:cNvSpPr/>
          <p:nvPr/>
        </p:nvSpPr>
        <p:spPr>
          <a:xfrm>
            <a:off x="9448800" y="6801405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9456722" y="59896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9369959" y="6324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9609122" y="61420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9761522" y="62944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9913922" y="64468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0066322" y="65992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0218722" y="67516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0371122" y="69040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0523522" y="70564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0675922" y="72088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0828322" y="73612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0980722" y="75136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1133122" y="76660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1285522" y="78184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9634396" y="56249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1437922" y="79708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1590322" y="81232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1742722" y="82756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1895122" y="84280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2047522" y="85804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2199922" y="87328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9786796" y="57773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939196" y="59297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0091596" y="60821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10243996" y="62345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0396396" y="63869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0548796" y="65393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10701196" y="66917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0853596" y="68441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11005996" y="69965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1158396" y="71489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11310796" y="73013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1463196" y="74537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1615596" y="76061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11767996" y="77585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11920396" y="79109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12072796" y="80633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12225196" y="82157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12377596" y="83681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12529996" y="85205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280657" y="2281473"/>
            <a:ext cx="4038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BUT, in practice we don’t see the “tree” or all of the “seeds” – we only have ONE seed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0362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583 -0.59681 L -0.34583 -0.2081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504 -0.47861 L -0.50504 -0.0899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382 -0.52741 L -0.40382 -0.1387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503 -0.50081 L -0.55503 -0.1121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67 -0.52302 L -0.4967 -0.1344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837 -0.54523 L -0.53837 -0.15661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836 -0.56743 L -0.38836 -0.17881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67 -0.58964 L -0.5967 -0.20102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004 -0.61185 L -0.48004 -0.22323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67 -0.65625 L -0.5967 -0.26764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503 -0.68957 L -0.55503 -0.30095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504 -0.70067 L -0.55504 -0.31206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336 -0.72287 L -0.61336 -0.33426 " pathEditMode="relative" rAng="0" ptsTypes="AA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67 -0.73398 L -0.5467 -0.34536 " pathEditMode="relative" rAng="0" ptsTypes="AA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004 -0.76729 L -0.63004 -0.37868 " pathEditMode="relative" rAng="0" ptsTypes="AA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500"/>
                            </p:stCondLst>
                            <p:childTnLst>
                              <p:par>
                                <p:cTn id="7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948 -0.4254 L -0.54948 -0.03678 " pathEditMode="relative" rAng="0" ptsTypes="AA"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8836 -0.76729 L -0.83836 -0.38977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188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500"/>
                            </p:stCondLst>
                            <p:childTnLst>
                              <p:par>
                                <p:cTn id="7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67 -0.8117 L -0.4967 -0.40088 " pathEditMode="relative" rAng="0" ptsTypes="AA">
                                      <p:cBhvr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205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000"/>
                            </p:stCondLst>
                            <p:childTnLst>
                              <p:par>
                                <p:cTn id="7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67 -0.83391 L -0.6467 -0.4453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500"/>
                            </p:stCondLst>
                            <p:childTnLst>
                              <p:par>
                                <p:cTn id="8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217 -0.86722 L -0.7217 -0.4786 " pathEditMode="relative" rAng="0" ptsTypes="AA">
                                      <p:cBhvr>
                                        <p:cTn id="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000"/>
                            </p:stCondLst>
                            <p:childTnLst>
                              <p:par>
                                <p:cTn id="8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0503 -0.87832 L -0.8717 -0.4675 " pathEditMode="relative" rAng="0" ptsTypes="AA">
                                      <p:cBhvr>
                                        <p:cTn id="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205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0"/>
                            </p:stCondLst>
                            <p:childTnLst>
                              <p:par>
                                <p:cTn id="8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004 -0.92274 L -0.58837 -0.50081 " pathEditMode="relative" rAng="0" ptsTypes="AA">
                                      <p:cBhvr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210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3000"/>
                            </p:stCondLst>
                            <p:childTnLst>
                              <p:par>
                                <p:cTn id="9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448 -0.45871 L -0.37448 -0.07009 " pathEditMode="relative" rAng="0" ptsTypes="AA">
                                      <p:cBhvr>
                                        <p:cTn id="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500"/>
                            </p:stCondLst>
                            <p:childTnLst>
                              <p:par>
                                <p:cTn id="9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782 -0.49202 L -0.35782 -0.0812 " pathEditMode="relative" rAng="0" ptsTypes="AA">
                                      <p:cBhvr>
                                        <p:cTn id="9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205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4000"/>
                            </p:stCondLst>
                            <p:childTnLst>
                              <p:par>
                                <p:cTn id="9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114 -0.49202 L -0.63281 -0.1145 " pathEditMode="relative" rAng="0" ptsTypes="AA">
                                      <p:cBhvr>
                                        <p:cTn id="9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188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0781 -0.52533 L -0.60781 -0.13671 " pathEditMode="relative" rAng="0" ptsTypes="AA">
                                      <p:cBhvr>
                                        <p:cTn id="10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448 -0.58085 L -0.57448 -0.19223 " pathEditMode="relative" rAng="0" ptsTypes="AA">
                                      <p:cBhvr>
                                        <p:cTn id="10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781 -0.60305 L -0.50781 -0.21443 " pathEditMode="relative" rAng="0" ptsTypes="AA">
                                      <p:cBhvr>
                                        <p:cTn id="10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115 -0.58085 L -0.69115 -0.19223 " pathEditMode="relative" rAng="0" ptsTypes="AA">
                                      <p:cBhvr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948 -0.62526 L -0.64948 -0.23665 " pathEditMode="relative" rAng="0" ptsTypes="AA">
                                      <p:cBhvr>
                                        <p:cTn id="1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281 -0.68077 L -0.58281 -0.29216 " pathEditMode="relative" rAng="0" ptsTypes="AA">
                                      <p:cBhvr>
                                        <p:cTn id="1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7500"/>
                            </p:stCondLst>
                            <p:childTnLst>
                              <p:par>
                                <p:cTn id="11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615 -0.70298 L -0.61615 -0.31437 " pathEditMode="relative" rAng="0" ptsTypes="AA">
                                      <p:cBhvr>
                                        <p:cTn id="1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948 -0.72519 L -0.64948 -0.33658 " pathEditMode="relative" rAng="0" ptsTypes="AA">
                                      <p:cBhvr>
                                        <p:cTn id="1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8500"/>
                            </p:stCondLst>
                            <p:childTnLst>
                              <p:par>
                                <p:cTn id="12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9948 -0.71458 L -0.90781 -0.3037 " pathEditMode="relative" rAng="0" ptsTypes="AA">
                                      <p:cBhvr>
                                        <p:cTn id="1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2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781 -0.79181 L -0.46615 -0.32547 " pathEditMode="relative" rAng="0" ptsTypes="AA">
                                      <p:cBhvr>
                                        <p:cTn id="1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233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9500"/>
                            </p:stCondLst>
                            <p:childTnLst>
                              <p:par>
                                <p:cTn id="13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0782 -0.7585 L -0.90782 -0.34768 " pathEditMode="relative" rAng="0" ptsTypes="AA">
                                      <p:cBhvr>
                                        <p:cTn id="1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205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114 -0.7807 L -0.64114 -0.39209 " pathEditMode="relative" rAng="0" ptsTypes="AA">
                                      <p:cBhvr>
                                        <p:cTn id="1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500"/>
                            </p:stCondLst>
                            <p:childTnLst>
                              <p:par>
                                <p:cTn id="13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3281 -0.84733 L -0.89115 -0.40319 " pathEditMode="relative" rAng="0" ptsTypes="AA">
                                      <p:cBhvr>
                                        <p:cTn id="13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222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9115 -0.84733 L -0.79115 -0.45871 " pathEditMode="relative" rAng="0" ptsTypes="AA">
                                      <p:cBhvr>
                                        <p:cTn id="14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1500"/>
                            </p:stCondLst>
                            <p:childTnLst>
                              <p:par>
                                <p:cTn id="14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7448 -0.84732 L -0.67448 -0.45871 " pathEditMode="relative" rAng="0" ptsTypes="AA">
                                      <p:cBhvr>
                                        <p:cTn id="1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6615 -0.88064 L -0.86615 -0.49202 " pathEditMode="relative" rAng="0" ptsTypes="AA">
                                      <p:cBhvr>
                                        <p:cTn id="1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/>
          <a:lstStyle/>
          <a:p>
            <a:r>
              <a:rPr lang="en-US" dirty="0" smtClean="0"/>
              <a:t>Bootstrap Distribution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54864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loud 5"/>
          <p:cNvSpPr/>
          <p:nvPr/>
        </p:nvSpPr>
        <p:spPr>
          <a:xfrm>
            <a:off x="2819400" y="1600200"/>
            <a:ext cx="3048000" cy="1371600"/>
          </a:xfrm>
          <a:prstGeom prst="cloud">
            <a:avLst/>
          </a:prstGeom>
          <a:solidFill>
            <a:srgbClr val="33CC3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29000" y="1808946"/>
            <a:ext cx="2628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Bootstrap</a:t>
            </a:r>
          </a:p>
          <a:p>
            <a:r>
              <a:rPr lang="en-US" sz="2800" dirty="0" smtClean="0"/>
              <a:t>“Population”</a:t>
            </a:r>
            <a:endParaRPr lang="en-US" sz="2800" dirty="0"/>
          </a:p>
        </p:txBody>
      </p:sp>
      <p:cxnSp>
        <p:nvCxnSpPr>
          <p:cNvPr id="9" name="Straight Connector 8"/>
          <p:cNvCxnSpPr>
            <a:stCxn id="6" idx="1"/>
          </p:cNvCxnSpPr>
          <p:nvPr/>
        </p:nvCxnSpPr>
        <p:spPr>
          <a:xfrm>
            <a:off x="4343400" y="2970340"/>
            <a:ext cx="0" cy="2516060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8384641" y="6801405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392563" y="59896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305800" y="6324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544963" y="61420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697363" y="62944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8849763" y="64468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9002163" y="65992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9154563" y="67516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9306963" y="69040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9459363" y="70564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9611763" y="72088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9764163" y="73612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9916563" y="75136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0068963" y="76660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0221363" y="78184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8570237" y="56249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0373763" y="79708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0526163" y="81232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0678563" y="82756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0830963" y="84280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0983363" y="85804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1135763" y="87328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8722637" y="57773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8875037" y="59297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9027437" y="60821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9179837" y="62345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9332237" y="63869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9484637" y="65393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9637037" y="66917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9789437" y="68441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9941837" y="69965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0094237" y="71489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10246637" y="73013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0399037" y="74537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0551437" y="76061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10703837" y="77585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10856237" y="79109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11008637" y="80633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11161037" y="82157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11313437" y="83681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11465837" y="85205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8537041" y="6953805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-11788" y="5494394"/>
            <a:ext cx="9144000" cy="137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" y="1295400"/>
            <a:ext cx="251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can we do with just one seed?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31242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Grow a NEW tree!</a:t>
            </a:r>
            <a:endParaRPr lang="en-US" sz="3600" dirty="0"/>
          </a:p>
        </p:txBody>
      </p:sp>
      <p:sp>
        <p:nvSpPr>
          <p:cNvPr id="61" name="Oval 60"/>
          <p:cNvSpPr/>
          <p:nvPr/>
        </p:nvSpPr>
        <p:spPr>
          <a:xfrm>
            <a:off x="4305300" y="53721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038600" y="5421175"/>
                <a:ext cx="533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200" i="1" dirty="0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200" b="0" i="1" dirty="0" smtClean="0">
                              <a:latin typeface="Cambria Math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5421175"/>
                <a:ext cx="533400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390615" y="1921787"/>
                <a:ext cx="2525163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Estimate the distribution and variability (SE)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800" dirty="0" smtClean="0"/>
                  <a:t>’s from the bootstraps</a:t>
                </a:r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0615" y="1921787"/>
                <a:ext cx="2525163" cy="2246769"/>
              </a:xfrm>
              <a:prstGeom prst="rect">
                <a:avLst/>
              </a:prstGeom>
              <a:blipFill rotWithShape="1">
                <a:blip r:embed="rId3"/>
                <a:stretch>
                  <a:fillRect l="-4819" t="-2439" r="-6506" b="-6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V="1">
            <a:off x="4560212" y="5723087"/>
            <a:ext cx="1485900" cy="1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 flipV="1">
            <a:off x="2676525" y="5713562"/>
            <a:ext cx="1371600" cy="1241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95900" y="54102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µ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1043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583 -0.59681 L -0.34583 -0.2081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504 -0.47861 L -0.50504 -0.08999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382 -0.52741 L -0.40382 -0.13879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503 -0.50081 L -0.55503 -0.11219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67 -0.52302 L -0.4967 -0.1344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837 -0.54523 L -0.53837 -0.15661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836 -0.56743 L -0.38836 -0.17881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67 -0.58964 L -0.5967 -0.20102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004 -0.61185 L -0.48004 -0.22323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67 -0.65625 L -0.5967 -0.26764 " pathEditMode="relative" rAng="0" ptsTypes="AA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503 -0.68957 L -0.55503 -0.30095 " pathEditMode="relative" rAng="0" ptsTypes="AA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504 -0.70067 L -0.55504 -0.31206 " pathEditMode="relative" rAng="0" ptsTypes="AA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336 -0.72287 L -0.61336 -0.33426 " pathEditMode="relative" rAng="0" ptsTypes="AA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67 -0.73398 L -0.5467 -0.34536 " pathEditMode="relative" rAng="0" ptsTypes="AA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004 -0.76729 L -0.63004 -0.37868 " pathEditMode="relative" rAng="0" ptsTypes="AA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948 -0.4254 L -0.54948 -0.03678 " pathEditMode="relative" rAng="0" ptsTypes="AA">
                                      <p:cBhvr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500"/>
                            </p:stCondLst>
                            <p:childTnLst>
                              <p:par>
                                <p:cTn id="8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8836 -0.76729 L -0.83836 -0.38977 " pathEditMode="relative" rAng="0" ptsTypes="AA">
                                      <p:cBhvr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188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000"/>
                            </p:stCondLst>
                            <p:childTnLst>
                              <p:par>
                                <p:cTn id="8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67 -0.8117 L -0.4967 -0.40088 " pathEditMode="relative" rAng="0" ptsTypes="AA">
                                      <p:cBhvr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205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500"/>
                            </p:stCondLst>
                            <p:childTnLst>
                              <p:par>
                                <p:cTn id="8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67 -0.83391 L -0.6467 -0.4453 " pathEditMode="relative" rAng="0" ptsTypes="AA">
                                      <p:cBhvr>
                                        <p:cTn id="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0"/>
                            </p:stCondLst>
                            <p:childTnLst>
                              <p:par>
                                <p:cTn id="9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217 -0.86722 L -0.7217 -0.4786 " pathEditMode="relative" rAng="0" ptsTypes="AA">
                                      <p:cBhvr>
                                        <p:cTn id="9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500"/>
                            </p:stCondLst>
                            <p:childTnLst>
                              <p:par>
                                <p:cTn id="9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0503 -0.87832 L -0.8717 -0.4675 " pathEditMode="relative" rAng="0" ptsTypes="AA">
                                      <p:cBhvr>
                                        <p:cTn id="9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205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004 -0.92274 L -0.58837 -0.50081 " pathEditMode="relative" rAng="0" ptsTypes="AA">
                                      <p:cBhvr>
                                        <p:cTn id="9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210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448 -0.45871 L -0.37448 -0.07009 " pathEditMode="relative" rAng="0" ptsTypes="AA">
                                      <p:cBhvr>
                                        <p:cTn id="10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782 -0.49202 L -0.35782 -0.0812 " pathEditMode="relative" rAng="0" ptsTypes="AA">
                                      <p:cBhvr>
                                        <p:cTn id="10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205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114 -0.49202 L -0.63281 -0.1145 " pathEditMode="relative" rAng="0" ptsTypes="AA">
                                      <p:cBhvr>
                                        <p:cTn id="10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188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0781 -0.52533 L -0.60781 -0.13671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448 -0.58085 L -0.57448 -0.19223 " pathEditMode="relative" rAng="0" ptsTypes="AA">
                                      <p:cBhvr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781 -0.60305 L -0.50781 -0.21443 " pathEditMode="relative" rAng="0" ptsTypes="AA">
                                      <p:cBhvr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115 -0.58085 L -0.69115 -0.19223 " pathEditMode="relative" rAng="0" ptsTypes="AA">
                                      <p:cBhvr>
                                        <p:cTn id="1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948 -0.62526 L -0.64948 -0.23665 " pathEditMode="relative" rAng="0" ptsTypes="AA">
                                      <p:cBhvr>
                                        <p:cTn id="1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281 -0.68077 L -0.58281 -0.29216 " pathEditMode="relative" rAng="0" ptsTypes="AA">
                                      <p:cBhvr>
                                        <p:cTn id="1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615 -0.70298 L -0.61615 -0.31437 " pathEditMode="relative" rAng="0" ptsTypes="AA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948 -0.72519 L -0.64948 -0.33658 " pathEditMode="relative" rAng="0" ptsTypes="AA">
                                      <p:cBhvr>
                                        <p:cTn id="1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3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9982 -0.71458 L -0.90816 -0.3037 " pathEditMode="relative" rAng="0" ptsTypes="AA">
                                      <p:cBhvr>
                                        <p:cTn id="1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2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7500"/>
                            </p:stCondLst>
                            <p:childTnLst>
                              <p:par>
                                <p:cTn id="13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781 -0.79181 L -0.46615 -0.32547 " pathEditMode="relative" rAng="0" ptsTypes="AA">
                                      <p:cBhvr>
                                        <p:cTn id="1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233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0782 -0.7585 L -0.90782 -0.34768 " pathEditMode="relative" rAng="0" ptsTypes="AA">
                                      <p:cBhvr>
                                        <p:cTn id="1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205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4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114 -0.7807 L -0.64114 -0.39209 " pathEditMode="relative" rAng="0" ptsTypes="AA">
                                      <p:cBhvr>
                                        <p:cTn id="1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9000"/>
                            </p:stCondLst>
                            <p:childTnLst>
                              <p:par>
                                <p:cTn id="14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3281 -0.84733 L -0.89115 -0.40319 " pathEditMode="relative" rAng="0" ptsTypes="AA">
                                      <p:cBhvr>
                                        <p:cTn id="1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222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9500"/>
                            </p:stCondLst>
                            <p:childTnLst>
                              <p:par>
                                <p:cTn id="14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9115 -0.84733 L -0.79115 -0.45871 " pathEditMode="relative" rAng="0" ptsTypes="AA">
                                      <p:cBhvr>
                                        <p:cTn id="1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0"/>
                            </p:stCondLst>
                            <p:childTnLst>
                              <p:par>
                                <p:cTn id="15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7448 -0.84732 L -0.67448 -0.45871 " pathEditMode="relative" rAng="0" ptsTypes="AA">
                                      <p:cBhvr>
                                        <p:cTn id="15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500"/>
                            </p:stCondLst>
                            <p:childTnLst>
                              <p:par>
                                <p:cTn id="15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6615 -0.88064 L -0.86615 -0.49202 " pathEditMode="relative" rAng="0" ptsTypes="AA">
                                      <p:cBhvr>
                                        <p:cTn id="15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1000"/>
                            </p:stCondLst>
                            <p:childTnLst>
                              <p:par>
                                <p:cTn id="15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618 -0.61944 L -0.34618 -0.23078 " pathEditMode="relative" rAng="0" ptsTypes="AA">
                                      <p:cBhvr>
                                        <p:cTn id="1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9" grpId="0" animBg="1"/>
      <p:bldP spid="3" grpId="0"/>
      <p:bldP spid="60" grpId="0"/>
      <p:bldP spid="8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Golden Rule of Bootstraps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676400"/>
            <a:ext cx="7467600" cy="378565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The </a:t>
            </a:r>
            <a:r>
              <a:rPr lang="en-US" sz="4800" b="1" i="1" dirty="0" smtClean="0"/>
              <a:t>bootstrap statistics </a:t>
            </a:r>
            <a:r>
              <a:rPr lang="en-US" sz="4800" dirty="0" smtClean="0"/>
              <a:t>are to the </a:t>
            </a:r>
            <a:r>
              <a:rPr lang="en-US" sz="4800" b="1" i="1" dirty="0" smtClean="0"/>
              <a:t>original statistic </a:t>
            </a:r>
          </a:p>
          <a:p>
            <a:pPr algn="ctr"/>
            <a:r>
              <a:rPr lang="en-US" sz="4800" dirty="0" smtClean="0"/>
              <a:t>as </a:t>
            </a:r>
          </a:p>
          <a:p>
            <a:r>
              <a:rPr lang="en-US" sz="4800" dirty="0" smtClean="0"/>
              <a:t>the </a:t>
            </a:r>
            <a:r>
              <a:rPr lang="en-US" sz="4800" b="1" i="1" dirty="0" smtClean="0"/>
              <a:t>original statistic</a:t>
            </a:r>
            <a:r>
              <a:rPr lang="en-US" sz="4800" dirty="0" smtClean="0"/>
              <a:t> is to the </a:t>
            </a:r>
            <a:r>
              <a:rPr lang="en-US" sz="4800" b="1" i="1" dirty="0" smtClean="0"/>
              <a:t>population parameter</a:t>
            </a:r>
            <a:r>
              <a:rPr lang="en-US" sz="4800" dirty="0" smtClean="0"/>
              <a:t>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84210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What About Hypothesis Tests? 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08193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94624"/>
            <a:ext cx="8534400" cy="420115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290513" indent="-290513">
              <a:spcAft>
                <a:spcPts val="1800"/>
              </a:spcAft>
              <a:buFont typeface="Arial" pitchFamily="34" charset="0"/>
              <a:buChar char="•"/>
            </a:pPr>
            <a:r>
              <a:rPr lang="en-US" sz="3600" dirty="0" smtClean="0">
                <a:solidFill>
                  <a:prstClr val="black"/>
                </a:solidFill>
                <a:cs typeface="Times New Roman" pitchFamily="18" charset="0"/>
              </a:rPr>
              <a:t> Create a </a:t>
            </a:r>
            <a:r>
              <a:rPr lang="en-US" sz="3600" b="1" dirty="0" smtClean="0">
                <a:solidFill>
                  <a:srgbClr val="C00000"/>
                </a:solidFill>
                <a:cs typeface="Times New Roman" pitchFamily="18" charset="0"/>
              </a:rPr>
              <a:t>randomization distribution </a:t>
            </a:r>
            <a:r>
              <a:rPr lang="en-US" sz="3600" dirty="0" smtClean="0">
                <a:solidFill>
                  <a:prstClr val="black"/>
                </a:solidFill>
                <a:cs typeface="Times New Roman" pitchFamily="18" charset="0"/>
              </a:rPr>
              <a:t>by simulating many samples from the original data, </a:t>
            </a:r>
            <a:r>
              <a:rPr lang="en-US" sz="3600" i="1" dirty="0" smtClean="0">
                <a:solidFill>
                  <a:prstClr val="black"/>
                </a:solidFill>
                <a:cs typeface="Times New Roman" pitchFamily="18" charset="0"/>
              </a:rPr>
              <a:t>assuming H</a:t>
            </a:r>
            <a:r>
              <a:rPr lang="en-US" sz="3600" i="1" baseline="-25000" dirty="0" smtClean="0">
                <a:solidFill>
                  <a:prstClr val="black"/>
                </a:solidFill>
                <a:cs typeface="Times New Roman" pitchFamily="18" charset="0"/>
              </a:rPr>
              <a:t>0</a:t>
            </a:r>
            <a:r>
              <a:rPr lang="en-US" sz="3600" i="1" dirty="0" smtClean="0">
                <a:solidFill>
                  <a:prstClr val="black"/>
                </a:solidFill>
                <a:cs typeface="Times New Roman" pitchFamily="18" charset="0"/>
              </a:rPr>
              <a:t> is true</a:t>
            </a:r>
            <a:r>
              <a:rPr lang="en-US" sz="3600" dirty="0" smtClean="0">
                <a:solidFill>
                  <a:prstClr val="black"/>
                </a:solidFill>
                <a:cs typeface="Times New Roman" pitchFamily="18" charset="0"/>
              </a:rPr>
              <a:t>, and calculating the sample statistic for each new sample.</a:t>
            </a:r>
          </a:p>
          <a:p>
            <a:pPr marL="290513" indent="-290513">
              <a:buFont typeface="Arial" pitchFamily="34" charset="0"/>
              <a:buChar char="•"/>
            </a:pPr>
            <a:r>
              <a:rPr lang="en-US" sz="3600" dirty="0" smtClean="0">
                <a:solidFill>
                  <a:prstClr val="black"/>
                </a:solidFill>
                <a:cs typeface="Times New Roman" pitchFamily="18" charset="0"/>
              </a:rPr>
              <a:t>Estimate </a:t>
            </a:r>
            <a:r>
              <a:rPr lang="en-US" sz="3600" b="1" dirty="0" smtClean="0">
                <a:solidFill>
                  <a:srgbClr val="C00000"/>
                </a:solidFill>
                <a:cs typeface="Times New Roman" pitchFamily="18" charset="0"/>
              </a:rPr>
              <a:t>p-value </a:t>
            </a:r>
            <a:r>
              <a:rPr lang="en-US" sz="3600" dirty="0" smtClean="0">
                <a:solidFill>
                  <a:prstClr val="black"/>
                </a:solidFill>
                <a:cs typeface="Times New Roman" pitchFamily="18" charset="0"/>
              </a:rPr>
              <a:t>directly as the proportion of these randomization statistics that exceed the original sample statistic.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33400" y="457200"/>
            <a:ext cx="8153400" cy="9144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rgbClr val="002060"/>
                </a:solidFill>
                <a:latin typeface="Calibri" pitchFamily="34" charset="0"/>
              </a:rPr>
              <a:t>Randomization Approach</a:t>
            </a:r>
            <a:endParaRPr lang="en-US" sz="4000" b="1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536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CI </a:t>
            </a:r>
            <a:r>
              <a:rPr lang="en-US" b="1" dirty="0" smtClean="0"/>
              <a:t>for a Mean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362200" y="1524000"/>
                <a:ext cx="4114800" cy="1495218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48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sz="4800" i="1" smtClean="0">
                          <a:latin typeface="Cambria Math"/>
                          <a:ea typeface="Cambria Math"/>
                        </a:rPr>
                        <m:t>±</m:t>
                      </m:r>
                      <m:sSup>
                        <m:sSupPr>
                          <m:ctrlPr>
                            <a:rPr lang="en-US" sz="480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sz="4800" b="0" i="1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f>
                        <m:fPr>
                          <m:ctrlPr>
                            <a:rPr lang="en-US" sz="48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80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48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1524000"/>
                <a:ext cx="4114800" cy="149521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81000" y="3429000"/>
            <a:ext cx="8492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To use </a:t>
            </a:r>
            <a:r>
              <a:rPr lang="en-US" sz="3600" i="1" dirty="0" smtClean="0"/>
              <a:t>t*</a:t>
            </a:r>
            <a:r>
              <a:rPr lang="en-US" sz="3600" dirty="0" smtClean="0"/>
              <a:t> the sample should be from a </a:t>
            </a:r>
            <a:r>
              <a:rPr lang="en-US" sz="3600" b="1" i="1" dirty="0" smtClean="0"/>
              <a:t>normal</a:t>
            </a:r>
            <a:r>
              <a:rPr lang="en-US" sz="3600" i="1" dirty="0" smtClean="0"/>
              <a:t> </a:t>
            </a:r>
            <a:r>
              <a:rPr lang="en-US" sz="3600" dirty="0" smtClean="0"/>
              <a:t>distribution (especially if </a:t>
            </a:r>
            <a:r>
              <a:rPr lang="en-US" sz="3600" i="1" dirty="0" smtClean="0"/>
              <a:t>n</a:t>
            </a:r>
            <a:r>
              <a:rPr lang="en-US" sz="3600" dirty="0" smtClean="0"/>
              <a:t> is small).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49530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But what if it’s a small sample that is clearly skewed, has outliers, …?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6332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Example </a:t>
            </a:r>
            <a:r>
              <a:rPr lang="en-US" b="1" dirty="0" smtClean="0">
                <a:solidFill>
                  <a:srgbClr val="C00000"/>
                </a:solidFill>
              </a:rPr>
              <a:t>#3: </a:t>
            </a:r>
            <a:r>
              <a:rPr lang="en-US" b="1" dirty="0" smtClean="0">
                <a:solidFill>
                  <a:srgbClr val="C00000"/>
                </a:solidFill>
              </a:rPr>
              <a:t>Beer &amp; Mosquitoes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4048" y="1289304"/>
            <a:ext cx="82570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Volunteers</a:t>
            </a:r>
            <a:r>
              <a:rPr lang="en-US" sz="2800" baseline="30000" dirty="0"/>
              <a:t>1</a:t>
            </a:r>
            <a:r>
              <a:rPr lang="en-US" sz="2800" dirty="0" smtClean="0"/>
              <a:t> </a:t>
            </a:r>
            <a:r>
              <a:rPr lang="en-US" sz="2800" dirty="0" smtClean="0"/>
              <a:t>were </a:t>
            </a:r>
            <a:r>
              <a:rPr lang="en-US" sz="2800" i="1" dirty="0" smtClean="0"/>
              <a:t>randomly </a:t>
            </a:r>
            <a:r>
              <a:rPr lang="en-US" sz="2800" dirty="0" smtClean="0"/>
              <a:t>assigned to drink either a liter of </a:t>
            </a:r>
            <a:r>
              <a:rPr lang="en-US" sz="2800" b="1" dirty="0" smtClean="0"/>
              <a:t>beer</a:t>
            </a:r>
            <a:r>
              <a:rPr lang="en-US" sz="2800" dirty="0" smtClean="0"/>
              <a:t> or a liter of </a:t>
            </a:r>
            <a:r>
              <a:rPr lang="en-US" sz="2800" b="1" dirty="0" smtClean="0"/>
              <a:t>water</a:t>
            </a:r>
            <a:r>
              <a:rPr lang="en-US" sz="28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Mosquitoes were caught in nets as they approached each volunteer and counted . </a:t>
            </a:r>
            <a:endParaRPr lang="en-US" sz="28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581969"/>
              </p:ext>
            </p:extLst>
          </p:nvPr>
        </p:nvGraphicFramePr>
        <p:xfrm>
          <a:off x="316992" y="3262376"/>
          <a:ext cx="2910840" cy="13716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44880"/>
                <a:gridCol w="640080"/>
                <a:gridCol w="132588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mean</a:t>
                      </a:r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Beer</a:t>
                      </a:r>
                      <a:endParaRPr lang="en-US" sz="2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23.60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Water</a:t>
                      </a:r>
                      <a:endParaRPr lang="en-US" sz="2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19.22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500" y="3420999"/>
            <a:ext cx="58388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4632" y="4797691"/>
            <a:ext cx="839419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Does this provide </a:t>
            </a:r>
            <a:r>
              <a:rPr lang="en-US" sz="2400" b="1" i="1" dirty="0" smtClean="0"/>
              <a:t>convincing </a:t>
            </a:r>
            <a:r>
              <a:rPr lang="en-US" sz="2400" i="1" dirty="0" smtClean="0"/>
              <a:t>evidence that mosquitoes tend to be more attracted to beer drinkers or could this difference be just due to random chance?  </a:t>
            </a:r>
            <a:endParaRPr lang="en-US" sz="2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566928" y="6174665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1</a:t>
            </a:r>
            <a:r>
              <a:rPr lang="en-US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Lefvre</a:t>
            </a:r>
            <a:r>
              <a:rPr lang="en-US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, T., et. al.,  “Beer Consumption Increases Human Attractiveness to Malaria Mosquitoes, ” </a:t>
            </a:r>
            <a:r>
              <a:rPr lang="en-US" i="1" dirty="0" err="1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PLoS</a:t>
            </a:r>
            <a:r>
              <a:rPr lang="en-US" i="1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 ONE, </a:t>
            </a:r>
            <a:r>
              <a:rPr lang="en-US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2010; 5(3): e9546.</a:t>
            </a:r>
            <a:endParaRPr lang="en-US" sz="1600" baseline="30000" dirty="0">
              <a:solidFill>
                <a:prstClr val="black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86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Example </a:t>
            </a:r>
            <a:r>
              <a:rPr lang="en-US" b="1" dirty="0" smtClean="0">
                <a:solidFill>
                  <a:srgbClr val="C00000"/>
                </a:solidFill>
              </a:rPr>
              <a:t>#3: </a:t>
            </a:r>
            <a:r>
              <a:rPr lang="en-US" b="1" dirty="0" smtClean="0">
                <a:solidFill>
                  <a:srgbClr val="C00000"/>
                </a:solidFill>
              </a:rPr>
              <a:t>Beer &amp; Mosquitoes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7784" y="1216152"/>
            <a:ext cx="7845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µ = mean number of attracted mosquitoes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74904" y="1967800"/>
            <a:ext cx="1944147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mbria" pitchFamily="18" charset="0"/>
              </a:rPr>
              <a:t>H</a:t>
            </a:r>
            <a:r>
              <a:rPr lang="en-US" sz="2800" baseline="-25000" dirty="0" smtClean="0">
                <a:latin typeface="Cambria" pitchFamily="18" charset="0"/>
              </a:rPr>
              <a:t>0</a:t>
            </a:r>
            <a:r>
              <a:rPr lang="en-US" sz="2800" dirty="0" smtClean="0">
                <a:latin typeface="Cambria" pitchFamily="18" charset="0"/>
              </a:rPr>
              <a:t>: </a:t>
            </a:r>
            <a:r>
              <a:rPr lang="el-GR" sz="2800" dirty="0" smtClean="0">
                <a:latin typeface="Cambria" pitchFamily="18" charset="0"/>
              </a:rPr>
              <a:t>μ</a:t>
            </a:r>
            <a:r>
              <a:rPr lang="en-US" sz="2800" baseline="-25000" dirty="0" smtClean="0">
                <a:latin typeface="Cambria" pitchFamily="18" charset="0"/>
              </a:rPr>
              <a:t>B</a:t>
            </a:r>
            <a:r>
              <a:rPr lang="en-US" sz="2800" dirty="0" smtClean="0">
                <a:latin typeface="Cambria" pitchFamily="18" charset="0"/>
              </a:rPr>
              <a:t> = </a:t>
            </a:r>
            <a:r>
              <a:rPr lang="el-GR" sz="2800" dirty="0" smtClean="0">
                <a:latin typeface="Cambria" pitchFamily="18" charset="0"/>
              </a:rPr>
              <a:t>μ</a:t>
            </a:r>
            <a:r>
              <a:rPr lang="en-US" sz="2800" baseline="-25000" dirty="0" smtClean="0">
                <a:latin typeface="Cambria" pitchFamily="18" charset="0"/>
              </a:rPr>
              <a:t>W</a:t>
            </a:r>
            <a:endParaRPr lang="en-US" sz="2800" dirty="0" smtClean="0">
              <a:latin typeface="Cambria" pitchFamily="18" charset="0"/>
            </a:endParaRPr>
          </a:p>
          <a:p>
            <a:r>
              <a:rPr lang="en-US" sz="2800" dirty="0" smtClean="0">
                <a:latin typeface="Cambria" pitchFamily="18" charset="0"/>
              </a:rPr>
              <a:t>H</a:t>
            </a:r>
            <a:r>
              <a:rPr lang="en-US" sz="2800" baseline="-25000" dirty="0" smtClean="0">
                <a:latin typeface="Cambria" pitchFamily="18" charset="0"/>
              </a:rPr>
              <a:t>a</a:t>
            </a:r>
            <a:r>
              <a:rPr lang="en-US" sz="2800" dirty="0" smtClean="0">
                <a:latin typeface="Cambria" pitchFamily="18" charset="0"/>
              </a:rPr>
              <a:t>: </a:t>
            </a:r>
            <a:r>
              <a:rPr lang="el-GR" sz="2800" dirty="0">
                <a:latin typeface="Cambria" pitchFamily="18" charset="0"/>
              </a:rPr>
              <a:t>μ</a:t>
            </a:r>
            <a:r>
              <a:rPr lang="en-US" sz="2800" baseline="-25000" dirty="0">
                <a:latin typeface="Cambria" pitchFamily="18" charset="0"/>
              </a:rPr>
              <a:t>B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smtClean="0">
                <a:latin typeface="Cambria" pitchFamily="18" charset="0"/>
              </a:rPr>
              <a:t>&gt; </a:t>
            </a:r>
            <a:r>
              <a:rPr lang="el-GR" sz="2800" dirty="0">
                <a:latin typeface="Cambria" pitchFamily="18" charset="0"/>
              </a:rPr>
              <a:t>μ</a:t>
            </a:r>
            <a:r>
              <a:rPr lang="en-US" sz="2800" baseline="-25000" dirty="0">
                <a:latin typeface="Cambria" pitchFamily="18" charset="0"/>
              </a:rPr>
              <a:t>W</a:t>
            </a:r>
            <a:endParaRPr lang="en-US" sz="2800" dirty="0"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67912" y="1995232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Competing claims about the population means</a:t>
            </a:r>
            <a:endParaRPr lang="en-US" sz="24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231136" y="2240280"/>
            <a:ext cx="1746504" cy="8229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127504" y="2281428"/>
            <a:ext cx="1850136" cy="44043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69748" y="3127248"/>
                <a:ext cx="7196328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Based on the sample data: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32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𝐵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𝑊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=23.60−19.22=4.38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748" y="3127248"/>
                <a:ext cx="7196328" cy="1077218"/>
              </a:xfrm>
              <a:prstGeom prst="rect">
                <a:avLst/>
              </a:prstGeom>
              <a:blipFill rotWithShape="1">
                <a:blip r:embed="rId3"/>
                <a:stretch>
                  <a:fillRect l="-2117" t="-7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838200" y="4572000"/>
            <a:ext cx="6495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Is this a “significant” difference? 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563880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How do we measure “significance”? ...</a:t>
            </a:r>
          </a:p>
        </p:txBody>
      </p:sp>
    </p:spTree>
    <p:extLst>
      <p:ext uri="{BB962C8B-B14F-4D97-AF65-F5344CB8AC3E}">
        <p14:creationId xmlns:p14="http://schemas.microsoft.com/office/powerpoint/2010/main" val="40104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2" grpId="0"/>
      <p:bldP spid="14" grpId="0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676400"/>
            <a:ext cx="8077200" cy="1754326"/>
          </a:xfrm>
          <a:prstGeom prst="rect">
            <a:avLst/>
          </a:prstGeom>
          <a:solidFill>
            <a:srgbClr val="FFFF99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u="sng" dirty="0" smtClean="0"/>
              <a:t>P-value</a:t>
            </a:r>
            <a:r>
              <a:rPr lang="en-US" sz="3600" dirty="0" smtClean="0"/>
              <a:t>: </a:t>
            </a:r>
            <a:r>
              <a:rPr lang="en-US" sz="3600" dirty="0"/>
              <a:t>The proportion of samples, </a:t>
            </a:r>
            <a:endParaRPr lang="en-US" sz="3600" dirty="0" smtClean="0"/>
          </a:p>
          <a:p>
            <a:r>
              <a:rPr lang="en-US" sz="3600" dirty="0" smtClean="0"/>
              <a:t>when </a:t>
            </a:r>
            <a:r>
              <a:rPr lang="en-US" sz="3600" dirty="0"/>
              <a:t>H</a:t>
            </a:r>
            <a:r>
              <a:rPr lang="en-US" sz="3600" baseline="-25000" dirty="0"/>
              <a:t>0</a:t>
            </a:r>
            <a:r>
              <a:rPr lang="en-US" sz="3600" dirty="0"/>
              <a:t> is true, that would give results as (or more) extreme as the original sample.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09800" y="3962400"/>
            <a:ext cx="50666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i="1" dirty="0" smtClean="0">
                <a:solidFill>
                  <a:srgbClr val="C00000"/>
                </a:solidFill>
              </a:rPr>
              <a:t>Say what????</a:t>
            </a:r>
            <a:endParaRPr lang="en-US" sz="6000" i="1" dirty="0">
              <a:solidFill>
                <a:srgbClr val="C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IDEA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49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Simulation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3400" y="1447800"/>
                <a:ext cx="7848600" cy="4585871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 marL="457200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Write the 43 sample mosquito counts on cards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i="1" dirty="0" smtClean="0"/>
                  <a:t>If the null hypothesis (no difference) is true, assume that the mosquito count would be the same regardless of which group a subject was placed in. </a:t>
                </a:r>
              </a:p>
              <a:p>
                <a:pPr marL="457200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Shuffle the cards and deal 18 at random to the “water” group, the other 25 are the “beer” group</a:t>
                </a:r>
              </a:p>
              <a:p>
                <a:pPr marL="457200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𝑊</m:t>
                        </m:r>
                      </m:sub>
                    </m:sSub>
                  </m:oMath>
                </a14:m>
                <a:endParaRPr lang="en-US" sz="2800" dirty="0" smtClean="0"/>
              </a:p>
              <a:p>
                <a:pPr marL="457200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Repeat </a:t>
                </a:r>
                <a:r>
                  <a:rPr lang="en-US" sz="2800" u="sng" dirty="0" smtClean="0"/>
                  <a:t>many</a:t>
                </a:r>
                <a:r>
                  <a:rPr lang="en-US" sz="2800" dirty="0" smtClean="0"/>
                  <a:t> times and see how unusual the actual difference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𝑊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4.38</m:t>
                    </m:r>
                  </m:oMath>
                </a14:m>
                <a:r>
                  <a:rPr lang="en-US" sz="2800" dirty="0" smtClean="0"/>
                  <a:t> is.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447800"/>
                <a:ext cx="7848600" cy="4585871"/>
              </a:xfrm>
              <a:prstGeom prst="rect">
                <a:avLst/>
              </a:prstGeom>
              <a:blipFill rotWithShape="1">
                <a:blip r:embed="rId2"/>
                <a:stretch>
                  <a:fillRect l="-1632" t="-1197" r="-544" b="-2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330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592" y="990600"/>
            <a:ext cx="3369585" cy="5702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381000"/>
            <a:ext cx="8153400" cy="12192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sz="4000" b="1" dirty="0" smtClean="0">
                <a:solidFill>
                  <a:srgbClr val="68007F">
                    <a:lumMod val="75000"/>
                  </a:srgbClr>
                </a:solidFill>
                <a:latin typeface="Cambria" pitchFamily="18" charset="0"/>
              </a:rPr>
              <a:t>Randomization Approach</a:t>
            </a:r>
            <a:endParaRPr lang="en-US" sz="3600" b="1" dirty="0">
              <a:solidFill>
                <a:srgbClr val="68007F">
                  <a:lumMod val="75000"/>
                </a:srgbClr>
              </a:solidFill>
              <a:latin typeface="Cambr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534177" y="5150888"/>
                <a:ext cx="19908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/>
                      </a:rPr>
                      <m:t>=23.6</m:t>
                    </m:r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  <a:latin typeface="Cambria" pitchFamily="18" charset="0"/>
                  </a:rPr>
                  <a:t>0</a:t>
                </a:r>
                <a:endParaRPr lang="en-US" sz="2800" dirty="0">
                  <a:solidFill>
                    <a:prstClr val="black"/>
                  </a:solidFill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177" y="5150888"/>
                <a:ext cx="1990860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1628" r="-1227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498501" y="1472466"/>
            <a:ext cx="914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prstClr val="black"/>
                </a:solidFill>
              </a:rPr>
              <a:t>Water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21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22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15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12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21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16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19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15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24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19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23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13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22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20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24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18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20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22           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1447799"/>
            <a:ext cx="1075386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   </a:t>
            </a:r>
            <a:r>
              <a:rPr lang="en-US" u="sng" dirty="0" smtClean="0">
                <a:solidFill>
                  <a:prstClr val="black"/>
                </a:solidFill>
              </a:rPr>
              <a:t>Beer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smtClean="0">
                <a:solidFill>
                  <a:prstClr val="black"/>
                </a:solidFill>
              </a:rPr>
              <a:t>    </a:t>
            </a:r>
            <a:r>
              <a:rPr lang="en-US" sz="1200" dirty="0" smtClean="0">
                <a:solidFill>
                  <a:prstClr val="black"/>
                </a:solidFill>
              </a:rPr>
              <a:t>27    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20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21   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26   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27   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31       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24    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19 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23   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24   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28 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19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24  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29  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20  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17  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31 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20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25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28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21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27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21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18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20            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" y="1094601"/>
            <a:ext cx="2803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Number of Mosquitoes</a:t>
            </a:r>
          </a:p>
          <a:p>
            <a:endParaRPr lang="en-US" sz="600" dirty="0" smtClean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867400" y="5123679"/>
                <a:ext cx="22205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𝑊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=19.22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5123679"/>
                <a:ext cx="2220532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300210" y="5764953"/>
                <a:ext cx="509681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𝐵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𝑊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=4.38</m:t>
                      </m:r>
                    </m:oMath>
                  </m:oMathPara>
                </a14:m>
                <a:endParaRPr lang="en-US" sz="2800" b="0" dirty="0" smtClean="0">
                  <a:solidFill>
                    <a:prstClr val="black"/>
                  </a:solidFill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0210" y="5764953"/>
                <a:ext cx="5096815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681984" y="1197417"/>
            <a:ext cx="5038344" cy="2246769"/>
          </a:xfrm>
          <a:prstGeom prst="rect">
            <a:avLst/>
          </a:prstGeom>
          <a:solidFill>
            <a:srgbClr val="FFFF99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Cambria" pitchFamily="18" charset="0"/>
              </a:rPr>
              <a:t>To simulate samples under H</a:t>
            </a:r>
            <a:r>
              <a:rPr lang="en-US" sz="2800" i="1" baseline="-25000" dirty="0" smtClean="0">
                <a:solidFill>
                  <a:prstClr val="black"/>
                </a:solidFill>
                <a:latin typeface="Cambria" pitchFamily="18" charset="0"/>
              </a:rPr>
              <a:t>0</a:t>
            </a:r>
            <a:r>
              <a:rPr lang="en-US" sz="2800" i="1" dirty="0" smtClean="0">
                <a:solidFill>
                  <a:prstClr val="black"/>
                </a:solidFill>
                <a:latin typeface="Cambria" pitchFamily="18" charset="0"/>
              </a:rPr>
              <a:t> (no difference):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prstClr val="black"/>
                </a:solidFill>
                <a:latin typeface="Cambria" pitchFamily="18" charset="0"/>
              </a:rPr>
              <a:t>Re-randomize the values into Beer &amp; Water groups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i="1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80169" y="5339157"/>
            <a:ext cx="16366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Original Sample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796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592" y="990600"/>
            <a:ext cx="3369585" cy="5702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381000"/>
            <a:ext cx="8153400" cy="12192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sz="4000" b="1" dirty="0" smtClean="0">
                <a:solidFill>
                  <a:srgbClr val="68007F">
                    <a:lumMod val="75000"/>
                  </a:srgbClr>
                </a:solidFill>
                <a:latin typeface="Cambria" pitchFamily="18" charset="0"/>
              </a:rPr>
              <a:t>Randomization Approach</a:t>
            </a:r>
            <a:endParaRPr lang="en-US" sz="3600" b="1" dirty="0">
              <a:solidFill>
                <a:srgbClr val="68007F">
                  <a:lumMod val="75000"/>
                </a:srgbClr>
              </a:solidFill>
              <a:latin typeface="Cambr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534177" y="5150888"/>
                <a:ext cx="19908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/>
                      </a:rPr>
                      <m:t>=23.6</m:t>
                    </m:r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  <a:latin typeface="Cambria" pitchFamily="18" charset="0"/>
                  </a:rPr>
                  <a:t>0</a:t>
                </a:r>
                <a:endParaRPr lang="en-US" sz="2800" dirty="0">
                  <a:solidFill>
                    <a:prstClr val="black"/>
                  </a:solidFill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177" y="5150888"/>
                <a:ext cx="1990860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1628" r="-1227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498501" y="1472466"/>
            <a:ext cx="914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prstClr val="black"/>
                </a:solidFill>
              </a:rPr>
              <a:t>Water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21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22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15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12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21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16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19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15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24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19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23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13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22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20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24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18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20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22           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1447799"/>
            <a:ext cx="1075386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   </a:t>
            </a:r>
            <a:r>
              <a:rPr lang="en-US" u="sng" dirty="0" smtClean="0">
                <a:solidFill>
                  <a:prstClr val="black"/>
                </a:solidFill>
              </a:rPr>
              <a:t>Beer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smtClean="0">
                <a:solidFill>
                  <a:prstClr val="black"/>
                </a:solidFill>
              </a:rPr>
              <a:t>    </a:t>
            </a:r>
            <a:r>
              <a:rPr lang="en-US" sz="1200" dirty="0" smtClean="0">
                <a:solidFill>
                  <a:prstClr val="black"/>
                </a:solidFill>
              </a:rPr>
              <a:t>27    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20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21   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26   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27   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31       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24    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19 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23   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24   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28 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19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24  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29  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20  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17  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31 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20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25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28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21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27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21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18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20            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" y="1094601"/>
            <a:ext cx="2803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Number of Mosquitoes</a:t>
            </a:r>
          </a:p>
          <a:p>
            <a:endParaRPr lang="en-US" sz="600" dirty="0" smtClean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867400" y="5123679"/>
                <a:ext cx="22205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𝑊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=19.22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5123679"/>
                <a:ext cx="2220532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300210" y="5764953"/>
                <a:ext cx="509681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𝐵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𝑊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=4.38</m:t>
                      </m:r>
                    </m:oMath>
                  </m:oMathPara>
                </a14:m>
                <a:endParaRPr lang="en-US" sz="2800" b="0" dirty="0" smtClean="0">
                  <a:solidFill>
                    <a:prstClr val="black"/>
                  </a:solidFill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0210" y="5764953"/>
                <a:ext cx="5096815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681984" y="1197417"/>
            <a:ext cx="5038344" cy="2246769"/>
          </a:xfrm>
          <a:prstGeom prst="rect">
            <a:avLst/>
          </a:prstGeom>
          <a:solidFill>
            <a:srgbClr val="FFFF99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Cambria" pitchFamily="18" charset="0"/>
              </a:rPr>
              <a:t>To simulate samples under H</a:t>
            </a:r>
            <a:r>
              <a:rPr lang="en-US" sz="2800" i="1" baseline="-25000" dirty="0" smtClean="0">
                <a:solidFill>
                  <a:prstClr val="black"/>
                </a:solidFill>
                <a:latin typeface="Cambria" pitchFamily="18" charset="0"/>
              </a:rPr>
              <a:t>0</a:t>
            </a:r>
            <a:r>
              <a:rPr lang="en-US" sz="2800" i="1" dirty="0" smtClean="0">
                <a:solidFill>
                  <a:prstClr val="black"/>
                </a:solidFill>
                <a:latin typeface="Cambria" pitchFamily="18" charset="0"/>
              </a:rPr>
              <a:t> (no difference):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prstClr val="black"/>
                </a:solidFill>
                <a:latin typeface="Cambria" pitchFamily="18" charset="0"/>
              </a:rPr>
              <a:t>Re-randomize the values into Beer &amp; Water groups </a:t>
            </a:r>
          </a:p>
          <a:p>
            <a:endParaRPr lang="en-US" sz="2800" i="1" dirty="0" smtClean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55979" y="1801962"/>
            <a:ext cx="118681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27   19   21   24     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20   24   18   19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21   29   20   23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26   20   21   13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27   27   22   22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31   31   15   20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24   20   12   24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19   25   21   18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23   28   16   20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24   21   19   22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28   27   15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498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73472E-18 C 0.02465 1.73472E-18 0.04931 1.73472E-18 0.07396 1.73472E-18 " pathEditMode="relative" ptsTypes="f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82211E-6 L -0.10573 0.0013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95" y="6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4" grpId="0"/>
      <p:bldP spid="14" grpId="1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591" y="909637"/>
            <a:ext cx="3369585" cy="5702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381000"/>
            <a:ext cx="8153400" cy="12192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sz="4000" b="1" dirty="0" smtClean="0">
                <a:solidFill>
                  <a:srgbClr val="68007F">
                    <a:lumMod val="75000"/>
                  </a:srgbClr>
                </a:solidFill>
                <a:latin typeface="Cambria" pitchFamily="18" charset="0"/>
              </a:rPr>
              <a:t>Randomization Approach</a:t>
            </a:r>
            <a:endParaRPr lang="en-US" sz="3600" b="1" dirty="0">
              <a:solidFill>
                <a:srgbClr val="68007F">
                  <a:lumMod val="75000"/>
                </a:srgbClr>
              </a:solidFill>
              <a:latin typeface="Cambr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534177" y="5283092"/>
                <a:ext cx="19908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𝐵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=21.76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177" y="5283092"/>
                <a:ext cx="1990860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609600" y="1094601"/>
            <a:ext cx="2803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Number of Mosquitoes</a:t>
            </a:r>
          </a:p>
          <a:p>
            <a:endParaRPr lang="en-US" sz="600" dirty="0" smtClean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867400" y="5255883"/>
                <a:ext cx="22205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𝑊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=22.50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5255883"/>
                <a:ext cx="2220532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300210" y="5897157"/>
                <a:ext cx="509681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𝐵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𝑊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=−0.84</m:t>
                      </m:r>
                    </m:oMath>
                  </m:oMathPara>
                </a14:m>
                <a:endParaRPr lang="en-US" sz="2800" b="0" dirty="0" smtClean="0">
                  <a:solidFill>
                    <a:prstClr val="black"/>
                  </a:solidFill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0210" y="5897157"/>
                <a:ext cx="5096815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681984" y="1197417"/>
                <a:ext cx="5038344" cy="2246769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 smtClean="0">
                    <a:solidFill>
                      <a:prstClr val="black"/>
                    </a:solidFill>
                    <a:latin typeface="Cambria" pitchFamily="18" charset="0"/>
                  </a:rPr>
                  <a:t>To simulate samples under H</a:t>
                </a:r>
                <a:r>
                  <a:rPr lang="en-US" sz="2800" i="1" baseline="-25000" dirty="0" smtClean="0">
                    <a:solidFill>
                      <a:prstClr val="black"/>
                    </a:solidFill>
                    <a:latin typeface="Cambria" pitchFamily="18" charset="0"/>
                  </a:rPr>
                  <a:t>0</a:t>
                </a:r>
                <a:r>
                  <a:rPr lang="en-US" sz="2800" i="1" dirty="0" smtClean="0">
                    <a:solidFill>
                      <a:prstClr val="black"/>
                    </a:solidFill>
                    <a:latin typeface="Cambria" pitchFamily="18" charset="0"/>
                  </a:rPr>
                  <a:t> (no difference):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i="1" dirty="0" smtClean="0">
                    <a:solidFill>
                      <a:prstClr val="black"/>
                    </a:solidFill>
                    <a:latin typeface="Cambria" pitchFamily="18" charset="0"/>
                  </a:rPr>
                  <a:t>Re-randomize the values into Beer &amp; Water groups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i="1" dirty="0" smtClean="0">
                    <a:solidFill>
                      <a:prstClr val="black"/>
                    </a:solidFill>
                    <a:latin typeface="Cambria" pitchFamily="18" charset="0"/>
                  </a:rPr>
                  <a:t>Compute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𝑊</m:t>
                        </m:r>
                      </m:sub>
                    </m:sSub>
                  </m:oMath>
                </a14:m>
                <a:endParaRPr lang="en-US" sz="2800" i="1" dirty="0">
                  <a:solidFill>
                    <a:prstClr val="black"/>
                  </a:solidFill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1984" y="1197417"/>
                <a:ext cx="5038344" cy="2246769"/>
              </a:xfrm>
              <a:prstGeom prst="rect">
                <a:avLst/>
              </a:prstGeom>
              <a:blipFill rotWithShape="1">
                <a:blip r:embed="rId6"/>
                <a:stretch>
                  <a:fillRect l="-2163" t="-2139" r="-1322" b="-5615"/>
                </a:stretch>
              </a:blipFill>
              <a:ln w="2857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255979" y="1812979"/>
            <a:ext cx="118681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                      24     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20   24   18   19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21   29   20   23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26   20   21   13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27   27   22   22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31   31   15   20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24   20   12   24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19   25   21   18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23   28   16   20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24   21   19   22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28   27   15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3981" y="1463405"/>
            <a:ext cx="1075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   </a:t>
            </a:r>
            <a:r>
              <a:rPr lang="en-US" u="sng" dirty="0" smtClean="0">
                <a:solidFill>
                  <a:prstClr val="black"/>
                </a:solidFill>
              </a:rPr>
              <a:t>Beer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98501" y="147246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prstClr val="black"/>
                </a:solidFill>
              </a:rPr>
              <a:t>Water</a:t>
            </a:r>
            <a:r>
              <a:rPr lang="en-US" sz="1200" dirty="0" smtClean="0">
                <a:solidFill>
                  <a:prstClr val="black"/>
                </a:solidFill>
              </a:rPr>
              <a:t>          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36078" y="2003620"/>
            <a:ext cx="36112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20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24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19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20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24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31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18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24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25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21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18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15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21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16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28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22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19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27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20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23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22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21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59920" y="1812979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27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37920" y="1812979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19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778456" y="1822158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21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777481" y="2008387"/>
            <a:ext cx="3611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20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26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31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19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23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15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22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12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24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29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20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27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21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17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24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28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81984" y="3694939"/>
            <a:ext cx="5038344" cy="1384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Repeat this process 1000’s of times to see how “unusual” is the original difference of 4.38.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1788271" y="5927771"/>
            <a:ext cx="2565919" cy="83099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smtClean="0">
                <a:latin typeface="Arial" pitchFamily="34" charset="0"/>
                <a:cs typeface="Arial" pitchFamily="34" charset="0"/>
              </a:rPr>
              <a:t>StatKey</a:t>
            </a:r>
            <a:endParaRPr lang="en-US" sz="4800" b="1" i="1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305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31483E-6 L 0.14583 0.0011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2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-0.10642 0.0023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30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7 L -0.13281 0.0284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9" y="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49364E-6 L -0.07465 0.0284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3" y="141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44737E-6 L 0.08542 -0.00047 " pathEditMode="relative" rAng="0" ptsTypes="AA">
                                      <p:cBhvr>
                                        <p:cTn id="38" dur="18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7" grpId="0"/>
      <p:bldP spid="13" grpId="0"/>
      <p:bldP spid="18" grpId="0"/>
      <p:bldP spid="19" grpId="0"/>
      <p:bldP spid="20" grpId="0"/>
      <p:bldP spid="20" grpId="1"/>
      <p:bldP spid="21" grpId="0"/>
      <p:bldP spid="22" grpId="0"/>
      <p:bldP spid="24" grpId="0"/>
      <p:bldP spid="25" grpId="0"/>
      <p:bldP spid="25" grpId="1"/>
      <p:bldP spid="4" grpId="0" animBg="1"/>
      <p:bldP spid="2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8993124" cy="6198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6629400" y="2286000"/>
            <a:ext cx="1143000" cy="38100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FF66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676" y="70991"/>
            <a:ext cx="8993124" cy="1077218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p-value</a:t>
            </a:r>
            <a:r>
              <a:rPr lang="en-US" sz="3200" dirty="0" smtClean="0">
                <a:solidFill>
                  <a:schemeClr val="tx1"/>
                </a:solidFill>
              </a:rPr>
              <a:t> = proportion of samples, when H</a:t>
            </a:r>
            <a:r>
              <a:rPr lang="en-US" sz="3200" baseline="-25000" dirty="0" smtClean="0">
                <a:solidFill>
                  <a:schemeClr val="tx1"/>
                </a:solidFill>
              </a:rPr>
              <a:t>0</a:t>
            </a:r>
            <a:r>
              <a:rPr lang="en-US" sz="3200" dirty="0" smtClean="0">
                <a:solidFill>
                  <a:schemeClr val="tx1"/>
                </a:solidFill>
              </a:rPr>
              <a:t> is true, that are as (or more) extreme as the original sample.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743200" y="6248400"/>
            <a:ext cx="1143000" cy="38100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FF66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85277" y="356549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p-value</a:t>
            </a:r>
            <a:endParaRPr lang="en-US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5263679" y="4079499"/>
            <a:ext cx="643923" cy="407090"/>
          </a:xfrm>
          <a:prstGeom prst="straightConnector1">
            <a:avLst/>
          </a:prstGeom>
          <a:solidFill>
            <a:schemeClr val="tx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6349285" y="2810814"/>
            <a:ext cx="658951" cy="3319530"/>
          </a:xfrm>
          <a:prstGeom prst="straightConnector1">
            <a:avLst/>
          </a:prstGeom>
          <a:solidFill>
            <a:schemeClr val="tx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2855087" y="3244334"/>
                <a:ext cx="343382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/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/>
                              </m:ctrlPr>
                            </m:accPr>
                            <m:e>
                              <m:r>
                                <a:rPr lang="en-US" i="1"/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i="1"/>
                            <m:t>𝐵</m:t>
                          </m:r>
                        </m:sub>
                      </m:sSub>
                      <m:r>
                        <a:rPr lang="en-US" i="1"/>
                        <m:t>−</m:t>
                      </m:r>
                      <m:sSub>
                        <m:sSubPr>
                          <m:ctrlPr>
                            <a:rPr lang="en-US" i="1"/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/>
                              </m:ctrlPr>
                            </m:accPr>
                            <m:e>
                              <m:r>
                                <a:rPr lang="en-US" i="1"/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i="1"/>
                            <m:t>𝐵</m:t>
                          </m:r>
                        </m:sub>
                      </m:sSub>
                      <m:r>
                        <a:rPr lang="en-US" i="1"/>
                        <m:t>=23.60−19.22=4.38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087" y="3244334"/>
                <a:ext cx="3433825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809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Example #4: </a:t>
            </a:r>
            <a:r>
              <a:rPr lang="en-US" b="1" dirty="0" smtClean="0">
                <a:solidFill>
                  <a:srgbClr val="C00000"/>
                </a:solidFill>
              </a:rPr>
              <a:t>Mean Body Temperature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018" y="3295282"/>
            <a:ext cx="8363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Data: A sample of n=50 body temperatures.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1018" y="1295400"/>
            <a:ext cx="8717117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Is the average body temperature really 98.6</a:t>
            </a:r>
            <a:r>
              <a:rPr lang="en-US" sz="3200" i="1" baseline="30000" dirty="0" smtClean="0"/>
              <a:t>o</a:t>
            </a:r>
            <a:r>
              <a:rPr lang="en-US" sz="3200" i="1" dirty="0" smtClean="0"/>
              <a:t>F?</a:t>
            </a:r>
            <a:endParaRPr lang="en-US" sz="3200" i="1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81200"/>
            <a:ext cx="3783542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88" y="3793959"/>
            <a:ext cx="8416994" cy="2515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6800" y="2018009"/>
            <a:ext cx="2362200" cy="1277273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dirty="0" smtClean="0"/>
              <a:t>H</a:t>
            </a:r>
            <a:r>
              <a:rPr lang="en-US" sz="3600" baseline="-25000" dirty="0" smtClean="0"/>
              <a:t>0</a:t>
            </a:r>
            <a:r>
              <a:rPr lang="en-US" sz="3600" dirty="0" smtClean="0"/>
              <a:t>:</a:t>
            </a:r>
            <a:r>
              <a:rPr lang="el-GR" sz="3600" dirty="0" smtClean="0">
                <a:latin typeface="Calibri"/>
                <a:cs typeface="Calibri"/>
              </a:rPr>
              <a:t>μ</a:t>
            </a:r>
            <a:r>
              <a:rPr lang="en-US" sz="3600" dirty="0" smtClean="0">
                <a:latin typeface="Calibri"/>
                <a:cs typeface="Calibri"/>
              </a:rPr>
              <a:t>=98.6   </a:t>
            </a:r>
          </a:p>
          <a:p>
            <a:r>
              <a:rPr lang="en-US" sz="3600" dirty="0" smtClean="0"/>
              <a:t>H</a:t>
            </a:r>
            <a:r>
              <a:rPr lang="en-US" sz="3600" baseline="-25000" dirty="0" smtClean="0"/>
              <a:t>a</a:t>
            </a:r>
            <a:r>
              <a:rPr lang="en-US" sz="3600" dirty="0" smtClean="0"/>
              <a:t>:</a:t>
            </a:r>
            <a:r>
              <a:rPr lang="el-GR" sz="3600" dirty="0" smtClean="0">
                <a:cs typeface="Calibri"/>
              </a:rPr>
              <a:t>μ</a:t>
            </a:r>
            <a:r>
              <a:rPr lang="en-US" sz="3600" dirty="0" smtClean="0">
                <a:cs typeface="Calibri"/>
              </a:rPr>
              <a:t>≠98.6   </a:t>
            </a:r>
            <a:endParaRPr lang="en-US" sz="3600" dirty="0"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917142" y="3818502"/>
                <a:ext cx="22860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 smtClean="0"/>
                  <a:t>n </a:t>
                </a:r>
                <a:r>
                  <a:rPr lang="en-US" sz="2800" dirty="0" smtClean="0"/>
                  <a:t>= 50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sz="28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800" dirty="0" smtClean="0"/>
                  <a:t>98.26</a:t>
                </a:r>
              </a:p>
              <a:p>
                <a:r>
                  <a:rPr lang="en-US" sz="2800" dirty="0" smtClean="0"/>
                  <a:t>s  = 0.765</a:t>
                </a:r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7142" y="3818502"/>
                <a:ext cx="2286000" cy="1384995"/>
              </a:xfrm>
              <a:prstGeom prst="rect">
                <a:avLst/>
              </a:prstGeom>
              <a:blipFill rotWithShape="1">
                <a:blip r:embed="rId4"/>
                <a:stretch>
                  <a:fillRect l="-5600" t="-3947" b="-1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57200" y="6309808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Data from Allen Shoemaker, 1996 JSE data set article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4459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14" grpId="0" animBg="1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8077200" cy="1981200"/>
          </a:xfrm>
          <a:solidFill>
            <a:srgbClr val="FFFF99"/>
          </a:solidFill>
          <a:ln w="38100">
            <a:solidFill>
              <a:srgbClr val="C00000"/>
            </a:solidFill>
          </a:ln>
        </p:spPr>
        <p:txBody>
          <a:bodyPr>
            <a:noAutofit/>
          </a:bodyPr>
          <a:lstStyle/>
          <a:p>
            <a:pPr algn="l">
              <a:spcAft>
                <a:spcPts val="1200"/>
              </a:spcAft>
            </a:pPr>
            <a:r>
              <a:rPr lang="en-US" sz="3200" b="1" dirty="0"/>
              <a:t>Key idea: </a:t>
            </a:r>
            <a:r>
              <a:rPr lang="en-US" sz="3200" dirty="0"/>
              <a:t>F</a:t>
            </a:r>
            <a:r>
              <a:rPr lang="en-US" sz="3200" dirty="0" smtClean="0"/>
              <a:t>or a randomization distribution we need to generate </a:t>
            </a:r>
            <a:r>
              <a:rPr lang="en-US" sz="3200" dirty="0"/>
              <a:t>samples that are</a:t>
            </a:r>
            <a:br>
              <a:rPr lang="en-US" sz="3200" dirty="0"/>
            </a:br>
            <a:r>
              <a:rPr lang="en-US" sz="3200" dirty="0" smtClean="0"/>
              <a:t>     (a) consistent </a:t>
            </a:r>
            <a:r>
              <a:rPr lang="en-US" sz="3200" dirty="0"/>
              <a:t>with </a:t>
            </a:r>
            <a:r>
              <a:rPr lang="en-US" sz="3200" dirty="0" smtClean="0"/>
              <a:t>the </a:t>
            </a:r>
            <a:r>
              <a:rPr lang="en-US" sz="3200" dirty="0"/>
              <a:t>null hypothesis </a:t>
            </a:r>
            <a:r>
              <a:rPr lang="en-US" sz="3200" dirty="0" smtClean="0"/>
              <a:t>     </a:t>
            </a:r>
            <a:r>
              <a:rPr lang="en-US" sz="3200" dirty="0"/>
              <a:t>	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    (b) based </a:t>
            </a:r>
            <a:r>
              <a:rPr lang="en-US" sz="3200" dirty="0"/>
              <a:t>on the sample data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18217" y="2667000"/>
            <a:ext cx="6096000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How to simulate samples of body temps to be consistent with H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:</a:t>
            </a:r>
            <a:r>
              <a:rPr lang="el-GR" sz="2800" dirty="0">
                <a:cs typeface="Calibri"/>
              </a:rPr>
              <a:t> μ</a:t>
            </a:r>
            <a:r>
              <a:rPr lang="en-US" sz="2800" dirty="0">
                <a:cs typeface="Calibri"/>
              </a:rPr>
              <a:t>=98.6</a:t>
            </a:r>
            <a:r>
              <a:rPr lang="en-US" sz="2800" dirty="0" smtClean="0"/>
              <a:t>?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688729" y="914400"/>
                <a:ext cx="2362200" cy="52322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:</m:t>
                      </m:r>
                      <m:r>
                        <a:rPr lang="en-US" sz="2800" b="0" i="1" smtClean="0">
                          <a:latin typeface="Cambria Math"/>
                        </a:rPr>
                        <m:t>𝜇</m:t>
                      </m:r>
                      <m:r>
                        <a:rPr lang="en-US" sz="2800" b="0" i="1" smtClean="0">
                          <a:latin typeface="Cambria Math"/>
                        </a:rPr>
                        <m:t>=98.6</m:t>
                      </m:r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8729" y="914400"/>
                <a:ext cx="2362200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4" y="1862894"/>
            <a:ext cx="2276475" cy="2190750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19074" y="3810000"/>
                <a:ext cx="8620125" cy="2985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eriod"/>
                </a:pPr>
                <a:r>
                  <a:rPr lang="en-US" sz="2800" dirty="0" smtClean="0"/>
                  <a:t>Add 0.34 to each temperature in the sample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800" dirty="0"/>
                  <a:t> </a:t>
                </a:r>
                <a:r>
                  <a:rPr lang="en-US" sz="2800" dirty="0" smtClean="0"/>
                  <a:t>     (to get the mean up to 98.6 and match H</a:t>
                </a:r>
                <a:r>
                  <a:rPr lang="en-US" sz="2800" baseline="-25000" dirty="0" smtClean="0"/>
                  <a:t>0</a:t>
                </a:r>
                <a:r>
                  <a:rPr lang="en-US" sz="2800" dirty="0"/>
                  <a:t>)</a:t>
                </a:r>
                <a:r>
                  <a:rPr lang="en-US" sz="2800" dirty="0" smtClean="0"/>
                  <a:t>.</a:t>
                </a:r>
              </a:p>
              <a:p>
                <a:pPr marL="514350" indent="-514350">
                  <a:spcAft>
                    <a:spcPts val="600"/>
                  </a:spcAft>
                  <a:buFont typeface="+mj-lt"/>
                  <a:buAutoNum type="arabicPeriod" startAt="2"/>
                </a:pPr>
                <a:r>
                  <a:rPr lang="en-US" sz="2800" dirty="0" smtClean="0"/>
                  <a:t>Sample (with replacement) from the new data.</a:t>
                </a:r>
              </a:p>
              <a:p>
                <a:pPr marL="514350" indent="-514350">
                  <a:spcAft>
                    <a:spcPts val="600"/>
                  </a:spcAft>
                  <a:buAutoNum type="arabicPeriod" startAt="2"/>
                </a:pPr>
                <a:r>
                  <a:rPr lang="en-US" sz="2800" dirty="0" smtClean="0"/>
                  <a:t>Find the mean for each sample and repeat many times</a:t>
                </a:r>
              </a:p>
              <a:p>
                <a:pPr marL="514350" indent="-514350">
                  <a:spcAft>
                    <a:spcPts val="600"/>
                  </a:spcAft>
                  <a:buFontTx/>
                  <a:buAutoNum type="arabicPeriod" startAt="2"/>
                </a:pPr>
                <a:r>
                  <a:rPr lang="en-US" sz="2800" dirty="0" smtClean="0"/>
                  <a:t>See how many of the sample means are as extreme as the observed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sz="2800" i="1">
                        <a:latin typeface="Cambria Math"/>
                      </a:rPr>
                      <m:t>=</m:t>
                    </m:r>
                  </m:oMath>
                </a14:m>
                <a:r>
                  <a:rPr lang="en-US" sz="2800" dirty="0" smtClean="0"/>
                  <a:t>98.26.</a:t>
                </a:r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74" y="3810000"/>
                <a:ext cx="8620125" cy="2985433"/>
              </a:xfrm>
              <a:prstGeom prst="rect">
                <a:avLst/>
              </a:prstGeom>
              <a:blipFill rotWithShape="1">
                <a:blip r:embed="rId5"/>
                <a:stretch>
                  <a:fillRect l="-1485" t="-2041" r="-990" b="-2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6019801" y="6172200"/>
            <a:ext cx="2590800" cy="70788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latin typeface="Arial" pitchFamily="34" charset="0"/>
                <a:cs typeface="Arial" pitchFamily="34" charset="0"/>
              </a:rPr>
              <a:t>StatKey</a:t>
            </a:r>
            <a:endParaRPr lang="en-US" sz="4000" b="1" i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5867400" y="1176010"/>
            <a:ext cx="1066800" cy="34799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680817" y="2210884"/>
            <a:ext cx="1066800" cy="53231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622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12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660137" y="914400"/>
            <a:ext cx="2881367" cy="5885737"/>
            <a:chOff x="660137" y="914400"/>
            <a:chExt cx="2881367" cy="5885737"/>
          </a:xfrm>
        </p:grpSpPr>
        <p:pic>
          <p:nvPicPr>
            <p:cNvPr id="7170" name="Picture 2" descr="http://2.bp.blogspot.com/_lTURvvdsOj8/TNAwTsWk-eI/AAAAAAAAAXg/UTXdEsuWf2U/s1600/1999+Ford+Mustang+GT+Metallic+Red_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9102" y="1538231"/>
              <a:ext cx="914400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2" name="Picture 4" descr="http://4.bp.blogspot.com/_lTURvvdsOj8/TNAxDTZeGNI/AAAAAAAAAXo/u3uZB4y8QkI/s1600/1999+Ford+Mustang+GT+Metallic+Red_3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702" y="1538231"/>
              <a:ext cx="914400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4" name="Picture 6" descr="http://site.diecastblast.com/diecastblast/products/dc2007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4537" y="2248657"/>
              <a:ext cx="914400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6" name="Picture 8" descr="http://cars.minimodelshop.co.uk/8025701F0054F3AD/ls/FranklinMint-B11F857/$File/ford-mustang-california-special-1968-diecast-model-car-franklin-mint-b11f857-p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668" y="2588094"/>
              <a:ext cx="914400" cy="692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8" name="Picture 10" descr="http://1.bp.blogspot.com/_lM6ADTK51GM/SyV1y_V6-XI/AAAAAAAAB4Y/6-muJS9ZQcE/s400/Shelby-Collectibles-Diecast-7AE01-2008-Ford-Mustang-Shelby-GT500-Convertible-40th-Anniversary-1-18-Scale-Black-Silver-001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668" y="3260900"/>
              <a:ext cx="914400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0" name="Picture 12" descr="http://cars.minimodelshop.co.uk/8025701F0054F3AD/ls/Maisto-31329BL/$File/ford-mustang-boss-302-diecast-model-car-maisto-31329bl-p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2704" y="917162"/>
              <a:ext cx="914400" cy="692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2" name="Picture 14" descr="http://www.alldiecast.us/images_miniatures/147195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702" y="2134168"/>
              <a:ext cx="91440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4" name="Picture 16" descr="http://www.fallingpixel.com/products/9482/mains/000-3d-model-65Mustang08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702" y="3946700"/>
              <a:ext cx="914400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6" name="Picture 18" descr="http://site.diecastblast.com/diecastblast/products/dc2008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974" y="4656148"/>
              <a:ext cx="914400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8" name="Picture 20" descr="http://t3.gstatic.com/images?q=tbn:ANd9GcTVGq6Ttf8DiwB_IKGRABzbn1uQU55PcCNzefeylR4SJwy84X_Nb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137" y="5341948"/>
              <a:ext cx="914400" cy="6849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90" name="Picture 22" descr="http://www.alldiecast.us/images_miniatures/138998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304" y="988822"/>
              <a:ext cx="914400" cy="5494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92" name="Picture 24" descr="http://t3.gstatic.com/images?q=tbn:ANd9GcS9VI_ANNR5mr_mlad3MT-6FxJZ5TaPjbe_sfHEZsDR9HLaHcg8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4537" y="2934457"/>
              <a:ext cx="914400" cy="691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94" name="Picture 26" descr="http://cars.minimodelshop.co.uk/8025701F0054F3AD/ls/FranklinMint-B11F681/$File/shelby-mustang-gt350-1966-diecast-model-car-franklin-mint-b11f681-p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9102" y="3687014"/>
              <a:ext cx="914400" cy="692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96" name="Picture 28" descr="http://cdn102.iofferphoto.com/img3/item/517/266/955/l_zZCQ2011-ford-mustang-gt-5-0-grey-diecast-model-car-1-24-sc.jp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9102" y="4272775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98" name="Picture 30" descr="http://t1.gstatic.com/images?q=tbn:ANd9GcRuifSjmjV38x6VOUmShqtLYfKry_ve9oSE_SNXpMg4WXhqNqG0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9102" y="4971337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00" name="Picture 32" descr="http://cdn102.iofferphoto.com/img/item/517/266/641/l_XEQV1970-ford-mustang-boss-429-blue-diecast-model-car-1-24.jp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104" y="914400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02" name="Picture 34" descr="http://dyn-images2.hsni.com/is/image/HomeShoppingNetwork/pd300/revell-1-24-64-1-2-mustang-convertible-model-car-kit%7E6163901w.jp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8937" y="1685301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04" name="Picture 36" descr="http://t0.gstatic.com/images?q=tbn:ANd9GcSwbW6H4BQjr2B5QU1G22iyuvcl1b-3cUKPFO-UYZFzITg6nf0MuQ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425" y="2366421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06" name="Picture 38" descr="http://www.cartuningparts.co.uk/img/autoart-parnelli-jones-saleen-mustang-orange-15-118-scale-diecast-model-car_577632_250.jpg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8937" y="3032300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08" name="Picture 40" descr="http://t3.gstatic.com/images?q=tbn:ANd9GcTIJudnj3-QOH6Je9ic9YrCn8v9EnOTyvwdwiljWMmB3eo9m-S6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8453" y="3747751"/>
              <a:ext cx="914400" cy="684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12" name="Picture 44" descr="http://t2.gstatic.com/images?q=tbn:ANd9GcTAC-vgwaoOMI9l4uNB8OrruzTAFVQdA8pvNa-U0ciDfwffI688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4452" y="4999048"/>
              <a:ext cx="914400" cy="691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14" name="Picture 46" descr="http://t1.gstatic.com/images?q=tbn:ANd9GcRYWsmVaFPn96zwSbUsDeCGRpIT6YCruwkZrk8H7FKPCuxVCiM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668" y="5885737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18" name="Picture 50" descr="http://t3.gstatic.com/images?q=tbn:ANd9GcS1FU6huTZVWf8nnwNyGbXTpu6AyYrvGK2UnDlLtugPl-zfUbp_ig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8937" y="5658019"/>
              <a:ext cx="914400" cy="909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42" descr="http://t2.gstatic.com/images?q=tbn:ANd9GcSqEKMFBuEMqbZs54DN-kk17Ir8EqP6MsqC8v4nTUJcYVRbKOp8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425" y="4381828"/>
              <a:ext cx="91440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20" name="Picture 52" descr="http://t2.gstatic.com/images?q=tbn:ANd9GcS_-j4gzFfnezy7FARomzB1eRF905JKWsh2LValrgLcQzF21U3L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945" y="5759468"/>
              <a:ext cx="91440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132" y="2024528"/>
            <a:ext cx="5098033" cy="1274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79542" y="3337168"/>
                <a:ext cx="48915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𝑛</m:t>
                      </m:r>
                      <m:r>
                        <a:rPr lang="en-US" sz="2800" b="0" i="1" smtClean="0">
                          <a:latin typeface="Cambria Math"/>
                        </a:rPr>
                        <m:t>=25   </m:t>
                      </m:r>
                      <m:acc>
                        <m:accPr>
                          <m:chr m:val="̅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sz="2800" b="0" i="1" smtClean="0">
                          <a:latin typeface="Cambria Math"/>
                        </a:rPr>
                        <m:t>=15.98    </m:t>
                      </m:r>
                      <m:r>
                        <a:rPr lang="en-US" sz="2800" b="0" i="1" smtClean="0">
                          <a:latin typeface="Cambria Math"/>
                        </a:rPr>
                        <m:t>𝑠</m:t>
                      </m:r>
                      <m:r>
                        <a:rPr lang="en-US" sz="2800" b="0" i="1" smtClean="0">
                          <a:latin typeface="Cambria Math"/>
                        </a:rPr>
                        <m:t>=11.11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9542" y="3337168"/>
                <a:ext cx="4891596" cy="523220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3879541" y="5439518"/>
            <a:ext cx="5044325" cy="13849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Problem</a:t>
            </a:r>
            <a:r>
              <a:rPr lang="en-US" sz="2800" dirty="0" smtClean="0"/>
              <a:t>:  n&lt;30 and the data look right skewed. </a:t>
            </a:r>
          </a:p>
          <a:p>
            <a:r>
              <a:rPr lang="en-US" sz="2800" dirty="0" smtClean="0"/>
              <a:t>Is a t-distribution appropriate?    </a:t>
            </a:r>
            <a:endParaRPr lang="en-US" sz="28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1247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Example #1: Mean Mustang Price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92220" y="966788"/>
            <a:ext cx="53517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Start with a random sample of 25 prices (in $1,000’s) from the web.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764132" y="3878179"/>
            <a:ext cx="53798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Task:</a:t>
            </a:r>
            <a:r>
              <a:rPr lang="en-US" sz="2800" dirty="0" smtClean="0"/>
              <a:t> Find a 95% confidence interval for the mean Mustang price</a:t>
            </a:r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883498" y="4762719"/>
                <a:ext cx="3141134" cy="590354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sz="3200" b="0" i="1" smtClean="0">
                          <a:latin typeface="Cambria Math"/>
                        </a:rPr>
                        <m:t>±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3200" b="0" i="1" smtClean="0">
                          <a:latin typeface="Cambria Math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/>
                        </a:rPr>
                        <m:t>s</m:t>
                      </m:r>
                      <m:r>
                        <a:rPr lang="en-US" sz="3200" b="0" i="0" smtClean="0">
                          <a:latin typeface="Cambria Math"/>
                        </a:rPr>
                        <m:t>/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𝑛</m:t>
                          </m:r>
                        </m:e>
                      </m:rad>
                    </m:oMath>
                  </m:oMathPara>
                </a14:m>
                <a:endParaRPr lang="en-US" sz="3200" b="0" dirty="0" smtClean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3498" y="4762719"/>
                <a:ext cx="3141134" cy="590354"/>
              </a:xfrm>
              <a:prstGeom prst="rect">
                <a:avLst/>
              </a:prstGeom>
              <a:blipFill rotWithShape="1">
                <a:blip r:embed="rId3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79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7" grpId="0"/>
      <p:bldP spid="8" grpId="0"/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338263"/>
            <a:ext cx="8115300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Randomization Distribution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90600" y="2512981"/>
                <a:ext cx="137108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sz="2400" i="1"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/>
                  <a:t>98.26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512981"/>
                <a:ext cx="1371081" cy="461665"/>
              </a:xfrm>
              <a:prstGeom prst="rect">
                <a:avLst/>
              </a:prstGeom>
              <a:blipFill rotWithShape="1">
                <a:blip r:embed="rId3"/>
                <a:stretch>
                  <a:fillRect t="-10526" r="-5804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 bwMode="auto">
          <a:xfrm>
            <a:off x="1504335" y="2974646"/>
            <a:ext cx="0" cy="2005950"/>
          </a:xfrm>
          <a:prstGeom prst="straightConnector1">
            <a:avLst/>
          </a:prstGeom>
          <a:solidFill>
            <a:schemeClr val="tx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762000" y="5372101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Looks pretty unusual…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676140" y="5897779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two-tail p-value ≈ 4/5000 x 2 = 0.0016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2466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839200" cy="6096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Bootstrap vs. Randomization Distributions</a:t>
            </a:r>
            <a:endParaRPr lang="en-US" sz="4000" dirty="0">
              <a:solidFill>
                <a:srgbClr val="C0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280350"/>
              </p:ext>
            </p:extLst>
          </p:nvPr>
        </p:nvGraphicFramePr>
        <p:xfrm>
          <a:off x="304800" y="1219200"/>
          <a:ext cx="8534400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/>
                <a:gridCol w="4267200"/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Bootstrap Distribution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Randomization Distribution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Our best guess at the distribution of sample statistics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Our best guess at the distribution of sample statistics</a:t>
                      </a:r>
                      <a:r>
                        <a:rPr lang="en-US" sz="2400" baseline="0" dirty="0" smtClean="0"/>
                        <a:t>, if H</a:t>
                      </a:r>
                      <a:r>
                        <a:rPr lang="en-US" sz="2400" baseline="-25000" dirty="0" smtClean="0"/>
                        <a:t>0</a:t>
                      </a:r>
                      <a:r>
                        <a:rPr lang="en-US" sz="2400" baseline="0" dirty="0" smtClean="0"/>
                        <a:t> were true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Centered</a:t>
                      </a:r>
                      <a:r>
                        <a:rPr lang="en-US" sz="2400" baseline="0" dirty="0" smtClean="0"/>
                        <a:t> around the observed sample statistic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Centered around the null</a:t>
                      </a:r>
                      <a:r>
                        <a:rPr lang="en-US" sz="2400" baseline="0" dirty="0" smtClean="0"/>
                        <a:t> hypothesized value</a:t>
                      </a:r>
                      <a:endParaRPr lang="en-US" sz="2400" dirty="0"/>
                    </a:p>
                  </a:txBody>
                  <a:tcPr/>
                </a:tc>
              </a:tr>
              <a:tr h="12191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Simulate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smtClean="0"/>
                        <a:t>samples by </a:t>
                      </a:r>
                      <a:r>
                        <a:rPr lang="en-US" sz="2400" baseline="0" dirty="0" smtClean="0"/>
                        <a:t>resampling from the original sample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Simulate samples assuming H</a:t>
                      </a:r>
                      <a:r>
                        <a:rPr lang="en-US" sz="2400" baseline="-25000" dirty="0" smtClean="0"/>
                        <a:t>0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smtClean="0"/>
                        <a:t>is </a:t>
                      </a:r>
                      <a:r>
                        <a:rPr lang="en-US" sz="2400" baseline="0" dirty="0" smtClean="0"/>
                        <a:t>true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94409" y="5161971"/>
            <a:ext cx="8686800" cy="1066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Key difference: a randomization distribution assumes H</a:t>
            </a:r>
            <a:r>
              <a:rPr lang="en-US" baseline="-25000" dirty="0" smtClean="0"/>
              <a:t>0</a:t>
            </a:r>
            <a:r>
              <a:rPr lang="en-US" dirty="0" smtClean="0"/>
              <a:t> is true, while a bootstrap distribution does not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70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Body Temperature - Bootstrap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6030" y="1070430"/>
                <a:ext cx="8839200" cy="553703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Resample </a:t>
                </a:r>
                <a:r>
                  <a:rPr lang="en-US" sz="2400" i="1" dirty="0" smtClean="0"/>
                  <a:t>with replacement </a:t>
                </a:r>
                <a:r>
                  <a:rPr lang="en-US" sz="2400" dirty="0" smtClean="0"/>
                  <a:t>from the original sample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sz="2400" b="0" i="1" smtClean="0">
                        <a:latin typeface="Cambria Math"/>
                      </a:rPr>
                      <m:t>=92.26):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6030" y="1070430"/>
                <a:ext cx="8839200" cy="553703"/>
              </a:xfrm>
              <a:blipFill rotWithShape="1">
                <a:blip r:embed="rId2"/>
                <a:stretch>
                  <a:fillRect l="-966" t="-8889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70" r="24725"/>
          <a:stretch/>
        </p:blipFill>
        <p:spPr bwMode="auto">
          <a:xfrm>
            <a:off x="667657" y="1696703"/>
            <a:ext cx="7691431" cy="4965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57" y="1743722"/>
            <a:ext cx="7696641" cy="4867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7707086" y="5631543"/>
            <a:ext cx="798285" cy="65314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15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32" y="1914068"/>
            <a:ext cx="7629525" cy="49439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Body Temperature-Randomization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0630" y="1019629"/>
                <a:ext cx="9013370" cy="457200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Sample with replacement from the original sample AFTER adding 0.34 to each value to match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:</m:t>
                    </m:r>
                    <m:r>
                      <a:rPr lang="en-US" sz="2400" b="0" i="1" smtClean="0">
                        <a:latin typeface="Cambria Math"/>
                      </a:rPr>
                      <m:t>𝜇</m:t>
                    </m:r>
                    <m:r>
                      <a:rPr lang="en-US" sz="2400" b="0" i="1" smtClean="0">
                        <a:latin typeface="Cambria Math"/>
                      </a:rPr>
                      <m:t>=98.6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0630" y="1019629"/>
                <a:ext cx="9013370" cy="4572000"/>
              </a:xfrm>
              <a:blipFill rotWithShape="1">
                <a:blip r:embed="rId4"/>
                <a:stretch>
                  <a:fillRect l="-879" t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776686" y="3333046"/>
            <a:ext cx="27722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What’s the difference between these two distributions?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092198" y="3913088"/>
                <a:ext cx="1371081" cy="461665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98.26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198" y="3913088"/>
                <a:ext cx="1371081" cy="461665"/>
              </a:xfrm>
              <a:prstGeom prst="rect">
                <a:avLst/>
              </a:prstGeom>
              <a:blipFill rotWithShape="1">
                <a:blip r:embed="rId5"/>
                <a:stretch>
                  <a:fillRect t="-10526" r="-5778" b="-289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 bwMode="auto">
          <a:xfrm>
            <a:off x="1547877" y="4386034"/>
            <a:ext cx="0" cy="1704389"/>
          </a:xfrm>
          <a:prstGeom prst="straightConnector1">
            <a:avLst/>
          </a:prstGeom>
          <a:solidFill>
            <a:schemeClr val="tx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99770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243088"/>
            <a:ext cx="6629400" cy="315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Body Temperature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066800"/>
            <a:ext cx="5715000" cy="2440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24601" y="1371600"/>
            <a:ext cx="2285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Bootstrap Distribution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97934" y="3962400"/>
            <a:ext cx="2285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Randomization Distribution</a:t>
            </a:r>
          </a:p>
          <a:p>
            <a:r>
              <a:rPr lang="en-US" sz="2400" dirty="0" smtClean="0"/>
              <a:t>H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: </a:t>
            </a:r>
            <a:r>
              <a:rPr lang="en-US" sz="2400" dirty="0" smtClean="0">
                <a:sym typeface="Symbol"/>
              </a:rPr>
              <a:t> = 98.6</a:t>
            </a:r>
          </a:p>
          <a:p>
            <a:r>
              <a:rPr lang="en-US" sz="2400" dirty="0" smtClean="0">
                <a:sym typeface="Symbol"/>
              </a:rPr>
              <a:t>H</a:t>
            </a:r>
            <a:r>
              <a:rPr lang="en-US" sz="2400" baseline="-25000" dirty="0" smtClean="0">
                <a:sym typeface="Symbol"/>
              </a:rPr>
              <a:t>a</a:t>
            </a:r>
            <a:r>
              <a:rPr lang="en-US" sz="2400" dirty="0" smtClean="0">
                <a:sym typeface="Symbol"/>
              </a:rPr>
              <a:t>: </a:t>
            </a:r>
            <a:r>
              <a:rPr lang="en-US" sz="2400" dirty="0">
                <a:sym typeface="Symbol"/>
              </a:rPr>
              <a:t> </a:t>
            </a:r>
            <a:r>
              <a:rPr lang="en-US" sz="2400" dirty="0" smtClean="0">
                <a:sym typeface="Symbol"/>
              </a:rPr>
              <a:t>≠ </a:t>
            </a:r>
            <a:r>
              <a:rPr lang="en-US" sz="2400" dirty="0">
                <a:sym typeface="Symbol"/>
              </a:rPr>
              <a:t>98.6</a:t>
            </a:r>
          </a:p>
          <a:p>
            <a:endParaRPr lang="en-US" sz="2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419856" y="990600"/>
            <a:ext cx="0" cy="4876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960568" y="990600"/>
            <a:ext cx="0" cy="4876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124200" y="3440668"/>
            <a:ext cx="76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98.26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38800" y="3429000"/>
            <a:ext cx="76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98.6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8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495675"/>
            <a:ext cx="6229350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Body Temperature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066800"/>
            <a:ext cx="5715000" cy="2440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24601" y="1371600"/>
            <a:ext cx="2285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Bootstrap Distribution</a:t>
            </a:r>
            <a:endParaRPr lang="en-US" sz="2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419856" y="990600"/>
            <a:ext cx="0" cy="4876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436568" y="990600"/>
            <a:ext cx="0" cy="4876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124200" y="3440668"/>
            <a:ext cx="76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98.26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14800" y="3429000"/>
            <a:ext cx="76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98.4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7934" y="3962400"/>
            <a:ext cx="2285999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Randomization Distribution</a:t>
            </a:r>
          </a:p>
          <a:p>
            <a:r>
              <a:rPr lang="en-US" sz="2400" dirty="0" smtClean="0"/>
              <a:t>H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: </a:t>
            </a:r>
            <a:r>
              <a:rPr lang="en-US" sz="2400" dirty="0" smtClean="0">
                <a:sym typeface="Symbol"/>
              </a:rPr>
              <a:t> = 98.4</a:t>
            </a:r>
          </a:p>
          <a:p>
            <a:r>
              <a:rPr lang="en-US" sz="2400" dirty="0" smtClean="0">
                <a:sym typeface="Symbol"/>
              </a:rPr>
              <a:t>H</a:t>
            </a:r>
            <a:r>
              <a:rPr lang="en-US" sz="2400" baseline="-25000" dirty="0" smtClean="0">
                <a:sym typeface="Symbol"/>
              </a:rPr>
              <a:t>a</a:t>
            </a:r>
            <a:r>
              <a:rPr lang="en-US" sz="2400" dirty="0" smtClean="0">
                <a:sym typeface="Symbol"/>
              </a:rPr>
              <a:t>: </a:t>
            </a:r>
            <a:r>
              <a:rPr lang="en-US" sz="2400" dirty="0">
                <a:sym typeface="Symbol"/>
              </a:rPr>
              <a:t> </a:t>
            </a:r>
            <a:r>
              <a:rPr lang="en-US" sz="2400" dirty="0" smtClean="0">
                <a:sym typeface="Symbol"/>
              </a:rPr>
              <a:t>≠ 98.4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0872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22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Materials for Teaching Bootstrap/Randomization Methods?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19666" y="6153150"/>
            <a:ext cx="9163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hlinkClick r:id="rId3"/>
              </a:rPr>
              <a:t>www.lock5stat.com</a:t>
            </a:r>
            <a:r>
              <a:rPr lang="en-US" sz="3600" i="1" dirty="0" smtClean="0"/>
              <a:t>    rlock@stlawu.edu</a:t>
            </a:r>
            <a:endParaRPr lang="en-US" sz="36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244" y="1402711"/>
            <a:ext cx="6064991" cy="475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19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469" y="1525989"/>
            <a:ext cx="5098033" cy="1274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665687" y="2758349"/>
                <a:ext cx="48915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𝑛</m:t>
                      </m:r>
                      <m:r>
                        <a:rPr lang="en-US" sz="2800" b="0" i="1" smtClean="0">
                          <a:latin typeface="Cambria Math"/>
                        </a:rPr>
                        <m:t>=25   </m:t>
                      </m:r>
                      <m:acc>
                        <m:accPr>
                          <m:chr m:val="̅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sz="2800" b="0" i="1" smtClean="0">
                          <a:latin typeface="Cambria Math"/>
                        </a:rPr>
                        <m:t>=15.98    </m:t>
                      </m:r>
                      <m:r>
                        <a:rPr lang="en-US" sz="2800" b="0" i="1" smtClean="0">
                          <a:latin typeface="Cambria Math"/>
                        </a:rPr>
                        <m:t>𝑠</m:t>
                      </m:r>
                      <m:r>
                        <a:rPr lang="en-US" sz="2800" b="0" i="1" smtClean="0">
                          <a:latin typeface="Cambria Math"/>
                        </a:rPr>
                        <m:t>=11.11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687" y="2758349"/>
                <a:ext cx="4891596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1008436" y="5335423"/>
            <a:ext cx="7592791" cy="13849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Problems</a:t>
            </a:r>
            <a:r>
              <a:rPr lang="en-US" sz="2800" dirty="0" smtClean="0"/>
              <a:t>: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What’s the standard error (SE) for </a:t>
            </a:r>
            <a:r>
              <a:rPr lang="en-US" sz="2800" i="1" dirty="0" smtClean="0"/>
              <a:t>s</a:t>
            </a:r>
            <a:r>
              <a:rPr lang="en-US" sz="2800" dirty="0" smtClean="0"/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What’s the appropriate reference distribution?    </a:t>
            </a:r>
            <a:endParaRPr lang="en-US" sz="28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3933" y="21247"/>
            <a:ext cx="9000066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Example #2: Std. Dev. of Mustang Prices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5667" y="966788"/>
            <a:ext cx="6548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Given the sample of  25 Mustang prices …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3347411"/>
            <a:ext cx="79732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Task:</a:t>
            </a:r>
            <a:r>
              <a:rPr lang="en-US" sz="2800" dirty="0" smtClean="0"/>
              <a:t> Find a 90% CI for the </a:t>
            </a:r>
            <a:r>
              <a:rPr lang="en-US" sz="2800" b="1" i="1" dirty="0" smtClean="0"/>
              <a:t>standard deviation</a:t>
            </a:r>
            <a:r>
              <a:rPr lang="en-US" sz="2800" dirty="0" smtClean="0"/>
              <a:t> of Mustang prices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969646" y="4105027"/>
                <a:ext cx="3141134" cy="707886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/>
                        </a:rPr>
                        <m:t>𝑠</m:t>
                      </m:r>
                      <m:r>
                        <a:rPr lang="en-US" sz="4000" b="0" i="1" smtClean="0">
                          <a:latin typeface="Cambria Math"/>
                        </a:rPr>
                        <m:t> ± ? ⋅</m:t>
                      </m:r>
                      <m:r>
                        <a:rPr lang="en-US" sz="4000" b="0" i="0" smtClean="0">
                          <a:latin typeface="Cambria Math"/>
                        </a:rPr>
                        <m:t> ?</m:t>
                      </m:r>
                    </m:oMath>
                  </m:oMathPara>
                </a14:m>
                <a:endParaRPr lang="en-US" sz="4000" b="0" dirty="0" smtClean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9646" y="4105027"/>
                <a:ext cx="3141134" cy="70788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H="1" flipV="1">
            <a:off x="5299364" y="4727864"/>
            <a:ext cx="363682" cy="109104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4693109" y="4655128"/>
            <a:ext cx="678991" cy="164176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4804831" y="2628900"/>
            <a:ext cx="1855671" cy="81049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13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uiExpand="1" build="p" animBg="1"/>
      <p:bldP spid="4" grpId="0"/>
      <p:bldP spid="35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568" y="374070"/>
            <a:ext cx="7772400" cy="1470025"/>
          </a:xfrm>
        </p:spPr>
        <p:txBody>
          <a:bodyPr>
            <a:normAutofit/>
          </a:bodyPr>
          <a:lstStyle/>
          <a:p>
            <a:r>
              <a:rPr lang="en-US" sz="7300" b="1" dirty="0" smtClean="0"/>
              <a:t>Bootstrapping</a:t>
            </a:r>
            <a:endParaRPr lang="en-US" sz="73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677" y="2931"/>
            <a:ext cx="1737946" cy="2044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1673" y="2282532"/>
            <a:ext cx="8686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/>
              <a:t>Basic Idea</a:t>
            </a:r>
            <a:r>
              <a:rPr lang="en-US" sz="3200" dirty="0" smtClean="0">
                <a:solidFill>
                  <a:schemeClr val="tx1"/>
                </a:solidFill>
              </a:rPr>
              <a:t>:  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Use simulated samples, based </a:t>
            </a:r>
            <a:r>
              <a:rPr lang="en-US" sz="3200" i="1" dirty="0" smtClean="0"/>
              <a:t>only</a:t>
            </a:r>
            <a:r>
              <a:rPr lang="en-US" sz="3200" dirty="0" smtClean="0"/>
              <a:t> the original sample data, to approximate the sampling distribution and standard error of the statistic.  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12277" y="1524129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/>
              <a:t>“Let your data be your guide.”</a:t>
            </a:r>
            <a:endParaRPr lang="en-US" sz="3600" i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31"/>
            <a:ext cx="1447800" cy="1992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47800" y="2931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Brad </a:t>
            </a:r>
            <a:r>
              <a:rPr lang="en-US" dirty="0" err="1" smtClean="0">
                <a:solidFill>
                  <a:schemeClr val="tx1"/>
                </a:solidFill>
              </a:rPr>
              <a:t>Efron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Stanford University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1841" y="4426525"/>
            <a:ext cx="8766463" cy="1077218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Estimate the SE without using a known “formula”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Remove conditions on the underlying distribution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84464" y="5829300"/>
            <a:ext cx="8364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Also provides a way to </a:t>
            </a:r>
            <a:r>
              <a:rPr lang="en-US" sz="3200" b="1" i="1" dirty="0" smtClean="0"/>
              <a:t>introduce</a:t>
            </a:r>
            <a:r>
              <a:rPr lang="en-US" sz="3200" dirty="0" smtClean="0"/>
              <a:t> the key ideas!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0144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04940" y="0"/>
            <a:ext cx="8153400" cy="12192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rgbClr val="68007F">
                    <a:lumMod val="75000"/>
                  </a:srgbClr>
                </a:solidFill>
                <a:latin typeface="Cambria" pitchFamily="18" charset="0"/>
              </a:rPr>
              <a:t>Common Core H.S. Standards</a:t>
            </a:r>
            <a:endParaRPr lang="en-US" sz="4000" b="1" dirty="0">
              <a:solidFill>
                <a:srgbClr val="68007F">
                  <a:lumMod val="75000"/>
                </a:srgbClr>
              </a:solidFill>
              <a:latin typeface="Cambr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762000"/>
            <a:ext cx="8305800" cy="607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 smtClean="0">
                <a:solidFill>
                  <a:schemeClr val="tx2"/>
                </a:solidFill>
              </a:rPr>
              <a:t>Statistics: 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</a:rPr>
              <a:t>Making Inferences &amp; Justifying Conclusions</a:t>
            </a:r>
          </a:p>
          <a:p>
            <a:pPr marL="457200" indent="-457200">
              <a:spcAft>
                <a:spcPts val="600"/>
              </a:spcAft>
            </a:pPr>
            <a:r>
              <a:rPr lang="en-US" sz="2400" b="1" dirty="0" smtClean="0"/>
              <a:t>HSS-IC.A.1  </a:t>
            </a:r>
            <a:r>
              <a:rPr lang="en-US" sz="2400" dirty="0" smtClean="0"/>
              <a:t>Understand </a:t>
            </a:r>
            <a:r>
              <a:rPr lang="en-US" sz="2400" dirty="0"/>
              <a:t>statistics as a process for making inferences about population parameters based on a random sample from that </a:t>
            </a:r>
            <a:r>
              <a:rPr lang="en-US" sz="2400" dirty="0" smtClean="0"/>
              <a:t>population.</a:t>
            </a:r>
          </a:p>
          <a:p>
            <a:pPr marL="457200" indent="-457200">
              <a:spcAft>
                <a:spcPts val="600"/>
              </a:spcAft>
            </a:pPr>
            <a:r>
              <a:rPr lang="en-US" sz="2400" b="1" dirty="0"/>
              <a:t>HSS-IC.A.2  </a:t>
            </a:r>
            <a:r>
              <a:rPr lang="en-US" sz="2400" dirty="0"/>
              <a:t>Decide if a specified model is consistent with results from a given data-generating process, e.g., using </a:t>
            </a:r>
            <a:r>
              <a:rPr lang="en-US" sz="2400" dirty="0" smtClean="0"/>
              <a:t>simulation.</a:t>
            </a:r>
          </a:p>
          <a:p>
            <a:pPr marL="457200" indent="-457200">
              <a:spcAft>
                <a:spcPts val="600"/>
              </a:spcAft>
            </a:pPr>
            <a:r>
              <a:rPr lang="en-US" sz="2400" b="1" dirty="0"/>
              <a:t>HSS-IC.B.3 </a:t>
            </a:r>
            <a:r>
              <a:rPr lang="en-US" sz="2400" dirty="0"/>
              <a:t> Recognize the purposes of and differences among sample surveys, experiments, and observational studies; explain how randomization relates to each</a:t>
            </a:r>
            <a:r>
              <a:rPr lang="en-US" sz="2400" dirty="0" smtClean="0"/>
              <a:t>.</a:t>
            </a:r>
          </a:p>
          <a:p>
            <a:pPr marL="457200" indent="-457200">
              <a:spcAft>
                <a:spcPts val="600"/>
              </a:spcAft>
            </a:pPr>
            <a:r>
              <a:rPr lang="en-US" sz="2400" b="1" dirty="0" smtClean="0"/>
              <a:t>HSS-IC.B.4 </a:t>
            </a:r>
            <a:r>
              <a:rPr lang="en-US" sz="2400" dirty="0"/>
              <a:t> Use data from a sample survey to estimate a population mean or proportion; develop a margin of error through the use of simulation models for random sampling</a:t>
            </a:r>
            <a:r>
              <a:rPr lang="en-US" sz="2400" dirty="0" smtClean="0"/>
              <a:t>.</a:t>
            </a:r>
          </a:p>
          <a:p>
            <a:pPr marL="457200" indent="-457200">
              <a:spcAft>
                <a:spcPts val="600"/>
              </a:spcAft>
            </a:pPr>
            <a:r>
              <a:rPr lang="en-US" sz="2400" b="1" dirty="0"/>
              <a:t>HSS-IC.B.5 </a:t>
            </a:r>
            <a:r>
              <a:rPr lang="en-US" sz="2400" dirty="0"/>
              <a:t> Use data from a randomized experiment to compare two treatments; use simulations to decide if differences between parameters are significant</a:t>
            </a:r>
            <a:r>
              <a:rPr lang="en-US" sz="2400" dirty="0" smtClean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762000"/>
            <a:ext cx="8305800" cy="607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 smtClean="0">
                <a:solidFill>
                  <a:schemeClr val="tx2"/>
                </a:solidFill>
              </a:rPr>
              <a:t>Statistics: 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</a:rPr>
              <a:t>Making Inferences &amp; Justifying Conclusions</a:t>
            </a:r>
          </a:p>
          <a:p>
            <a:pPr marL="457200" indent="-457200">
              <a:spcAft>
                <a:spcPts val="600"/>
              </a:spcAft>
            </a:pPr>
            <a:r>
              <a:rPr lang="en-US" sz="2400" b="1" dirty="0" smtClean="0"/>
              <a:t>HSS-IC.A.1  </a:t>
            </a:r>
            <a:r>
              <a:rPr lang="en-US" sz="2400" dirty="0" smtClean="0"/>
              <a:t>Understand </a:t>
            </a:r>
            <a:r>
              <a:rPr lang="en-US" sz="2400" dirty="0"/>
              <a:t>statistics as a process for making inferences about population parameters based on a </a:t>
            </a:r>
            <a:r>
              <a:rPr lang="en-US" sz="2400" dirty="0">
                <a:solidFill>
                  <a:srgbClr val="C00000"/>
                </a:solidFill>
              </a:rPr>
              <a:t>random sample from that </a:t>
            </a:r>
            <a:r>
              <a:rPr lang="en-US" sz="2400" dirty="0" smtClean="0">
                <a:solidFill>
                  <a:srgbClr val="C00000"/>
                </a:solidFill>
              </a:rPr>
              <a:t>population</a:t>
            </a:r>
            <a:r>
              <a:rPr lang="en-US" sz="2400" dirty="0" smtClean="0"/>
              <a:t>.</a:t>
            </a:r>
          </a:p>
          <a:p>
            <a:pPr marL="457200" indent="-457200">
              <a:spcAft>
                <a:spcPts val="600"/>
              </a:spcAft>
            </a:pPr>
            <a:r>
              <a:rPr lang="en-US" sz="2400" b="1" dirty="0"/>
              <a:t>HSS-IC.A.2  </a:t>
            </a:r>
            <a:r>
              <a:rPr lang="en-US" sz="2400" dirty="0"/>
              <a:t>Decide if a specified model is consistent with results from a given data-generating process, e.g., </a:t>
            </a:r>
            <a:r>
              <a:rPr lang="en-US" sz="2400" dirty="0">
                <a:solidFill>
                  <a:srgbClr val="C00000"/>
                </a:solidFill>
              </a:rPr>
              <a:t>using </a:t>
            </a:r>
            <a:r>
              <a:rPr lang="en-US" sz="2400" dirty="0" smtClean="0">
                <a:solidFill>
                  <a:srgbClr val="C00000"/>
                </a:solidFill>
              </a:rPr>
              <a:t>simulation</a:t>
            </a:r>
            <a:r>
              <a:rPr lang="en-US" sz="2400" dirty="0" smtClean="0"/>
              <a:t>.</a:t>
            </a:r>
          </a:p>
          <a:p>
            <a:pPr marL="457200" indent="-457200">
              <a:spcAft>
                <a:spcPts val="600"/>
              </a:spcAft>
            </a:pPr>
            <a:r>
              <a:rPr lang="en-US" sz="2400" b="1" dirty="0"/>
              <a:t>HSS-IC.B.3 </a:t>
            </a:r>
            <a:r>
              <a:rPr lang="en-US" sz="2400" dirty="0"/>
              <a:t> Recognize the purposes of and differences among sample surveys, experiments, and observational studies; </a:t>
            </a:r>
            <a:r>
              <a:rPr lang="en-US" sz="2400" dirty="0">
                <a:solidFill>
                  <a:srgbClr val="C00000"/>
                </a:solidFill>
              </a:rPr>
              <a:t>explain how randomization </a:t>
            </a:r>
            <a:r>
              <a:rPr lang="en-US" sz="2400" dirty="0"/>
              <a:t>relates to each</a:t>
            </a:r>
            <a:r>
              <a:rPr lang="en-US" sz="2400" dirty="0" smtClean="0"/>
              <a:t>.</a:t>
            </a:r>
          </a:p>
          <a:p>
            <a:pPr marL="457200" indent="-457200">
              <a:spcAft>
                <a:spcPts val="600"/>
              </a:spcAft>
            </a:pPr>
            <a:r>
              <a:rPr lang="en-US" sz="2400" b="1" dirty="0" smtClean="0"/>
              <a:t>HSS-IC.B.4 </a:t>
            </a:r>
            <a:r>
              <a:rPr lang="en-US" sz="2400" dirty="0"/>
              <a:t> Use data from a sample survey to estimate a population mean or proportion; </a:t>
            </a:r>
            <a:r>
              <a:rPr lang="en-US" sz="2400" dirty="0">
                <a:solidFill>
                  <a:srgbClr val="C00000"/>
                </a:solidFill>
              </a:rPr>
              <a:t>develop a margin of error through the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C00000"/>
                </a:solidFill>
              </a:rPr>
              <a:t>use of simulation models for random sampling</a:t>
            </a:r>
            <a:r>
              <a:rPr lang="en-US" sz="2400" dirty="0" smtClean="0"/>
              <a:t>.</a:t>
            </a:r>
          </a:p>
          <a:p>
            <a:pPr marL="457200" indent="-457200">
              <a:spcAft>
                <a:spcPts val="600"/>
              </a:spcAft>
            </a:pPr>
            <a:r>
              <a:rPr lang="en-US" sz="2400" b="1" dirty="0"/>
              <a:t>HSS-IC.B.5 </a:t>
            </a:r>
            <a:r>
              <a:rPr lang="en-US" sz="2400" dirty="0"/>
              <a:t> Use data from a randomized experiment to compare two treatments; </a:t>
            </a:r>
            <a:r>
              <a:rPr lang="en-US" sz="2400" dirty="0">
                <a:solidFill>
                  <a:srgbClr val="C00000"/>
                </a:solidFill>
              </a:rPr>
              <a:t>use simulations </a:t>
            </a:r>
            <a:r>
              <a:rPr lang="en-US" sz="2400" dirty="0"/>
              <a:t>to decide if differences between parameters are significant</a:t>
            </a:r>
            <a:r>
              <a:rPr lang="en-US" sz="2400" dirty="0" smtClean="0"/>
              <a:t>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873336" y="5195455"/>
            <a:ext cx="3148446" cy="103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27808" y="5545282"/>
            <a:ext cx="736022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32647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568" y="405243"/>
            <a:ext cx="7772400" cy="1470025"/>
          </a:xfrm>
        </p:spPr>
        <p:txBody>
          <a:bodyPr>
            <a:normAutofit/>
          </a:bodyPr>
          <a:lstStyle/>
          <a:p>
            <a:r>
              <a:rPr lang="en-US" sz="7300" b="1" dirty="0" smtClean="0"/>
              <a:t>Bootstrapping</a:t>
            </a:r>
            <a:endParaRPr lang="en-US" sz="73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677" y="2931"/>
            <a:ext cx="1737946" cy="2044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2570464"/>
            <a:ext cx="86868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/>
              <a:t>To create a bootstrap distribution</a:t>
            </a:r>
            <a:r>
              <a:rPr lang="en-US" sz="3200" dirty="0" smtClean="0">
                <a:solidFill>
                  <a:schemeClr val="tx1"/>
                </a:solidFill>
              </a:rPr>
              <a:t>: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Assume </a:t>
            </a:r>
            <a:r>
              <a:rPr lang="en-US" sz="3200" dirty="0">
                <a:solidFill>
                  <a:schemeClr val="tx1"/>
                </a:solidFill>
              </a:rPr>
              <a:t>the “population” is many, many copies of the original sample.  </a:t>
            </a:r>
            <a:endParaRPr lang="en-US" sz="32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Simulate many “new” samples from the population by sampling </a:t>
            </a:r>
            <a:r>
              <a:rPr lang="en-US" sz="3200" b="1" i="1" dirty="0" smtClean="0"/>
              <a:t>with replacement </a:t>
            </a:r>
            <a:r>
              <a:rPr lang="en-US" sz="3200" dirty="0" smtClean="0"/>
              <a:t>from the original sample.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Comput</a:t>
            </a:r>
            <a:r>
              <a:rPr lang="en-US" sz="3200" dirty="0" smtClean="0"/>
              <a:t>e the sample statistic for each bootstrap sample.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3708" y="1545956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/>
              <a:t>“Let your data be your guide.”</a:t>
            </a:r>
            <a:endParaRPr lang="en-US" sz="3600" i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31"/>
            <a:ext cx="1447800" cy="1992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47800" y="2931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Brad </a:t>
            </a:r>
            <a:r>
              <a:rPr lang="en-US" dirty="0" err="1" smtClean="0">
                <a:solidFill>
                  <a:schemeClr val="tx1"/>
                </a:solidFill>
              </a:rPr>
              <a:t>Efron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Stanford University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29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819459"/>
            <a:ext cx="1447800" cy="173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6200" y="2724720"/>
            <a:ext cx="19155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Original Sample (n=6)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133" y="3945438"/>
            <a:ext cx="564134" cy="961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2871" y="3956122"/>
            <a:ext cx="636458" cy="940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0748" y="3956122"/>
            <a:ext cx="564134" cy="961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992" y="5051233"/>
            <a:ext cx="809256" cy="867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77712" y="5029647"/>
            <a:ext cx="571542" cy="867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8333" y="5051233"/>
            <a:ext cx="809256" cy="867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39267" y="57834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Finding a Bootstrap Sample</a:t>
            </a:r>
            <a:endParaRPr lang="en-US" sz="3600" dirty="0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787443" y="805650"/>
            <a:ext cx="6977529" cy="6955278"/>
            <a:chOff x="2787444" y="820333"/>
            <a:chExt cx="6977529" cy="6955278"/>
          </a:xfrm>
        </p:grpSpPr>
        <p:grpSp>
          <p:nvGrpSpPr>
            <p:cNvPr id="4" name="Group 3"/>
            <p:cNvGrpSpPr/>
            <p:nvPr/>
          </p:nvGrpSpPr>
          <p:grpSpPr>
            <a:xfrm>
              <a:off x="2787444" y="820333"/>
              <a:ext cx="6977529" cy="5275773"/>
              <a:chOff x="2787444" y="820333"/>
              <a:chExt cx="6977529" cy="5275773"/>
            </a:xfrm>
          </p:grpSpPr>
          <p:pic>
            <p:nvPicPr>
              <p:cNvPr id="2" name="Picture 2"/>
              <p:cNvPicPr>
                <a:picLocks noChangeAspect="1" noChangeArrowheads="1"/>
              </p:cNvPicPr>
              <p:nvPr/>
            </p:nvPicPr>
            <p:blipFill rotWithShape="1">
              <a:blip r:embed="rId8" cstate="print"/>
              <a:srcRect l="14912"/>
              <a:stretch/>
            </p:blipFill>
            <p:spPr bwMode="auto">
              <a:xfrm>
                <a:off x="2787444" y="831729"/>
                <a:ext cx="5413887" cy="52643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 rotWithShape="1">
              <a:blip r:embed="rId8" cstate="print"/>
              <a:srcRect l="14912" r="56799"/>
              <a:stretch/>
            </p:blipFill>
            <p:spPr bwMode="auto">
              <a:xfrm>
                <a:off x="7965050" y="820333"/>
                <a:ext cx="1799923" cy="52643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2787444" y="5916585"/>
              <a:ext cx="6977528" cy="1859026"/>
              <a:chOff x="1098603" y="4604868"/>
              <a:chExt cx="6977528" cy="1859026"/>
            </a:xfrm>
          </p:grpSpPr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 rotWithShape="1">
              <a:blip r:embed="rId8" cstate="print"/>
              <a:srcRect l="14912" t="64749" r="3713"/>
              <a:stretch/>
            </p:blipFill>
            <p:spPr bwMode="auto">
              <a:xfrm>
                <a:off x="1098603" y="4608155"/>
                <a:ext cx="5177606" cy="18557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2"/>
              <p:cNvPicPr>
                <a:picLocks noChangeAspect="1" noChangeArrowheads="1"/>
              </p:cNvPicPr>
              <p:nvPr/>
            </p:nvPicPr>
            <p:blipFill rotWithShape="1">
              <a:blip r:embed="rId8" cstate="print"/>
              <a:srcRect l="14912" t="64966" r="56799"/>
              <a:stretch/>
            </p:blipFill>
            <p:spPr bwMode="auto">
              <a:xfrm>
                <a:off x="6276208" y="4604868"/>
                <a:ext cx="1799923" cy="18443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5" name="TextBox 4"/>
          <p:cNvSpPr txBox="1"/>
          <p:nvPr/>
        </p:nvSpPr>
        <p:spPr>
          <a:xfrm>
            <a:off x="3377382" y="4739822"/>
            <a:ext cx="548762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 simulated “population” to sample from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3860" y="6103203"/>
            <a:ext cx="5717728" cy="73866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Bootstrap  Sample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(sample </a:t>
            </a:r>
            <a:r>
              <a:rPr lang="en-US" i="1" dirty="0" smtClean="0">
                <a:solidFill>
                  <a:schemeClr val="tx1"/>
                </a:solidFill>
              </a:rPr>
              <a:t>with replacement </a:t>
            </a:r>
            <a:r>
              <a:rPr lang="en-US" dirty="0" smtClean="0">
                <a:solidFill>
                  <a:schemeClr val="tx1"/>
                </a:solidFill>
              </a:rPr>
              <a:t>from the original sample)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96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6168</TotalTime>
  <Words>2605</Words>
  <Application>Microsoft Office PowerPoint</Application>
  <PresentationFormat>On-screen Show (4:3)</PresentationFormat>
  <Paragraphs>483</Paragraphs>
  <Slides>46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What Can We Do When Conditions Aren’t Met?</vt:lpstr>
      <vt:lpstr>Why Do We Have “Conditions”?</vt:lpstr>
      <vt:lpstr>CI for a Mean</vt:lpstr>
      <vt:lpstr>Example #1: Mean Mustang Price</vt:lpstr>
      <vt:lpstr>Example #2: Std. Dev. of Mustang Prices</vt:lpstr>
      <vt:lpstr>Bootstrapping</vt:lpstr>
      <vt:lpstr>PowerPoint Presentation</vt:lpstr>
      <vt:lpstr>Bootstrapping</vt:lpstr>
      <vt:lpstr>PowerPoint Presentation</vt:lpstr>
      <vt:lpstr>PowerPoint Presentation</vt:lpstr>
      <vt:lpstr>Example #1: Mean Mustang Price</vt:lpstr>
      <vt:lpstr>PowerPoint Presentation</vt:lpstr>
      <vt:lpstr>PowerPoint Presentation</vt:lpstr>
      <vt:lpstr>PowerPoint Presentation</vt:lpstr>
      <vt:lpstr>Bootstrap Distribution for Mustang Price Means</vt:lpstr>
      <vt:lpstr>How do we get a CI from the bootstrap distribution? </vt:lpstr>
      <vt:lpstr>PowerPoint Presentation</vt:lpstr>
      <vt:lpstr>How do we get a CI from the bootstrap distribution? </vt:lpstr>
      <vt:lpstr>95% Confidence Interval</vt:lpstr>
      <vt:lpstr>PowerPoint Presentation</vt:lpstr>
      <vt:lpstr>Example #2: Std. Dev. Mustang Price</vt:lpstr>
      <vt:lpstr>90% CI for Std. Dev. of Mustang Prices</vt:lpstr>
      <vt:lpstr>What About Technology?</vt:lpstr>
      <vt:lpstr>PowerPoint Presentation</vt:lpstr>
      <vt:lpstr>Sampling Distribution</vt:lpstr>
      <vt:lpstr>Bootstrap Distribution</vt:lpstr>
      <vt:lpstr>Golden Rule of Bootstraps</vt:lpstr>
      <vt:lpstr>What About Hypothesis Tests? </vt:lpstr>
      <vt:lpstr>PowerPoint Presentation</vt:lpstr>
      <vt:lpstr>Example #3: Beer &amp; Mosquitoes</vt:lpstr>
      <vt:lpstr>Example #3: Beer &amp; Mosquitoes</vt:lpstr>
      <vt:lpstr>KEY IDEA</vt:lpstr>
      <vt:lpstr>Physical Simulation</vt:lpstr>
      <vt:lpstr>PowerPoint Presentation</vt:lpstr>
      <vt:lpstr>PowerPoint Presentation</vt:lpstr>
      <vt:lpstr>PowerPoint Presentation</vt:lpstr>
      <vt:lpstr>PowerPoint Presentation</vt:lpstr>
      <vt:lpstr>Example #4: Mean Body Temperature</vt:lpstr>
      <vt:lpstr>Key idea: For a randomization distribution we need to generate samples that are      (a) consistent with the null hypothesis             (b) based on the sample data.</vt:lpstr>
      <vt:lpstr>Randomization Distribution</vt:lpstr>
      <vt:lpstr>Bootstrap vs. Randomization Distributions</vt:lpstr>
      <vt:lpstr>Body Temperature - Bootstrap</vt:lpstr>
      <vt:lpstr>Body Temperature-Randomization</vt:lpstr>
      <vt:lpstr>Body Temperature</vt:lpstr>
      <vt:lpstr>Body Temperature</vt:lpstr>
      <vt:lpstr>Materials for Teaching Bootstrap/Randomization Methods?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Give your data the boot:   What is bootstrapping  and Why does it matter?</dc:title>
  <dc:creator>Patti</dc:creator>
  <cp:lastModifiedBy>Robin Lock</cp:lastModifiedBy>
  <cp:revision>112</cp:revision>
  <cp:lastPrinted>2010-12-29T18:26:13Z</cp:lastPrinted>
  <dcterms:created xsi:type="dcterms:W3CDTF">2010-10-14T16:11:16Z</dcterms:created>
  <dcterms:modified xsi:type="dcterms:W3CDTF">2014-07-23T19:40:08Z</dcterms:modified>
</cp:coreProperties>
</file>