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96" r:id="rId3"/>
    <p:sldId id="300" r:id="rId4"/>
    <p:sldId id="283" r:id="rId5"/>
    <p:sldId id="269" r:id="rId6"/>
    <p:sldId id="271" r:id="rId7"/>
    <p:sldId id="270" r:id="rId8"/>
    <p:sldId id="272" r:id="rId9"/>
    <p:sldId id="319" r:id="rId10"/>
    <p:sldId id="320" r:id="rId11"/>
    <p:sldId id="321" r:id="rId12"/>
    <p:sldId id="286" r:id="rId13"/>
    <p:sldId id="287" r:id="rId14"/>
    <p:sldId id="273" r:id="rId15"/>
    <p:sldId id="322" r:id="rId16"/>
    <p:sldId id="323" r:id="rId17"/>
    <p:sldId id="324" r:id="rId18"/>
    <p:sldId id="274" r:id="rId19"/>
    <p:sldId id="275" r:id="rId20"/>
    <p:sldId id="280" r:id="rId21"/>
    <p:sldId id="327" r:id="rId22"/>
    <p:sldId id="328" r:id="rId23"/>
    <p:sldId id="301" r:id="rId24"/>
    <p:sldId id="302" r:id="rId25"/>
    <p:sldId id="303" r:id="rId26"/>
    <p:sldId id="298" r:id="rId27"/>
    <p:sldId id="326" r:id="rId28"/>
    <p:sldId id="317" r:id="rId29"/>
    <p:sldId id="318" r:id="rId30"/>
    <p:sldId id="325" r:id="rId31"/>
    <p:sldId id="313" r:id="rId32"/>
    <p:sldId id="314" r:id="rId33"/>
    <p:sldId id="315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6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82825-CB27-4439-B919-408EBC76C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4496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F48E1-058B-4963-8D55-C60E04311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9986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Patti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Patti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Patti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Patti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Patti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82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648FE-2D5A-45AB-95EB-9243473478A6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18" Type="http://schemas.openxmlformats.org/officeDocument/2006/relationships/image" Target="../media/image37.jpeg"/><Relationship Id="rId26" Type="http://schemas.openxmlformats.org/officeDocument/2006/relationships/image" Target="../media/image45.jpeg"/><Relationship Id="rId3" Type="http://schemas.openxmlformats.org/officeDocument/2006/relationships/image" Target="../media/image22.jpeg"/><Relationship Id="rId21" Type="http://schemas.openxmlformats.org/officeDocument/2006/relationships/image" Target="../media/image40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17" Type="http://schemas.openxmlformats.org/officeDocument/2006/relationships/image" Target="../media/image36.jpeg"/><Relationship Id="rId25" Type="http://schemas.openxmlformats.org/officeDocument/2006/relationships/image" Target="../media/image44.jpeg"/><Relationship Id="rId2" Type="http://schemas.openxmlformats.org/officeDocument/2006/relationships/image" Target="../media/image21.jpeg"/><Relationship Id="rId16" Type="http://schemas.openxmlformats.org/officeDocument/2006/relationships/image" Target="../media/image35.jpeg"/><Relationship Id="rId20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24" Type="http://schemas.openxmlformats.org/officeDocument/2006/relationships/image" Target="../media/image43.jpe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23" Type="http://schemas.openxmlformats.org/officeDocument/2006/relationships/image" Target="../media/image42.jpeg"/><Relationship Id="rId10" Type="http://schemas.openxmlformats.org/officeDocument/2006/relationships/image" Target="../media/image29.jpeg"/><Relationship Id="rId19" Type="http://schemas.openxmlformats.org/officeDocument/2006/relationships/image" Target="../media/image38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Relationship Id="rId22" Type="http://schemas.openxmlformats.org/officeDocument/2006/relationships/image" Target="../media/image41.jpeg"/><Relationship Id="rId27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k5stat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4349"/>
            <a:ext cx="7772400" cy="2914651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What Can We Do When Conditions Aren’t Met?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733800"/>
            <a:ext cx="8382000" cy="27432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Robin H. Lock, Burry Professor of Statistics</a:t>
            </a: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St. Lawrence University</a:t>
            </a:r>
          </a:p>
          <a:p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BAPS at 2012 JSM</a:t>
            </a: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San Diego, August 2012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457200"/>
            <a:ext cx="6477000" cy="304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38400"/>
            <a:ext cx="1447800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4343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Original Sample</a:t>
            </a:r>
            <a:endParaRPr lang="en-US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3041" y="228600"/>
            <a:ext cx="6362700" cy="526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49254" y="564028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simulated “population” to sample from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054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09800"/>
            <a:ext cx="2514600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" y="381000"/>
            <a:ext cx="8001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/>
              <a:t>Bootstrap Sample</a:t>
            </a:r>
            <a:r>
              <a:rPr lang="en-US" sz="4000" dirty="0" smtClean="0"/>
              <a:t>:  </a:t>
            </a:r>
            <a:r>
              <a:rPr lang="en-US" sz="3200" dirty="0" smtClean="0"/>
              <a:t>Sample with replacement from the original sample, using the same sample size.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4102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Original Sample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54102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Bootstrap  Sample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95600" y="3581400"/>
            <a:ext cx="13716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514600"/>
            <a:ext cx="742950" cy="1266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2514599"/>
            <a:ext cx="838200" cy="1238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514600"/>
            <a:ext cx="742950" cy="1266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3886200"/>
            <a:ext cx="106577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3886200"/>
            <a:ext cx="75270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3886200"/>
            <a:ext cx="106577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556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Atlanta Commutes – Original Sample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1271238" y="838200"/>
            <a:ext cx="6411952" cy="596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00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Atlanta Commutes: Simulated Population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1271238" y="838200"/>
            <a:ext cx="6411952" cy="596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457200" y="1143000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1524000" y="1143000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2590800" y="1157868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3657600" y="1143000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4724400" y="1157868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5867400" y="1157868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6934200" y="1157868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457200" y="2118732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1524000" y="2133600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2590800" y="2118732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3657600" y="2133600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4800600" y="2133600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5867400" y="2133600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7029583" y="2054372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449168" y="3109332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1515968" y="3124200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2582768" y="3109332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3649568" y="3124200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4792568" y="3124200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5859368" y="3124200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7021551" y="3044972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482024" y="4038600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1548824" y="4053468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2615624" y="4038600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3682424" y="4053468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4825424" y="4053468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5892224" y="4053468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7054407" y="3974240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482024" y="5029200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1548824" y="5044068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2615624" y="5029200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3682424" y="5044068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4825424" y="5044068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5892224" y="5044068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7054407" y="4964840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02431" y="2895600"/>
            <a:ext cx="4964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Sample from this “population”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533400" y="6009860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1600200" y="6024728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2667000" y="6009860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3733800" y="6024728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4876800" y="6024728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5943600" y="6024728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7105783" y="5945500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20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46945E-18 C -0.00451 -0.00556 -0.00938 -0.01088 -0.01476 -0.01459 C -0.025 -0.03426 -0.02396 -0.03079 -0.03663 -0.04561 C -0.04132 -0.05116 -0.04601 -0.05695 -0.05 -0.06343 C -0.05174 -0.06621 -0.05313 -0.06922 -0.05503 -0.07153 C -0.0599 -0.07732 -0.0658 -0.08102 -0.07083 -0.08635 C -0.075 -0.09051 -0.08003 -0.09352 -0.08299 -0.09931 C -0.08385 -0.10093 -0.0842 -0.10301 -0.08542 -0.10417 C -0.08941 -0.10834 -0.09444 -0.11042 -0.09878 -0.11389 C -0.10816 -0.12987 -0.12222 -0.14028 -0.13299 -0.15463 C -0.14132 -0.16574 -0.14896 -0.17755 -0.15747 -0.18866 C -0.15972 -0.19167 -0.16701 -0.1963 -0.16979 -0.2 C -0.17326 -0.2051 -0.17465 -0.21343 -0.17934 -0.21644 C -0.19028 -0.22385 -0.19896 -0.23473 -0.20868 -0.24399 C -0.21285 -0.24792 -0.21615 -0.25394 -0.22083 -0.25695 C -0.23576 -0.2669 -0.25017 -0.27778 -0.26597 -0.28473 C -0.27135 -0.2919 -0.27778 -0.2919 -0.28542 -0.29445 C -0.29045 -0.29607 -0.29531 -0.3 -0.3 -0.30255 C -0.30799 -0.30695 -0.3184 -0.31158 -0.32691 -0.31389 C -0.3309 -0.31737 -0.33472 -0.31783 -0.33906 -0.32037 C -0.34583 -0.32431 -0.35226 -0.33125 -0.35747 -0.3382 " pathEditMode="relative" ptsTypes="ffffffffffffffffffff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5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6939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Creating a Bootstrap Distribution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209800"/>
            <a:ext cx="8686800" cy="20621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Compute a statistic of interest (original sample).</a:t>
            </a:r>
          </a:p>
          <a:p>
            <a:r>
              <a:rPr lang="en-US" sz="3200" dirty="0" smtClean="0"/>
              <a:t>2. Create a new sample with replacement (same </a:t>
            </a:r>
            <a:r>
              <a:rPr lang="en-US" sz="3200" i="1" dirty="0" smtClean="0"/>
              <a:t>n</a:t>
            </a:r>
            <a:r>
              <a:rPr lang="en-US" sz="3200" dirty="0" smtClean="0"/>
              <a:t>).</a:t>
            </a:r>
          </a:p>
          <a:p>
            <a:r>
              <a:rPr lang="en-US" sz="3200" dirty="0" smtClean="0"/>
              <a:t>3. Compute the same statistic for the new sample.</a:t>
            </a:r>
          </a:p>
          <a:p>
            <a:r>
              <a:rPr lang="en-US" sz="3200" dirty="0" smtClean="0"/>
              <a:t>4. Repeat 2 &amp; 3 many times, storing the results.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5181600"/>
            <a:ext cx="83708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Important point: The basic process is the same for ANY parameter/statistic.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71054" y="1524000"/>
            <a:ext cx="2819400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Bootstrap sample</a:t>
            </a:r>
            <a:endParaRPr lang="en-US" sz="2800" dirty="0"/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>
            <a:off x="1880754" y="2047220"/>
            <a:ext cx="1700646" cy="848380"/>
          </a:xfrm>
          <a:prstGeom prst="straightConnector1">
            <a:avLst/>
          </a:prstGeom>
          <a:ln w="38100"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42624" y="1524000"/>
            <a:ext cx="281940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Bootstrap statistic</a:t>
            </a:r>
            <a:endParaRPr lang="en-US" sz="2800" dirty="0"/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>
          <a:xfrm flipH="1">
            <a:off x="4648200" y="2047220"/>
            <a:ext cx="1404124" cy="1305580"/>
          </a:xfrm>
          <a:prstGeom prst="straightConnector1">
            <a:avLst/>
          </a:prstGeom>
          <a:ln w="38100"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57800" y="4658380"/>
            <a:ext cx="3733800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Bootstrap distribution</a:t>
            </a:r>
            <a:endParaRPr lang="en-US" sz="28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943600" y="4157990"/>
            <a:ext cx="685800" cy="500390"/>
          </a:xfrm>
          <a:prstGeom prst="straightConnector1">
            <a:avLst/>
          </a:prstGeom>
          <a:ln w="38100"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65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  <p:bldP spid="5" grpId="0" animBg="1"/>
      <p:bldP spid="8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52400" y="2667000"/>
            <a:ext cx="1828800" cy="1295400"/>
          </a:xfrm>
          <a:prstGeom prst="roundRect">
            <a:avLst/>
          </a:prstGeom>
          <a:solidFill>
            <a:srgbClr val="FFE48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D89">
                    <a:lumMod val="75000"/>
                  </a:srgb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Original Sample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362200" y="457200"/>
            <a:ext cx="1828800" cy="1295400"/>
          </a:xfrm>
          <a:prstGeom prst="roundRect">
            <a:avLst/>
          </a:prstGeom>
          <a:solidFill>
            <a:srgbClr val="FFE48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D89">
                    <a:lumMod val="75000"/>
                  </a:srgb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BootstrapSample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2D89">
                  <a:lumMod val="75000"/>
                </a:srgbClr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cxnSp>
        <p:nvCxnSpPr>
          <p:cNvPr id="28" name="Straight Arrow Connector 27"/>
          <p:cNvCxnSpPr>
            <a:stCxn id="26" idx="3"/>
            <a:endCxn id="27" idx="1"/>
          </p:cNvCxnSpPr>
          <p:nvPr/>
        </p:nvCxnSpPr>
        <p:spPr>
          <a:xfrm flipV="1">
            <a:off x="1981200" y="1104900"/>
            <a:ext cx="381000" cy="22098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29" name="Rounded Rectangle 28"/>
          <p:cNvSpPr/>
          <p:nvPr/>
        </p:nvSpPr>
        <p:spPr>
          <a:xfrm>
            <a:off x="2362200" y="1905000"/>
            <a:ext cx="1828800" cy="1295400"/>
          </a:xfrm>
          <a:prstGeom prst="roundRect">
            <a:avLst/>
          </a:prstGeom>
          <a:solidFill>
            <a:srgbClr val="FFE48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D89">
                    <a:lumMod val="75000"/>
                  </a:srgb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BootstrapSample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2D89">
                  <a:lumMod val="75000"/>
                </a:srgbClr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cxnSp>
        <p:nvCxnSpPr>
          <p:cNvPr id="30" name="Straight Arrow Connector 29"/>
          <p:cNvCxnSpPr>
            <a:stCxn id="26" idx="3"/>
            <a:endCxn id="29" idx="1"/>
          </p:cNvCxnSpPr>
          <p:nvPr/>
        </p:nvCxnSpPr>
        <p:spPr>
          <a:xfrm flipV="1">
            <a:off x="1981200" y="2552700"/>
            <a:ext cx="381000" cy="7620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31" name="Rounded Rectangle 30"/>
          <p:cNvSpPr/>
          <p:nvPr/>
        </p:nvSpPr>
        <p:spPr>
          <a:xfrm>
            <a:off x="2438400" y="5105400"/>
            <a:ext cx="1828800" cy="1295400"/>
          </a:xfrm>
          <a:prstGeom prst="roundRect">
            <a:avLst/>
          </a:prstGeom>
          <a:solidFill>
            <a:srgbClr val="FFE48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D89">
                    <a:lumMod val="75000"/>
                  </a:srgb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BootstrapSample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2D89">
                  <a:lumMod val="75000"/>
                </a:srgbClr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cxnSp>
        <p:nvCxnSpPr>
          <p:cNvPr id="32" name="Straight Arrow Connector 31"/>
          <p:cNvCxnSpPr>
            <a:stCxn id="26" idx="3"/>
            <a:endCxn id="31" idx="1"/>
          </p:cNvCxnSpPr>
          <p:nvPr/>
        </p:nvCxnSpPr>
        <p:spPr>
          <a:xfrm>
            <a:off x="1981200" y="3314700"/>
            <a:ext cx="457200" cy="24384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2743200" y="3415605"/>
            <a:ext cx="114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D89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D89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D89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419600" y="685800"/>
            <a:ext cx="1752600" cy="914400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D89">
                    <a:lumMod val="75000"/>
                  </a:srgb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Bootstrap Statistic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98120" y="4343400"/>
            <a:ext cx="1752600" cy="914400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D89">
                    <a:lumMod val="75000"/>
                  </a:srgb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Sample Statistic</a:t>
            </a:r>
          </a:p>
        </p:txBody>
      </p:sp>
      <p:cxnSp>
        <p:nvCxnSpPr>
          <p:cNvPr id="36" name="Straight Arrow Connector 35"/>
          <p:cNvCxnSpPr>
            <a:stCxn id="26" idx="2"/>
            <a:endCxn id="35" idx="0"/>
          </p:cNvCxnSpPr>
          <p:nvPr/>
        </p:nvCxnSpPr>
        <p:spPr>
          <a:xfrm>
            <a:off x="1066800" y="3962400"/>
            <a:ext cx="7620" cy="3810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37" name="Straight Arrow Connector 36"/>
          <p:cNvCxnSpPr>
            <a:stCxn id="27" idx="3"/>
            <a:endCxn id="34" idx="1"/>
          </p:cNvCxnSpPr>
          <p:nvPr/>
        </p:nvCxnSpPr>
        <p:spPr>
          <a:xfrm>
            <a:off x="4191000" y="1104900"/>
            <a:ext cx="228600" cy="381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38" name="Rectangle 37"/>
          <p:cNvSpPr/>
          <p:nvPr/>
        </p:nvSpPr>
        <p:spPr>
          <a:xfrm>
            <a:off x="4419600" y="2057400"/>
            <a:ext cx="1752600" cy="914400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D89">
                    <a:lumMod val="75000"/>
                  </a:srgb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Bootstrap Statistic</a:t>
            </a:r>
          </a:p>
        </p:txBody>
      </p:sp>
      <p:cxnSp>
        <p:nvCxnSpPr>
          <p:cNvPr id="39" name="Straight Arrow Connector 38"/>
          <p:cNvCxnSpPr>
            <a:stCxn id="29" idx="3"/>
            <a:endCxn id="38" idx="1"/>
          </p:cNvCxnSpPr>
          <p:nvPr/>
        </p:nvCxnSpPr>
        <p:spPr>
          <a:xfrm flipV="1">
            <a:off x="4191000" y="2514600"/>
            <a:ext cx="228600" cy="381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40" name="Rectangle 39"/>
          <p:cNvSpPr/>
          <p:nvPr/>
        </p:nvSpPr>
        <p:spPr>
          <a:xfrm>
            <a:off x="4572000" y="5334000"/>
            <a:ext cx="1752600" cy="914400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D89">
                    <a:lumMod val="75000"/>
                  </a:srgb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Bootstrap Statistic</a:t>
            </a:r>
          </a:p>
        </p:txBody>
      </p:sp>
      <p:cxnSp>
        <p:nvCxnSpPr>
          <p:cNvPr id="41" name="Straight Arrow Connector 40"/>
          <p:cNvCxnSpPr>
            <a:stCxn id="31" idx="3"/>
            <a:endCxn id="40" idx="1"/>
          </p:cNvCxnSpPr>
          <p:nvPr/>
        </p:nvCxnSpPr>
        <p:spPr>
          <a:xfrm>
            <a:off x="4267200" y="5753100"/>
            <a:ext cx="304800" cy="381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5105400" y="3352800"/>
            <a:ext cx="114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D89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D89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D89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43" name="Oval 42"/>
          <p:cNvSpPr/>
          <p:nvPr/>
        </p:nvSpPr>
        <p:spPr>
          <a:xfrm>
            <a:off x="6477000" y="2819400"/>
            <a:ext cx="2590800" cy="1295400"/>
          </a:xfrm>
          <a:prstGeom prst="ellipse">
            <a:avLst/>
          </a:prstGeom>
          <a:solidFill>
            <a:srgbClr val="FF9999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srgbClr val="002D89">
                    <a:lumMod val="75000"/>
                  </a:srgb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Bootstrap Distribution</a:t>
            </a:r>
          </a:p>
        </p:txBody>
      </p:sp>
      <p:cxnSp>
        <p:nvCxnSpPr>
          <p:cNvPr id="44" name="Straight Arrow Connector 43"/>
          <p:cNvCxnSpPr>
            <a:stCxn id="34" idx="3"/>
            <a:endCxn id="43" idx="2"/>
          </p:cNvCxnSpPr>
          <p:nvPr/>
        </p:nvCxnSpPr>
        <p:spPr>
          <a:xfrm>
            <a:off x="6172200" y="1143000"/>
            <a:ext cx="304800" cy="23241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45" name="Straight Arrow Connector 44"/>
          <p:cNvCxnSpPr>
            <a:stCxn id="38" idx="3"/>
            <a:endCxn id="43" idx="2"/>
          </p:cNvCxnSpPr>
          <p:nvPr/>
        </p:nvCxnSpPr>
        <p:spPr>
          <a:xfrm>
            <a:off x="6172200" y="2514600"/>
            <a:ext cx="304800" cy="9525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46" name="Straight Arrow Connector 45"/>
          <p:cNvCxnSpPr>
            <a:stCxn id="40" idx="3"/>
            <a:endCxn id="43" idx="2"/>
          </p:cNvCxnSpPr>
          <p:nvPr/>
        </p:nvCxnSpPr>
        <p:spPr>
          <a:xfrm flipV="1">
            <a:off x="6324600" y="3467100"/>
            <a:ext cx="152400" cy="23241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87348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1" grpId="0" animBg="1"/>
      <p:bldP spid="33" grpId="0"/>
      <p:bldP spid="34" grpId="0" animBg="1"/>
      <p:bldP spid="35" grpId="0" animBg="1"/>
      <p:bldP spid="38" grpId="0" animBg="1"/>
      <p:bldP spid="40" grpId="0" animBg="1"/>
      <p:bldP spid="42" grpId="0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620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We need technology!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0" y="1870437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/>
              <a:t>StatKey</a:t>
            </a:r>
            <a:endParaRPr lang="en-US" sz="9600" dirty="0"/>
          </a:p>
        </p:txBody>
      </p:sp>
      <p:sp>
        <p:nvSpPr>
          <p:cNvPr id="4" name="TextBox 3"/>
          <p:cNvSpPr txBox="1"/>
          <p:nvPr/>
        </p:nvSpPr>
        <p:spPr>
          <a:xfrm>
            <a:off x="747204" y="37338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solidFill>
                  <a:schemeClr val="accent1">
                    <a:lumMod val="50000"/>
                  </a:schemeClr>
                </a:solidFill>
              </a:rPr>
              <a:t>www.lock5stat.com</a:t>
            </a:r>
            <a:endParaRPr lang="en-US" sz="48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6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219199"/>
            <a:ext cx="862012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3800" y="2824609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Three Distributions</a:t>
            </a:r>
            <a:endParaRPr lang="en-US" sz="3200" dirty="0">
              <a:solidFill>
                <a:srgbClr val="C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4191000" y="3967609"/>
            <a:ext cx="685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16200000" flipH="1">
            <a:off x="5410200" y="3891409"/>
            <a:ext cx="106680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867400" y="3205609"/>
            <a:ext cx="68580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76200" y="2801243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One to Many Samples</a:t>
            </a:r>
            <a:endParaRPr lang="en-US" sz="2800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62000" y="2006352"/>
            <a:ext cx="190500" cy="9654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209800" y="2006352"/>
            <a:ext cx="2514600" cy="9654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19100" y="104774"/>
            <a:ext cx="8229600" cy="1143000"/>
          </a:xfrm>
        </p:spPr>
        <p:txBody>
          <a:bodyPr/>
          <a:lstStyle/>
          <a:p>
            <a:r>
              <a:rPr lang="en-US" dirty="0" err="1" smtClean="0"/>
              <a:t>StatKey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04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Bootstrap Distribution of 1000 Atlanta Commute Means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5800" y="5562600"/>
                <a:ext cx="35433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Mean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3200" dirty="0" smtClean="0"/>
                  <a:t>’s=29.116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562600"/>
                <a:ext cx="3543300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4475" t="-12632" r="-2238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24400" y="5562600"/>
                <a:ext cx="391477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Std. </a:t>
                </a:r>
                <a:r>
                  <a:rPr lang="en-US" sz="3200" dirty="0" err="1" smtClean="0"/>
                  <a:t>dev</a:t>
                </a:r>
                <a:r>
                  <a:rPr lang="en-US" sz="3200" dirty="0" smtClean="0"/>
                  <a:t>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3200" dirty="0" smtClean="0"/>
                  <a:t>’s=0.939</a:t>
                </a:r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5562600"/>
                <a:ext cx="3914775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3894" t="-12632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419225"/>
            <a:ext cx="813435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152968" y="1725561"/>
            <a:ext cx="1253613" cy="8406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2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the Bootstrap Distribution to Get a Confidence Interval – Version #1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712893"/>
            <a:ext cx="7924800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standard deviation of the bootstrap statistics estimates the </a:t>
            </a:r>
            <a:r>
              <a:rPr lang="en-US" sz="2800" b="1" dirty="0" smtClean="0"/>
              <a:t>standard error </a:t>
            </a:r>
            <a:r>
              <a:rPr lang="en-US" sz="2800" dirty="0" smtClean="0"/>
              <a:t>of the sample statistic.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9718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Quick interval estimate :</a:t>
            </a:r>
          </a:p>
          <a:p>
            <a:endParaRPr lang="en-US" sz="3600" dirty="0" smtClean="0"/>
          </a:p>
          <a:p>
            <a:pPr algn="ctr"/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0" y="3733800"/>
                <a:ext cx="7696200" cy="83099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/>
                        </a:rPr>
                        <m:t>𝑂𝑟𝑖𝑔𝑖𝑛𝑎𝑙</m:t>
                      </m:r>
                      <m:r>
                        <a:rPr lang="en-US" sz="4800" b="0" i="1" smtClean="0">
                          <a:latin typeface="Cambria Math"/>
                        </a:rPr>
                        <m:t> </m:t>
                      </m:r>
                      <m:r>
                        <a:rPr lang="en-US" sz="4800" b="0" i="1" smtClean="0">
                          <a:latin typeface="Cambria Math"/>
                        </a:rPr>
                        <m:t>𝑆𝑡𝑎𝑡𝑖𝑠𝑡𝑖𝑐</m:t>
                      </m:r>
                      <m:r>
                        <a:rPr lang="en-US" sz="4800" b="0" i="1" smtClean="0">
                          <a:latin typeface="Cambria Math"/>
                        </a:rPr>
                        <m:t> ±2∙</m:t>
                      </m:r>
                      <m:r>
                        <a:rPr lang="en-US" sz="4800" b="0" i="1" smtClean="0">
                          <a:latin typeface="Cambria Math"/>
                          <a:ea typeface="Cambria Math"/>
                        </a:rPr>
                        <m:t>𝑆𝐸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33800"/>
                <a:ext cx="7696200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4114800" y="2667000"/>
            <a:ext cx="3581400" cy="1295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" y="48768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For the mean Atlanta commute time: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38200" y="5400020"/>
                <a:ext cx="7239000" cy="1187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/>
                          <a:ea typeface="Cambria Math"/>
                        </a:rPr>
                        <m:t>29.11</m:t>
                      </m:r>
                      <m:r>
                        <a:rPr lang="en-US" sz="3600" i="1" dirty="0" smtClean="0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en-US" sz="3600" b="0" i="1" dirty="0" smtClean="0">
                          <a:latin typeface="Cambria Math"/>
                          <a:ea typeface="Cambria Math"/>
                        </a:rPr>
                        <m:t>2∙0.939=29.11±1.88=(27.23, 30.99)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400020"/>
                <a:ext cx="7239000" cy="11875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929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 #1:  CI for a Mean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57400" y="1524000"/>
                <a:ext cx="4114800" cy="149521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4800" i="1" smtClean="0">
                          <a:latin typeface="Cambria Math"/>
                          <a:ea typeface="Cambria Math"/>
                        </a:rPr>
                        <m:t>±</m:t>
                      </m:r>
                      <m:sSup>
                        <m:sSupPr>
                          <m:ctrlPr>
                            <a:rPr lang="en-US" sz="48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f>
                        <m:fPr>
                          <m:ctrlPr>
                            <a:rPr lang="en-US" sz="48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1524000"/>
                <a:ext cx="4114800" cy="149521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81000" y="34290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To use </a:t>
            </a:r>
            <a:r>
              <a:rPr lang="en-US" sz="3600" i="1" dirty="0" smtClean="0"/>
              <a:t>t*</a:t>
            </a:r>
            <a:r>
              <a:rPr lang="en-US" sz="3600" dirty="0" smtClean="0"/>
              <a:t> the sample should be from a </a:t>
            </a:r>
            <a:r>
              <a:rPr lang="en-US" sz="3600" b="1" i="1" dirty="0" smtClean="0"/>
              <a:t>normal</a:t>
            </a:r>
            <a:r>
              <a:rPr lang="en-US" sz="3600" i="1" dirty="0" smtClean="0"/>
              <a:t> </a:t>
            </a:r>
            <a:r>
              <a:rPr lang="en-US" sz="3600" dirty="0" smtClean="0"/>
              <a:t>distribution.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49530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But what if it’s a small sample that is clearly skewed, has outliers, …?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6332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8730" y="304800"/>
            <a:ext cx="8382000" cy="156966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smtClean="0"/>
              <a:t>Example #2 : Find  a confidence interval for the </a:t>
            </a:r>
            <a:r>
              <a:rPr lang="en-US" sz="3200" i="1" dirty="0" smtClean="0"/>
              <a:t>standard deviation</a:t>
            </a:r>
            <a:r>
              <a:rPr lang="en-US" sz="3200" dirty="0" smtClean="0"/>
              <a:t>, </a:t>
            </a:r>
            <a:r>
              <a:rPr lang="el-GR" sz="3200" dirty="0" smtClean="0"/>
              <a:t>σ</a:t>
            </a:r>
            <a:r>
              <a:rPr lang="en-US" sz="3200" dirty="0" smtClean="0"/>
              <a:t>, of prices (in $1,000’s) for Mustang(cars) for sale on an internet site.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951683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Original sample:  n=25, s=11.11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8586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0" name="Picture 42" descr="http://t2.gstatic.com/images?q=tbn:ANd9GcSqEKMFBuEMqbZs54DN-kk17Ir8EqP6MsqC8v4nTUJcYVRbKOp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12" y="1613122"/>
            <a:ext cx="9144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0109" y="404047"/>
            <a:ext cx="3619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Original Sample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4495800" y="434374"/>
            <a:ext cx="3619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Bootstrap Sample</a:t>
            </a:r>
            <a:endParaRPr lang="en-US" sz="3200" dirty="0"/>
          </a:p>
        </p:txBody>
      </p:sp>
      <p:pic>
        <p:nvPicPr>
          <p:cNvPr id="32" name="Picture 48" descr="http://t2.gstatic.com/images?q=tbn:ANd9GcSSQKpgGNEOCmV82t22Xu24dqpQgKcME4SlwN7-S2NTyz20aZ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12" y="988822"/>
            <a:ext cx="914400" cy="6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http://1.bp.blogspot.com/_lM6ADTK51GM/SyV1y_V6-XI/AAAAAAAAB4Y/6-muJS9ZQcE/s400/Shelby-Collectibles-Diecast-7AE01-2008-Ford-Mustang-Shelby-GT500-Convertible-40th-Anniversary-1-18-Scale-Black-Silver-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12" y="2209859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8" descr="http://www.cartuningparts.co.uk/img/autoart-parnelli-jones-saleen-mustang-orange-15-118-scale-diecast-model-car_577632_2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12" y="277261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http://cars.minimodelshop.co.uk/8025701F0054F3AD/ls/FranklinMint-B11F857/$File/ford-mustang-california-special-1968-diecast-model-car-franklin-mint-b11f857-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475" y="3392287"/>
            <a:ext cx="914400" cy="69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0" descr="http://t3.gstatic.com/images?q=tbn:ANd9GcTIJudnj3-QOH6Je9ic9YrCn8v9EnOTyvwdwiljWMmB3eo9m-S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79" y="3930316"/>
            <a:ext cx="914400" cy="6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4" descr="http://t2.gstatic.com/images?q=tbn:ANd9GcTAC-vgwaoOMI9l4uNB8OrruzTAFVQdA8pvNa-U0ciDfwffI68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12" y="4440828"/>
            <a:ext cx="914400" cy="69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http://site.diecastblast.com/diecastblast/products/dc200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12" y="5041095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6" descr="http://www.fallingpixel.com/products/9482/mains/000-3d-model-65Mustang0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12" y="5662456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http://1.bp.blogspot.com/_lM6ADTK51GM/SyV1y_V6-XI/AAAAAAAAB4Y/6-muJS9ZQcE/s400/Shelby-Collectibles-Diecast-7AE01-2008-Ford-Mustang-Shelby-GT500-Convertible-40th-Anniversary-1-18-Scale-Black-Silver-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12" y="929544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://4.bp.blogspot.com/_lTURvvdsOj8/TNAxDTZeGNI/AAAAAAAAAXo/u3uZB4y8QkI/s1600/1999+Ford+Mustang+GT+Metallic+Red_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12" y="1606258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2.bp.blogspot.com/_lTURvvdsOj8/TNAwTsWk-eI/AAAAAAAAAXg/UTXdEsuWf2U/s1600/1999+Ford+Mustang+GT+Metallic+Red_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79" y="2245194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6" descr="http://t1.gstatic.com/images?q=tbn:ANd9GcRYWsmVaFPn96zwSbUsDeCGRpIT6YCruwkZrk8H7FKPCuxVCi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79" y="279357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6" descr="http://t0.gstatic.com/images?q=tbn:ANd9GcSwbW6H4BQjr2B5QU1G22iyuvcl1b-3cUKPFO-UYZFzITg6nf0MuQ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5803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2" descr="http://cdn102.iofferphoto.com/img/item/517/266/641/l_XEQV1970-ford-mustang-boss-429-blue-diecast-model-car-1-24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1249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2" descr="http://cdn102.iofferphoto.com/img/item/517/266/641/l_XEQV1970-ford-mustang-boss-429-blue-diecast-model-car-1-24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727" y="347311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4" descr="http://t2.gstatic.com/images?q=tbn:ANd9GcTAC-vgwaoOMI9l4uNB8OrruzTAFVQdA8pvNa-U0ciDfwffI68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40178"/>
            <a:ext cx="914400" cy="69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2" descr="http://www.alldiecast.us/images_miniatures/138998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29544"/>
            <a:ext cx="914400" cy="54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0" descr="http://t3.gstatic.com/images?q=tbn:ANd9GcTVGq6Ttf8DiwB_IKGRABzbn1uQU55PcCNzefeylR4SJwy84X_Nb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851" y="1495384"/>
            <a:ext cx="914400" cy="68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2" descr="http://cdn102.iofferphoto.com/img/item/517/266/641/l_XEQV1970-ford-mustang-boss-429-blue-diecast-model-car-1-24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79" y="202005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4" descr="http://dyn-images2.hsni.com/is/image/HomeShoppingNetwork/pd300/revell-1-24-64-1-2-mustang-convertible-model-car-kit%7E6163901w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012" y="275210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2" descr="http://t2.gstatic.com/images?q=tbn:ANd9GcSqEKMFBuEMqbZs54DN-kk17Ir8EqP6MsqC8v4nTUJcYVRbKOp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652552"/>
            <a:ext cx="9144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4" descr="http://www.alldiecast.us/images_miniatures/147195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898" y="4181335"/>
            <a:ext cx="9144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0" descr="http://t1.gstatic.com/images?q=tbn:ANd9GcRuifSjmjV38x6VOUmShqtLYfKry_ve9oSE_SNXpMg4WXhqNqG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2997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6" descr="http://www.fallingpixel.com/products/9482/mains/000-3d-model-65Mustang0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589719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60137" y="914400"/>
            <a:ext cx="2881367" cy="5885737"/>
            <a:chOff x="660137" y="914400"/>
            <a:chExt cx="2881367" cy="5885737"/>
          </a:xfrm>
        </p:grpSpPr>
        <p:pic>
          <p:nvPicPr>
            <p:cNvPr id="7170" name="Picture 2" descr="http://2.bp.blogspot.com/_lTURvvdsOj8/TNAwTsWk-eI/AAAAAAAAAXg/UTXdEsuWf2U/s1600/1999+Ford+Mustang+GT+Metallic+Red_1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102" y="1538231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http://4.bp.blogspot.com/_lTURvvdsOj8/TNAxDTZeGNI/AAAAAAAAAXo/u3uZB4y8QkI/s1600/1999+Ford+Mustang+GT+Metallic+Red_3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02" y="1538231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http://site.diecastblast.com/diecastblast/products/dc2007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4537" y="2248657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6" name="Picture 8" descr="http://cars.minimodelshop.co.uk/8025701F0054F3AD/ls/FranklinMint-B11F857/$File/ford-mustang-california-special-1968-diecast-model-car-franklin-mint-b11f857-p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668" y="2588094"/>
              <a:ext cx="914400" cy="692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8" name="Picture 10" descr="http://1.bp.blogspot.com/_lM6ADTK51GM/SyV1y_V6-XI/AAAAAAAAB4Y/6-muJS9ZQcE/s400/Shelby-Collectibles-Diecast-7AE01-2008-Ford-Mustang-Shelby-GT500-Convertible-40th-Anniversary-1-18-Scale-Black-Silver-00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668" y="3260900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0" name="Picture 12" descr="http://cars.minimodelshop.co.uk/8025701F0054F3AD/ls/Maisto-31329BL/$File/ford-mustang-boss-302-diecast-model-car-maisto-31329bl-p.jp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704" y="917162"/>
              <a:ext cx="914400" cy="692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2" name="Picture 14" descr="http://www.alldiecast.us/images_miniatures/147195.jp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02" y="2134168"/>
              <a:ext cx="91440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4" name="Picture 16" descr="http://www.fallingpixel.com/products/9482/mains/000-3d-model-65Mustang08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02" y="3946700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6" name="Picture 18" descr="http://site.diecastblast.com/diecastblast/products/dc2008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974" y="4656148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8" name="Picture 20" descr="http://t3.gstatic.com/images?q=tbn:ANd9GcTVGq6Ttf8DiwB_IKGRABzbn1uQU55PcCNzefeylR4SJwy84X_Nb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137" y="5341948"/>
              <a:ext cx="914400" cy="684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0" name="Picture 22" descr="http://www.alldiecast.us/images_miniatures/138998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304" y="988822"/>
              <a:ext cx="914400" cy="549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2" name="Picture 24" descr="http://t3.gstatic.com/images?q=tbn:ANd9GcS9VI_ANNR5mr_mlad3MT-6FxJZ5TaPjbe_sfHEZsDR9HLaHcg8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4537" y="2934457"/>
              <a:ext cx="914400" cy="691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4" name="Picture 26" descr="http://cars.minimodelshop.co.uk/8025701F0054F3AD/ls/FranklinMint-B11F681/$File/shelby-mustang-gt350-1966-diecast-model-car-franklin-mint-b11f681-p.jp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102" y="3687014"/>
              <a:ext cx="914400" cy="692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6" name="Picture 28" descr="http://cdn102.iofferphoto.com/img3/item/517/266/955/l_zZCQ2011-ford-mustang-gt-5-0-grey-diecast-model-car-1-24-sc.jpg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102" y="4272775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8" name="Picture 30" descr="http://t1.gstatic.com/images?q=tbn:ANd9GcRuifSjmjV38x6VOUmShqtLYfKry_ve9oSE_SNXpMg4WXhqNqG0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102" y="4971337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0" name="Picture 32" descr="http://cdn102.iofferphoto.com/img/item/517/266/641/l_XEQV1970-ford-mustang-boss-429-blue-diecast-model-car-1-24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104" y="914400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2" name="Picture 34" descr="http://dyn-images2.hsni.com/is/image/HomeShoppingNetwork/pd300/revell-1-24-64-1-2-mustang-convertible-model-car-kit%7E6163901w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937" y="1685301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4" name="Picture 36" descr="http://t0.gstatic.com/images?q=tbn:ANd9GcSwbW6H4BQjr2B5QU1G22iyuvcl1b-3cUKPFO-UYZFzITg6nf0MuQ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425" y="2366421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6" name="Picture 38" descr="http://www.cartuningparts.co.uk/img/autoart-parnelli-jones-saleen-mustang-orange-15-118-scale-diecast-model-car_577632_25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937" y="3032300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8" name="Picture 40" descr="http://t3.gstatic.com/images?q=tbn:ANd9GcTIJudnj3-QOH6Je9ic9YrCn8v9EnOTyvwdwiljWMmB3eo9m-S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8453" y="3747751"/>
              <a:ext cx="914400" cy="684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12" name="Picture 44" descr="http://t2.gstatic.com/images?q=tbn:ANd9GcTAC-vgwaoOMI9l4uNB8OrruzTAFVQdA8pvNa-U0ciDfwffI68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452" y="4999048"/>
              <a:ext cx="914400" cy="691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14" name="Picture 46" descr="http://t1.gstatic.com/images?q=tbn:ANd9GcRYWsmVaFPn96zwSbUsDeCGRpIT6YCruwkZrk8H7FKPCuxVCiM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668" y="5885737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18" name="Picture 50" descr="http://t3.gstatic.com/images?q=tbn:ANd9GcS1FU6huTZVWf8nnwNyGbXTpu6AyYrvGK2UnDlLtugPl-zfUbp_ig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937" y="5658019"/>
              <a:ext cx="914400" cy="909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2" descr="http://t2.gstatic.com/images?q=tbn:ANd9GcSqEKMFBuEMqbZs54DN-kk17Ir8EqP6MsqC8v4nTUJcYVRbKOp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425" y="4381828"/>
              <a:ext cx="91440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20" name="Picture 52" descr="http://t2.gstatic.com/images?q=tbn:ANd9GcS_-j4gzFfnezy7FARomzB1eRF905JKWsh2LValrgLcQzF21U3L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945" y="5759468"/>
              <a:ext cx="91440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5236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5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5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750"/>
                            </p:stCondLst>
                            <p:childTnLst>
                              <p:par>
                                <p:cTn id="7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250"/>
                            </p:stCondLst>
                            <p:childTnLst>
                              <p:par>
                                <p:cTn id="8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25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500"/>
                            </p:stCondLst>
                            <p:childTnLst>
                              <p:par>
                                <p:cTn id="1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750"/>
                            </p:stCondLst>
                            <p:childTnLst>
                              <p:par>
                                <p:cTn id="1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250"/>
                            </p:stCondLst>
                            <p:childTnLst>
                              <p:par>
                                <p:cTn id="1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97" y="3028146"/>
            <a:ext cx="6619484" cy="35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8730" y="304800"/>
            <a:ext cx="8382000" cy="156966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smtClean="0"/>
              <a:t>Example #2 : Find  a confidence interval for the </a:t>
            </a:r>
            <a:r>
              <a:rPr lang="en-US" sz="3200" i="1" dirty="0" smtClean="0"/>
              <a:t>standard deviation</a:t>
            </a:r>
            <a:r>
              <a:rPr lang="en-US" sz="3200" dirty="0" smtClean="0"/>
              <a:t>, </a:t>
            </a:r>
            <a:r>
              <a:rPr lang="el-GR" sz="3200" dirty="0" smtClean="0"/>
              <a:t>σ</a:t>
            </a:r>
            <a:r>
              <a:rPr lang="en-US" sz="3200" dirty="0" smtClean="0"/>
              <a:t>, of prices (in $1,000’s) for Mustang(cars) for sale on an internet site.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951683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Original sample:  n=25, s=11.11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34000" y="2596978"/>
                <a:ext cx="3657600" cy="1200329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/>
                          <a:ea typeface="Cambria Math"/>
                        </a:rPr>
                        <m:t>11.11</m:t>
                      </m:r>
                      <m:r>
                        <a:rPr lang="en-US" sz="3600" i="1" dirty="0" smtClean="0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en-US" sz="3600" b="0" i="1" dirty="0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3600" i="1" dirty="0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600" b="0" i="1" dirty="0" smtClean="0">
                          <a:latin typeface="Cambria Math"/>
                          <a:ea typeface="Cambria Math"/>
                        </a:rPr>
                        <m:t>1.75</m:t>
                      </m:r>
                    </m:oMath>
                  </m:oMathPara>
                </a14:m>
                <a:endParaRPr lang="en-US" sz="3600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/>
                          <a:ea typeface="Cambria Math"/>
                        </a:rPr>
                        <m:t>(7.61, 14.61)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2596978"/>
                <a:ext cx="3657600" cy="12003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89097" y="2551092"/>
            <a:ext cx="371767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Bootstrap distribution of sample std. </a:t>
            </a:r>
            <a:r>
              <a:rPr lang="en-US" sz="2800" dirty="0" err="1" smtClean="0"/>
              <a:t>dev’s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4415375"/>
            <a:ext cx="1600200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SE=1.75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615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" y="1411464"/>
            <a:ext cx="7972425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" y="1411464"/>
            <a:ext cx="8086725" cy="3952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9221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the Bootstrap Distribution to Get a Confidence Interval – </a:t>
            </a:r>
            <a:r>
              <a:rPr lang="en-US" dirty="0" smtClean="0"/>
              <a:t>Method </a:t>
            </a:r>
            <a:r>
              <a:rPr lang="en-US" dirty="0"/>
              <a:t>#2</a:t>
            </a:r>
            <a:endParaRPr lang="en-US" dirty="0">
              <a:solidFill>
                <a:srgbClr val="FFFF66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133600" y="2944987"/>
            <a:ext cx="0" cy="1703213"/>
          </a:xfrm>
          <a:prstGeom prst="straightConnector1">
            <a:avLst/>
          </a:prstGeom>
          <a:solidFill>
            <a:schemeClr val="tx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676400" y="2483322"/>
            <a:ext cx="121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27.34</a:t>
            </a:r>
            <a:endParaRPr lang="en-US" sz="2400" dirty="0">
              <a:solidFill>
                <a:schemeClr val="tx2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6934200" y="2897832"/>
            <a:ext cx="0" cy="1753304"/>
          </a:xfrm>
          <a:prstGeom prst="straightConnector1">
            <a:avLst/>
          </a:prstGeom>
          <a:solidFill>
            <a:schemeClr val="tx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537276" y="2483322"/>
            <a:ext cx="121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30.96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306819" y="3642661"/>
            <a:ext cx="2056751" cy="1168539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2060"/>
                </a:solidFill>
              </a:rPr>
              <a:t>Keep 95% in middle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845" y="3771900"/>
            <a:ext cx="16764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Chop 2.5% in each tail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91401" y="3718483"/>
            <a:ext cx="17526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Chop 2.5% in each tail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6258" y="5411396"/>
            <a:ext cx="84897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 a 95% CI, find the 2.5%-tile and 97.5%-tile in the bootstrap distribution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880106" y="1933063"/>
            <a:ext cx="3562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95% CI=(27.34,31.96)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95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2" grpId="0" animBg="1"/>
      <p:bldP spid="13" grpId="0" animBg="1"/>
      <p:bldP spid="20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" y="1143000"/>
            <a:ext cx="7972425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259" y="159221"/>
            <a:ext cx="8318308" cy="1143000"/>
          </a:xfrm>
        </p:spPr>
        <p:txBody>
          <a:bodyPr/>
          <a:lstStyle/>
          <a:p>
            <a:r>
              <a:rPr lang="en-US" dirty="0" smtClean="0"/>
              <a:t>90% CI for Mean Atlanta Commute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8010525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436" y="5247382"/>
            <a:ext cx="84135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 a 90% CI, find the 5%-tile and 95%-tile in the bootstrap distribution</a:t>
            </a:r>
            <a:endParaRPr lang="en-US" sz="3200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2356670" y="2632708"/>
            <a:ext cx="0" cy="1394055"/>
          </a:xfrm>
          <a:prstGeom prst="straightConnector1">
            <a:avLst/>
          </a:prstGeom>
          <a:solidFill>
            <a:schemeClr val="tx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924881" y="2217458"/>
            <a:ext cx="121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27.52</a:t>
            </a:r>
            <a:endParaRPr lang="en-US" sz="2400" dirty="0">
              <a:solidFill>
                <a:schemeClr val="tx2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6559870" y="2651760"/>
            <a:ext cx="0" cy="1302679"/>
          </a:xfrm>
          <a:prstGeom prst="straightConnector1">
            <a:avLst/>
          </a:prstGeom>
          <a:solidFill>
            <a:schemeClr val="tx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132498" y="2214858"/>
            <a:ext cx="121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30.66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306819" y="3374197"/>
            <a:ext cx="2056751" cy="1168539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2060"/>
                </a:solidFill>
              </a:rPr>
              <a:t>Keep 90% in middle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2937" y="3503436"/>
            <a:ext cx="152315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Chop 5% in each tail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42401" y="3450019"/>
            <a:ext cx="152399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Chop 5% in each tail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80106" y="1664599"/>
            <a:ext cx="3562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90% CI=(27.52,30.66)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8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3" grpId="0"/>
      <p:bldP spid="24" grpId="0" animBg="1"/>
      <p:bldP spid="25" grpId="0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" y="1143000"/>
            <a:ext cx="7972425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259" y="159221"/>
            <a:ext cx="8318308" cy="1143000"/>
          </a:xfrm>
        </p:spPr>
        <p:txBody>
          <a:bodyPr/>
          <a:lstStyle/>
          <a:p>
            <a:r>
              <a:rPr lang="en-US" dirty="0" smtClean="0"/>
              <a:t>99% CI for Mean Atlanta Commute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9435" y="5044195"/>
            <a:ext cx="8576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 a 99% CI, find the 0.5%-tile and 99.5%-tile in the bootstrap distribution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96" y="1142855"/>
            <a:ext cx="8001000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29920" y="2222516"/>
            <a:ext cx="121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26.74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35362" y="2214858"/>
            <a:ext cx="121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31.48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306819" y="3374197"/>
            <a:ext cx="2056751" cy="1168539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2060"/>
                </a:solidFill>
              </a:rPr>
              <a:t>Keep 99% in middle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2937" y="3503436"/>
            <a:ext cx="152315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Chop 0.5% in each tail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42401" y="3450019"/>
            <a:ext cx="152399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Chop 0.5% in each tail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80106" y="1664599"/>
            <a:ext cx="3562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99% CI=(26.74,31.48)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1371945" y="2651760"/>
            <a:ext cx="0" cy="1682673"/>
          </a:xfrm>
          <a:prstGeom prst="straightConnector1">
            <a:avLst/>
          </a:prstGeom>
          <a:solidFill>
            <a:schemeClr val="tx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7610850" y="2651760"/>
            <a:ext cx="0" cy="1682673"/>
          </a:xfrm>
          <a:prstGeom prst="straightConnector1">
            <a:avLst/>
          </a:prstGeom>
          <a:solidFill>
            <a:schemeClr val="tx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5085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3" grpId="0"/>
      <p:bldP spid="24" grpId="0" animBg="1"/>
      <p:bldP spid="25" grpId="0" animBg="1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Technology?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3903" y="1523999"/>
            <a:ext cx="807720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dirty="0" smtClean="0"/>
              <a:t>Other possible options?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dirty="0" smtClean="0"/>
              <a:t>Fathom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dirty="0" smtClean="0"/>
              <a:t>R</a:t>
            </a:r>
          </a:p>
          <a:p>
            <a:pPr>
              <a:spcAft>
                <a:spcPts val="600"/>
              </a:spcAft>
            </a:pPr>
            <a:endParaRPr lang="en-US" sz="3600" dirty="0" smtClean="0"/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dirty="0" smtClean="0"/>
              <a:t>Minitab (macros)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dirty="0" smtClean="0"/>
              <a:t>JMP 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dirty="0" err="1" smtClean="0"/>
              <a:t>StatCrunch</a:t>
            </a:r>
            <a:endParaRPr lang="en-US" sz="3600" dirty="0" smtClean="0"/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dirty="0" smtClean="0"/>
              <a:t>Others?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2644840"/>
            <a:ext cx="5867400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xbar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=function(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x,i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mean(x[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])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x=boot(Time,xbar,1000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348" y="3585953"/>
            <a:ext cx="827630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x=do(1000)*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sd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(sample(Price,25,replace=TRUE))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24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4458"/>
            <a:ext cx="8001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Why</a:t>
            </a:r>
            <a:r>
              <a:rPr lang="en-US" sz="7200" dirty="0" smtClean="0"/>
              <a:t> </a:t>
            </a:r>
          </a:p>
          <a:p>
            <a:pPr algn="ctr"/>
            <a:r>
              <a:rPr lang="en-US" sz="7200" dirty="0" smtClean="0"/>
              <a:t>does the bootstrap work? </a:t>
            </a:r>
          </a:p>
          <a:p>
            <a:pPr algn="ctr"/>
            <a:r>
              <a:rPr lang="en-US" sz="7200" dirty="0" smtClean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5174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r>
              <a:rPr lang="en-US" dirty="0" smtClean="0"/>
              <a:t>Sampling Distribution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4864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loud 5"/>
          <p:cNvSpPr/>
          <p:nvPr/>
        </p:nvSpPr>
        <p:spPr>
          <a:xfrm>
            <a:off x="3962400" y="1600200"/>
            <a:ext cx="3048000" cy="1371600"/>
          </a:xfrm>
          <a:prstGeom prst="cloud">
            <a:avLst/>
          </a:prstGeom>
          <a:solidFill>
            <a:srgbClr val="33CC3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48200" y="1905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Population</a:t>
            </a:r>
            <a:endParaRPr lang="en-US" sz="2800" dirty="0"/>
          </a:p>
        </p:txBody>
      </p:sp>
      <p:cxnSp>
        <p:nvCxnSpPr>
          <p:cNvPr id="9" name="Straight Connector 8"/>
          <p:cNvCxnSpPr>
            <a:stCxn id="6" idx="1"/>
          </p:cNvCxnSpPr>
          <p:nvPr/>
        </p:nvCxnSpPr>
        <p:spPr>
          <a:xfrm>
            <a:off x="5486400" y="2970340"/>
            <a:ext cx="0" cy="251606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95900" y="5410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µ</a:t>
            </a:r>
            <a:endParaRPr lang="en-US" sz="3200" dirty="0"/>
          </a:p>
        </p:txBody>
      </p:sp>
      <p:sp>
        <p:nvSpPr>
          <p:cNvPr id="16" name="Oval 15"/>
          <p:cNvSpPr/>
          <p:nvPr/>
        </p:nvSpPr>
        <p:spPr>
          <a:xfrm>
            <a:off x="9448800" y="680140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456722" y="5989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369959" y="6324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609122" y="6142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761522" y="6294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913922" y="6446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0066322" y="6599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218722" y="6751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0371122" y="6904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0523522" y="7056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0675922" y="7208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0828322" y="7361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0980722" y="7513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1133122" y="7666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1285522" y="7818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9634396" y="5624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1437922" y="7970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1590322" y="8123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1742722" y="8275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1895122" y="8428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2047522" y="8580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2199922" y="8732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9786796" y="5777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939196" y="5929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091596" y="6082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0243996" y="6234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0396396" y="6386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548796" y="6539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0701196" y="6691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0853596" y="6844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11005996" y="6996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1158396" y="7148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1310796" y="7301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1463196" y="7453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1615596" y="7606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1767996" y="7758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1920396" y="7910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2072796" y="8063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2225196" y="8215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2377596" y="8368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2529996" y="8520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280657" y="2281473"/>
            <a:ext cx="403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BUT, in practice we don’t see the “tree” or all of the “seeds” – we only have ONE seed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0362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583 -0.59681 L -0.34583 -0.2081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504 -0.47861 L -0.50504 -0.0899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382 -0.52741 L -0.40382 -0.1387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3 -0.50081 L -0.55503 -0.1121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67 -0.52302 L -0.4967 -0.1344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837 -0.54523 L -0.53837 -0.15661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836 -0.56743 L -0.38836 -0.17881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67 -0.58964 L -0.5967 -0.20102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04 -0.61185 L -0.48004 -0.22323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67 -0.65625 L -0.5967 -0.26764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3 -0.68957 L -0.55503 -0.30095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4 -0.70067 L -0.55504 -0.31206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336 -0.72287 L -0.61336 -0.33426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67 -0.73398 L -0.5467 -0.34536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004 -0.76729 L -0.63004 -0.37868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948 -0.4254 L -0.54948 -0.03678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8836 -0.76729 L -0.83836 -0.38977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18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500"/>
                            </p:stCondLst>
                            <p:childTnLst>
                              <p:par>
                                <p:cTn id="7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67 -0.8117 L -0.4967 -0.40088 " pathEditMode="relative" rAng="0" ptsTypes="AA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67 -0.83391 L -0.6467 -0.4453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500"/>
                            </p:stCondLst>
                            <p:childTnLst>
                              <p:par>
                                <p:cTn id="8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17 -0.86722 L -0.7217 -0.4786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503 -0.87832 L -0.8717 -0.4675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0"/>
                            </p:stCondLst>
                            <p:childTnLst>
                              <p:par>
                                <p:cTn id="8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004 -0.92274 L -0.58837 -0.50081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210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48 -0.45871 L -0.37448 -0.07009 " pathEditMode="relative" rAng="0" ptsTypes="AA">
                                      <p:cBhvr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500"/>
                            </p:stCondLst>
                            <p:childTnLst>
                              <p:par>
                                <p:cTn id="9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782 -0.49202 L -0.35782 -0.0812 " pathEditMode="relative" rAng="0" ptsTypes="AA">
                                      <p:cBhvr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114 -0.49202 L -0.63281 -0.1145 " pathEditMode="relative" rAng="0" ptsTypes="AA">
                                      <p:cBhvr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8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781 -0.52533 L -0.60781 -0.13671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448 -0.58085 L -0.57448 -0.19223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781 -0.60305 L -0.50781 -0.21443 " pathEditMode="relative" rAng="0" ptsTypes="AA">
                                      <p:cBhvr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15 -0.58085 L -0.69115 -0.19223 " pathEditMode="relative" rAng="0" ptsTypes="AA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948 -0.62526 L -0.64948 -0.23665 " pathEditMode="relative" rAng="0" ptsTypes="AA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281 -0.68077 L -0.58281 -0.29216 " pathEditMode="relative" rAng="0" ptsTypes="AA">
                                      <p:cBhvr>
                                        <p:cTn id="1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615 -0.70298 L -0.61615 -0.31437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948 -0.72519 L -0.64948 -0.33658 " pathEditMode="relative" rAng="0" ptsTypes="AA">
                                      <p:cBhvr>
                                        <p:cTn id="1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948 -0.71458 L -0.90781 -0.3037 " pathEditMode="relative" rAng="0" ptsTypes="AA">
                                      <p:cBhvr>
                                        <p:cTn id="1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781 -0.79181 L -0.46615 -0.32547 " pathEditMode="relative" rAng="0" ptsTypes="AA">
                                      <p:cBhvr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233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782 -0.7585 L -0.90782 -0.34768 " pathEditMode="relative" rAng="0" ptsTypes="AA">
                                      <p:cBhvr>
                                        <p:cTn id="1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114 -0.7807 L -0.64114 -0.39209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3281 -0.84733 L -0.89115 -0.40319 " pathEditMode="relative" rAng="0" ptsTypes="AA">
                                      <p:cBhvr>
                                        <p:cTn id="1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22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115 -0.84733 L -0.79115 -0.45871 " pathEditMode="relative" rAng="0" ptsTypes="AA">
                                      <p:cBhvr>
                                        <p:cTn id="1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1500"/>
                            </p:stCondLst>
                            <p:childTnLst>
                              <p:par>
                                <p:cTn id="14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448 -0.84732 L -0.67448 -0.45871 " pathEditMode="relative" rAng="0" ptsTypes="AA">
                                      <p:cBhvr>
                                        <p:cTn id="1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6615 -0.88064 L -0.86615 -0.49202 " pathEditMode="relative" rAng="0" ptsTypes="AA">
                                      <p:cBhvr>
                                        <p:cTn id="1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r>
              <a:rPr lang="en-US" dirty="0" smtClean="0"/>
              <a:t>Bootstrap Distribution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4864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loud 5"/>
          <p:cNvSpPr/>
          <p:nvPr/>
        </p:nvSpPr>
        <p:spPr>
          <a:xfrm>
            <a:off x="2819400" y="1600200"/>
            <a:ext cx="3048000" cy="1371600"/>
          </a:xfrm>
          <a:prstGeom prst="cloud">
            <a:avLst/>
          </a:prstGeom>
          <a:solidFill>
            <a:srgbClr val="33CC3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9000" y="1808946"/>
            <a:ext cx="2628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Bootstrap</a:t>
            </a:r>
          </a:p>
          <a:p>
            <a:r>
              <a:rPr lang="en-US" sz="2800" dirty="0" smtClean="0"/>
              <a:t>“Population”</a:t>
            </a:r>
            <a:endParaRPr lang="en-US" sz="2800" dirty="0"/>
          </a:p>
        </p:txBody>
      </p:sp>
      <p:cxnSp>
        <p:nvCxnSpPr>
          <p:cNvPr id="9" name="Straight Connector 8"/>
          <p:cNvCxnSpPr>
            <a:stCxn id="6" idx="1"/>
          </p:cNvCxnSpPr>
          <p:nvPr/>
        </p:nvCxnSpPr>
        <p:spPr>
          <a:xfrm>
            <a:off x="4343400" y="2970340"/>
            <a:ext cx="0" cy="251606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8384641" y="680140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392563" y="5989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305800" y="6324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544963" y="6142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697363" y="6294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849763" y="6446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002163" y="6599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154563" y="6751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9306963" y="6904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459363" y="7056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611763" y="7208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764163" y="7361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916563" y="7513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068963" y="7666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221363" y="7818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570237" y="5624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373763" y="7970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526163" y="8123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0678563" y="8275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0830963" y="8428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0983363" y="8580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1135763" y="8732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8722637" y="5777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8875037" y="5929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027437" y="6082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9179837" y="6234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9332237" y="6386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9484637" y="6539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9637037" y="6691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789437" y="6844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9941837" y="6996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0094237" y="7148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0246637" y="7301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0399037" y="7453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0551437" y="7606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0703837" y="7758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0856237" y="7910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1008637" y="8063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1161037" y="8215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1313437" y="8368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1465837" y="8520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8537041" y="695380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11788" y="5494394"/>
            <a:ext cx="9144000" cy="137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1295400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can we do with just one seed?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31242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Grow a NEW tree!</a:t>
            </a:r>
            <a:endParaRPr lang="en-US" sz="3600" dirty="0"/>
          </a:p>
        </p:txBody>
      </p:sp>
      <p:sp>
        <p:nvSpPr>
          <p:cNvPr id="61" name="Oval 60"/>
          <p:cNvSpPr/>
          <p:nvPr/>
        </p:nvSpPr>
        <p:spPr>
          <a:xfrm>
            <a:off x="4305300" y="53721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038600" y="5421175"/>
                <a:ext cx="533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 dirty="0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421175"/>
                <a:ext cx="533400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90615" y="1921787"/>
                <a:ext cx="2525163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Estimate the distribution and variability (SE)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800" dirty="0" smtClean="0"/>
                  <a:t>’s from the bootstraps</a:t>
                </a:r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615" y="1921787"/>
                <a:ext cx="2525163" cy="2246769"/>
              </a:xfrm>
              <a:prstGeom prst="rect">
                <a:avLst/>
              </a:prstGeom>
              <a:blipFill rotWithShape="1">
                <a:blip r:embed="rId3"/>
                <a:stretch>
                  <a:fillRect l="-4819" t="-2439" r="-6506" b="-6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4560212" y="5723087"/>
            <a:ext cx="1485900" cy="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2676525" y="5713562"/>
            <a:ext cx="1371600" cy="1241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95900" y="5410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µ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1043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583 -0.59681 L -0.34583 -0.2081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504 -0.47861 L -0.50504 -0.08999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382 -0.52741 L -0.40382 -0.13879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3 -0.50081 L -0.55503 -0.11219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67 -0.52302 L -0.4967 -0.1344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837 -0.54523 L -0.53837 -0.15661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836 -0.56743 L -0.38836 -0.17881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67 -0.58964 L -0.5967 -0.20102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04 -0.61185 L -0.48004 -0.22323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67 -0.65625 L -0.5967 -0.26764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3 -0.68957 L -0.55503 -0.30095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4 -0.70067 L -0.55504 -0.31206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336 -0.72287 L -0.61336 -0.33426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67 -0.73398 L -0.5467 -0.34536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004 -0.76729 L -0.63004 -0.37868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948 -0.4254 L -0.54948 -0.03678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8836 -0.76729 L -0.83836 -0.38977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18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67 -0.8117 L -0.4967 -0.40088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67 -0.83391 L -0.6467 -0.4453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17 -0.86722 L -0.7217 -0.4786 " pathEditMode="relative" rAng="0" ptsTypes="AA">
                                      <p:cBhvr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503 -0.87832 L -0.8717 -0.4675 " pathEditMode="relative" rAng="0" ptsTypes="AA">
                                      <p:cBhvr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004 -0.92274 L -0.58837 -0.50081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210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48 -0.45871 L -0.37448 -0.07009 " pathEditMode="relative" rAng="0" ptsTypes="AA">
                                      <p:cBhvr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782 -0.49202 L -0.35782 -0.0812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114 -0.49202 L -0.63281 -0.1145 " pathEditMode="relative" rAng="0" ptsTypes="AA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8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781 -0.52533 L -0.60781 -0.13671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448 -0.58085 L -0.57448 -0.19223 " pathEditMode="relative" rAng="0" ptsTypes="AA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781 -0.60305 L -0.50781 -0.21443 " pathEditMode="relative" rAng="0" ptsTypes="AA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15 -0.58085 L -0.69115 -0.19223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948 -0.62526 L -0.64948 -0.23665 " pathEditMode="relative" rAng="0" ptsTypes="AA">
                                      <p:cBhvr>
                                        <p:cTn id="1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281 -0.68077 L -0.58281 -0.29216 " pathEditMode="relative" rAng="0" ptsTypes="AA">
                                      <p:cBhvr>
                                        <p:cTn id="1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615 -0.70298 L -0.61615 -0.31437 " pathEditMode="relative" rAng="0" ptsTypes="AA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948 -0.72519 L -0.64948 -0.33658 " pathEditMode="relative" rAng="0" ptsTypes="AA">
                                      <p:cBhvr>
                                        <p:cTn id="1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982 -0.71458 L -0.90816 -0.3037 " pathEditMode="relative" rAng="0" ptsTypes="AA">
                                      <p:cBhvr>
                                        <p:cTn id="1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781 -0.79181 L -0.46615 -0.32547 " pathEditMode="relative" rAng="0" ptsTypes="AA">
                                      <p:cBhvr>
                                        <p:cTn id="1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233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782 -0.7585 L -0.90782 -0.34768 " pathEditMode="relative" rAng="0" ptsTypes="AA">
                                      <p:cBhvr>
                                        <p:cTn id="1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114 -0.7807 L -0.64114 -0.39209 " pathEditMode="relative" rAng="0" ptsTypes="AA">
                                      <p:cBhvr>
                                        <p:cTn id="1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4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3281 -0.84733 L -0.89115 -0.40319 " pathEditMode="relative" rAng="0" ptsTypes="AA">
                                      <p:cBhvr>
                                        <p:cTn id="1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22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4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115 -0.84733 L -0.79115 -0.45871 " pathEditMode="relative" rAng="0" ptsTypes="AA">
                                      <p:cBhvr>
                                        <p:cTn id="1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5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448 -0.84732 L -0.67448 -0.45871 " pathEditMode="relative" rAng="0" ptsTypes="AA">
                                      <p:cBhvr>
                                        <p:cTn id="1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500"/>
                            </p:stCondLst>
                            <p:childTnLst>
                              <p:par>
                                <p:cTn id="15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6615 -0.88064 L -0.86615 -0.49202 " pathEditMode="relative" rAng="0" ptsTypes="AA">
                                      <p:cBhvr>
                                        <p:cTn id="1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5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618 -0.61944 L -0.34618 -0.23078 " pathEditMode="relative" rAng="0" ptsTypes="AA">
                                      <p:cBhvr>
                                        <p:cTn id="1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9" grpId="0" animBg="1"/>
      <p:bldP spid="3" grpId="0"/>
      <p:bldP spid="60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Example #2:  CI for a Standard Deviation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67000" y="1523999"/>
                <a:ext cx="2743200" cy="830997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sz="4800" b="0" i="1" smtClean="0">
                          <a:latin typeface="Cambria Math"/>
                          <a:ea typeface="Cambria Math"/>
                        </a:rPr>
                        <m:t>   ±  ??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523999"/>
                <a:ext cx="2743200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/>
          <p:cNvSpPr txBox="1">
            <a:spLocks/>
          </p:cNvSpPr>
          <p:nvPr/>
        </p:nvSpPr>
        <p:spPr>
          <a:xfrm>
            <a:off x="304800" y="28956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Example #3:  CI for a Correlation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95600" y="4208206"/>
                <a:ext cx="2743200" cy="830997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en-US" sz="4800" b="0" i="1" smtClean="0">
                          <a:latin typeface="Cambria Math"/>
                          <a:ea typeface="Cambria Math"/>
                        </a:rPr>
                        <m:t>   ±  ??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4208206"/>
                <a:ext cx="2743200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07258" y="2526268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What is the standard error? distribution?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71500" y="53340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What is the standard error? distribution?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9699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  <p:bldP spid="3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Golden Rule of Bootstraps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676400"/>
            <a:ext cx="7467600" cy="378565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The </a:t>
            </a:r>
            <a:r>
              <a:rPr lang="en-US" sz="4800" b="1" i="1" dirty="0" smtClean="0"/>
              <a:t>bootstrap statistics </a:t>
            </a:r>
            <a:r>
              <a:rPr lang="en-US" sz="4800" dirty="0" smtClean="0"/>
              <a:t>are to the </a:t>
            </a:r>
            <a:r>
              <a:rPr lang="en-US" sz="4800" b="1" i="1" dirty="0" smtClean="0"/>
              <a:t>original statistic </a:t>
            </a:r>
          </a:p>
          <a:p>
            <a:pPr algn="ctr"/>
            <a:r>
              <a:rPr lang="en-US" sz="4800" dirty="0" smtClean="0"/>
              <a:t>as </a:t>
            </a:r>
          </a:p>
          <a:p>
            <a:r>
              <a:rPr lang="en-US" sz="4800" dirty="0" smtClean="0"/>
              <a:t>the </a:t>
            </a:r>
            <a:r>
              <a:rPr lang="en-US" sz="4800" b="1" i="1" dirty="0" smtClean="0"/>
              <a:t>original statistic</a:t>
            </a:r>
            <a:r>
              <a:rPr lang="en-US" sz="4800" dirty="0" smtClean="0"/>
              <a:t> is to the </a:t>
            </a:r>
            <a:r>
              <a:rPr lang="en-US" sz="4800" b="1" i="1" dirty="0" smtClean="0"/>
              <a:t>population parameter</a:t>
            </a:r>
            <a:r>
              <a:rPr lang="en-US" sz="4800" dirty="0" smtClean="0"/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4210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Example #3: Find a 95% confidence interval for the correlation between size of bill and tips at a restaurant.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3622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Data: n=157 bills at First Crush Bistro  (Potsdam, NY)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4200"/>
            <a:ext cx="3398923" cy="294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83221"/>
            <a:ext cx="3505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62800" y="51816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r=0.915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Bootstrap correlations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0" y="1066800"/>
            <a:ext cx="6400800" cy="3962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5152289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95% (percentile) interval for correlation is (0.860, 0.956)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57912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BUT, this is not symmetric…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4191000"/>
            <a:ext cx="609600" cy="30777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0.055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81600" y="4375666"/>
            <a:ext cx="533400" cy="0"/>
          </a:xfrm>
          <a:prstGeom prst="straightConnector1">
            <a:avLst/>
          </a:prstGeom>
          <a:ln w="38100"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400800" y="4375666"/>
            <a:ext cx="533400" cy="0"/>
          </a:xfrm>
          <a:prstGeom prst="straightConnector1">
            <a:avLst/>
          </a:prstGeom>
          <a:ln w="38100"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63945" y="4191000"/>
            <a:ext cx="703555" cy="30777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0.041</a:t>
            </a:r>
            <a:endParaRPr lang="en-US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038600" y="4375666"/>
            <a:ext cx="533400" cy="0"/>
          </a:xfrm>
          <a:prstGeom prst="straightConnector1">
            <a:avLst/>
          </a:prstGeom>
          <a:ln w="38100"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680599" y="4376120"/>
            <a:ext cx="283346" cy="0"/>
          </a:xfrm>
          <a:prstGeom prst="straightConnector1">
            <a:avLst/>
          </a:prstGeom>
          <a:ln w="38100"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029200" y="4736202"/>
                <a:ext cx="10668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𝑟</m:t>
                      </m:r>
                      <m:r>
                        <a:rPr lang="en-US" sz="1400" b="0" i="1" smtClean="0">
                          <a:latin typeface="Cambria Math"/>
                        </a:rPr>
                        <m:t>=0.915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736202"/>
                <a:ext cx="1066800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433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#3: Reverse Percentiles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1447800"/>
            <a:ext cx="8991600" cy="1631216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u="sng" dirty="0" smtClean="0"/>
              <a:t>Golden rule of bootstraps</a:t>
            </a:r>
            <a:r>
              <a:rPr lang="en-US" sz="3600" dirty="0" smtClean="0"/>
              <a:t>: </a:t>
            </a:r>
          </a:p>
          <a:p>
            <a:r>
              <a:rPr lang="en-US" sz="3200" b="1" i="1" dirty="0" smtClean="0"/>
              <a:t>Bootstrap</a:t>
            </a:r>
            <a:r>
              <a:rPr lang="en-US" sz="3200" i="1" dirty="0" smtClean="0"/>
              <a:t> statistics are to the </a:t>
            </a:r>
            <a:r>
              <a:rPr lang="en-US" sz="3200" b="1" i="1" dirty="0" smtClean="0"/>
              <a:t>original </a:t>
            </a:r>
            <a:r>
              <a:rPr lang="en-US" sz="3200" i="1" dirty="0" smtClean="0"/>
              <a:t>statistic as the </a:t>
            </a:r>
            <a:r>
              <a:rPr lang="en-US" sz="3200" b="1" i="1" dirty="0" smtClean="0"/>
              <a:t>original</a:t>
            </a:r>
            <a:r>
              <a:rPr lang="en-US" sz="3200" i="1" dirty="0" smtClean="0"/>
              <a:t> statistic is to the population </a:t>
            </a:r>
            <a:r>
              <a:rPr lang="en-US" sz="3200" b="1" i="1" dirty="0" smtClean="0"/>
              <a:t>parameter</a:t>
            </a:r>
            <a:r>
              <a:rPr lang="en-US" sz="3200" i="1" dirty="0" smtClean="0"/>
              <a:t>. </a:t>
            </a:r>
            <a:endParaRPr lang="en-US" sz="32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18965" y="4859699"/>
                <a:ext cx="7391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𝐿𝑜𝑤𝑒𝑟</m:t>
                    </m:r>
                    <m:r>
                      <a:rPr lang="en-US" sz="3200" i="1" dirty="0" smtClean="0">
                        <a:latin typeface="Cambria Math"/>
                      </a:rPr>
                      <m:t> </m:t>
                    </m:r>
                    <m:r>
                      <a:rPr lang="en-US" sz="3200" i="1" dirty="0" smtClean="0">
                        <a:latin typeface="Cambria Math"/>
                      </a:rPr>
                      <m:t>𝑏𝑜𝑢𝑛𝑑</m:t>
                    </m:r>
                    <m:r>
                      <a:rPr lang="en-US" sz="3200" i="1" dirty="0" smtClean="0">
                        <a:latin typeface="Cambria Math"/>
                      </a:rPr>
                      <m:t> = 0.915−0.041=0.874</m:t>
                    </m:r>
                  </m:oMath>
                </a14:m>
                <a:r>
                  <a:rPr lang="en-US" sz="32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965" y="4859699"/>
                <a:ext cx="7391400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18965" y="5486400"/>
                <a:ext cx="7391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</a:rPr>
                      <m:t>𝑈𝑝𝑝𝑒𝑟</m:t>
                    </m:r>
                    <m:r>
                      <a:rPr lang="en-US" sz="3200" i="1" dirty="0" smtClean="0">
                        <a:latin typeface="Cambria Math"/>
                      </a:rPr>
                      <m:t> </m:t>
                    </m:r>
                    <m:r>
                      <a:rPr lang="en-US" sz="3200" i="1" dirty="0" smtClean="0">
                        <a:latin typeface="Cambria Math"/>
                      </a:rPr>
                      <m:t>𝑏𝑜𝑢𝑛𝑑</m:t>
                    </m:r>
                    <m:r>
                      <a:rPr lang="en-US" sz="3200" i="1" dirty="0" smtClean="0">
                        <a:latin typeface="Cambria Math"/>
                      </a:rPr>
                      <m:t> = 0.915+0.055=0.970</m:t>
                    </m:r>
                  </m:oMath>
                </a14:m>
                <a:r>
                  <a:rPr lang="en-US" sz="32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965" y="5486400"/>
                <a:ext cx="7391400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1981200" y="3124810"/>
            <a:ext cx="3390900" cy="1535396"/>
            <a:chOff x="1981200" y="3124810"/>
            <a:chExt cx="3390900" cy="1535396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3916532" y="3696005"/>
              <a:ext cx="426868" cy="478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1981200" y="3124810"/>
              <a:ext cx="3390900" cy="1535396"/>
              <a:chOff x="1981200" y="3124810"/>
              <a:chExt cx="3390900" cy="1535396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3366856" y="3696390"/>
                <a:ext cx="5334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4838700" y="3718520"/>
                <a:ext cx="5334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4343400" y="3564632"/>
                <a:ext cx="762000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0.041</a:t>
                </a:r>
                <a:endParaRPr lang="en-US" dirty="0"/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 flipH="1">
                <a:off x="1981200" y="3659238"/>
                <a:ext cx="77605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3261064" y="4290874"/>
                    <a:ext cx="1310936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=0.915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61064" y="4290874"/>
                    <a:ext cx="1310936" cy="3693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" name="TextBox 5"/>
              <p:cNvSpPr txBox="1"/>
              <p:nvPr/>
            </p:nvSpPr>
            <p:spPr>
              <a:xfrm>
                <a:off x="2667000" y="3516123"/>
                <a:ext cx="838200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0.055</a:t>
                </a:r>
                <a:endParaRPr lang="en-US" dirty="0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3900256" y="3124810"/>
                <a:ext cx="0" cy="114239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extBox 12"/>
          <p:cNvSpPr txBox="1"/>
          <p:nvPr/>
        </p:nvSpPr>
        <p:spPr>
          <a:xfrm>
            <a:off x="718185" y="6209070"/>
            <a:ext cx="7492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Reverse percentile interval  for </a:t>
            </a:r>
            <a:r>
              <a:rPr lang="el-GR" sz="2800" dirty="0" smtClean="0">
                <a:latin typeface="Calibri"/>
                <a:cs typeface="Calibri"/>
              </a:rPr>
              <a:t>ρ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smtClean="0"/>
              <a:t>is 0.874 to 0.970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30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What About Hypothesis Tests?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08193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5" y="371475"/>
            <a:ext cx="7772400" cy="1143000"/>
          </a:xfrm>
        </p:spPr>
        <p:txBody>
          <a:bodyPr/>
          <a:lstStyle/>
          <a:p>
            <a:r>
              <a:rPr lang="en-US" dirty="0" smtClean="0"/>
              <a:t>“Randomization” Samples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1012" y="1752600"/>
            <a:ext cx="8077200" cy="24622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 dirty="0" smtClean="0"/>
              <a:t>Key idea: </a:t>
            </a:r>
            <a:r>
              <a:rPr lang="en-US" sz="3600" dirty="0" smtClean="0"/>
              <a:t>Generate samples that are</a:t>
            </a:r>
          </a:p>
          <a:p>
            <a:pPr marL="742950" indent="-742950">
              <a:buAutoNum type="alphaLcParenBoth"/>
            </a:pPr>
            <a:r>
              <a:rPr lang="en-US" sz="3600" dirty="0" smtClean="0"/>
              <a:t>based on the original sample </a:t>
            </a:r>
          </a:p>
          <a:p>
            <a:r>
              <a:rPr lang="en-US" sz="3600" dirty="0" smtClean="0"/>
              <a:t>               AND</a:t>
            </a:r>
          </a:p>
          <a:p>
            <a:pPr marL="742950" indent="-742950">
              <a:buAutoNum type="alphaLcParenBoth"/>
            </a:pPr>
            <a:r>
              <a:rPr lang="en-US" sz="3600" dirty="0" smtClean="0"/>
              <a:t>consistent with some null hypothesis.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5938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Mean Body Temperature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1018" y="3295282"/>
            <a:ext cx="8363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Data: A sample of n=50 body temperatures.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018" y="1295400"/>
            <a:ext cx="8717117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Is the average body temperature really 98.6</a:t>
            </a:r>
            <a:r>
              <a:rPr lang="en-US" sz="3200" i="1" baseline="30000" dirty="0" smtClean="0"/>
              <a:t>o</a:t>
            </a:r>
            <a:r>
              <a:rPr lang="en-US" sz="3200" i="1" dirty="0" smtClean="0"/>
              <a:t>F?</a:t>
            </a:r>
            <a:endParaRPr lang="en-US" sz="3200" i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378354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88" y="3793959"/>
            <a:ext cx="8416994" cy="2515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2018009"/>
            <a:ext cx="2362200" cy="127727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dirty="0" smtClean="0"/>
              <a:t>H</a:t>
            </a:r>
            <a:r>
              <a:rPr lang="en-US" sz="3600" baseline="-25000" dirty="0" smtClean="0"/>
              <a:t>0</a:t>
            </a:r>
            <a:r>
              <a:rPr lang="en-US" sz="3600" dirty="0" smtClean="0"/>
              <a:t>:</a:t>
            </a:r>
            <a:r>
              <a:rPr lang="el-GR" sz="3600" dirty="0" smtClean="0">
                <a:latin typeface="Calibri"/>
                <a:cs typeface="Calibri"/>
              </a:rPr>
              <a:t>μ</a:t>
            </a:r>
            <a:r>
              <a:rPr lang="en-US" sz="3600" dirty="0" smtClean="0">
                <a:latin typeface="Calibri"/>
                <a:cs typeface="Calibri"/>
              </a:rPr>
              <a:t>=98.6   </a:t>
            </a:r>
          </a:p>
          <a:p>
            <a:r>
              <a:rPr lang="en-US" sz="3600" dirty="0" smtClean="0"/>
              <a:t>H</a:t>
            </a:r>
            <a:r>
              <a:rPr lang="en-US" sz="3600" baseline="-25000" dirty="0" smtClean="0"/>
              <a:t>a</a:t>
            </a:r>
            <a:r>
              <a:rPr lang="en-US" sz="3600" dirty="0" smtClean="0"/>
              <a:t>:</a:t>
            </a:r>
            <a:r>
              <a:rPr lang="el-GR" sz="3600" dirty="0" smtClean="0">
                <a:cs typeface="Calibri"/>
              </a:rPr>
              <a:t>μ</a:t>
            </a:r>
            <a:r>
              <a:rPr lang="en-US" sz="3600" dirty="0" smtClean="0">
                <a:cs typeface="Calibri"/>
              </a:rPr>
              <a:t>≠98.6   </a:t>
            </a:r>
            <a:endParaRPr lang="en-US" sz="3600" dirty="0"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917142" y="3818502"/>
                <a:ext cx="22860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/>
                  <a:t>n </a:t>
                </a:r>
                <a:r>
                  <a:rPr lang="en-US" sz="2800" dirty="0" smtClean="0"/>
                  <a:t>= 50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 smtClean="0"/>
                  <a:t>98.26</a:t>
                </a:r>
              </a:p>
              <a:p>
                <a:r>
                  <a:rPr lang="en-US" sz="2800" dirty="0" smtClean="0"/>
                  <a:t>s  = 0.765</a:t>
                </a:r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142" y="3818502"/>
                <a:ext cx="2286000" cy="1384995"/>
              </a:xfrm>
              <a:prstGeom prst="rect">
                <a:avLst/>
              </a:prstGeom>
              <a:blipFill rotWithShape="1">
                <a:blip r:embed="rId4"/>
                <a:stretch>
                  <a:fillRect l="-5600" t="-3947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57200" y="6309808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Data from Allen Shoemaker, 1996 JSE data set article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459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4" grpId="0" animBg="1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Randomization Samples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3961" y="1295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to simulate samples of body temperatures to be consistent with H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:</a:t>
            </a:r>
            <a:r>
              <a:rPr lang="el-GR" sz="3200" dirty="0">
                <a:cs typeface="Calibri"/>
              </a:rPr>
              <a:t> μ</a:t>
            </a:r>
            <a:r>
              <a:rPr lang="en-US" sz="3200" dirty="0">
                <a:cs typeface="Calibri"/>
              </a:rPr>
              <a:t>=98.6</a:t>
            </a:r>
            <a:r>
              <a:rPr lang="en-US" sz="3200" dirty="0" smtClean="0"/>
              <a:t>?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2590800"/>
                <a:ext cx="8458200" cy="350865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marL="514350" indent="-514350">
                  <a:spcAft>
                    <a:spcPts val="1200"/>
                  </a:spcAft>
                  <a:buAutoNum type="arabicPeriod"/>
                </a:pPr>
                <a:r>
                  <a:rPr lang="en-US" sz="3200" dirty="0" smtClean="0"/>
                  <a:t>Add 0.34 to each temperature in the sample (to get the mean up to 98.6).</a:t>
                </a:r>
              </a:p>
              <a:p>
                <a:pPr marL="514350" indent="-514350">
                  <a:spcAft>
                    <a:spcPts val="1200"/>
                  </a:spcAft>
                  <a:buAutoNum type="arabicPeriod"/>
                </a:pPr>
                <a:r>
                  <a:rPr lang="en-US" sz="3200" dirty="0" smtClean="0"/>
                  <a:t>Sample (with replacement) from the new data.</a:t>
                </a:r>
              </a:p>
              <a:p>
                <a:pPr marL="514350" indent="-514350">
                  <a:spcAft>
                    <a:spcPts val="1200"/>
                  </a:spcAft>
                  <a:buAutoNum type="arabicPeriod"/>
                </a:pPr>
                <a:r>
                  <a:rPr lang="en-US" sz="3200" dirty="0" smtClean="0"/>
                  <a:t>Find the mean for each sample (H</a:t>
                </a:r>
                <a:r>
                  <a:rPr lang="en-US" sz="3200" baseline="-25000" dirty="0" smtClean="0"/>
                  <a:t>0</a:t>
                </a:r>
                <a:r>
                  <a:rPr lang="en-US" sz="3200" dirty="0" smtClean="0"/>
                  <a:t> is true). </a:t>
                </a:r>
              </a:p>
              <a:p>
                <a:pPr marL="514350" indent="-514350">
                  <a:spcAft>
                    <a:spcPts val="1200"/>
                  </a:spcAft>
                  <a:buFontTx/>
                  <a:buAutoNum type="arabicPeriod"/>
                </a:pPr>
                <a:r>
                  <a:rPr lang="en-US" sz="3200" dirty="0" smtClean="0"/>
                  <a:t>See how many of the sample means are as extreme as the observed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32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3200" dirty="0" smtClean="0"/>
                  <a:t>98.26.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90800"/>
                <a:ext cx="8458200" cy="3508653"/>
              </a:xfrm>
              <a:prstGeom prst="rect">
                <a:avLst/>
              </a:prstGeom>
              <a:blipFill rotWithShape="1">
                <a:blip r:embed="rId2"/>
                <a:stretch>
                  <a:fillRect l="-1947" t="-2604" r="-1370" b="-4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181100" y="6099453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Try it with StatKey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0913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338263"/>
            <a:ext cx="8115300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Randomization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90600" y="2512981"/>
                <a:ext cx="13710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4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98.26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512981"/>
                <a:ext cx="1371081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0526" r="-580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 bwMode="auto">
          <a:xfrm>
            <a:off x="1504335" y="2974646"/>
            <a:ext cx="0" cy="2005950"/>
          </a:xfrm>
          <a:prstGeom prst="straightConnector1">
            <a:avLst/>
          </a:prstGeom>
          <a:solidFill>
            <a:schemeClr val="tx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762000" y="5372101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Looks pretty unusual…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676140" y="5897779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two-tail p-value ≈ 4/5000 x 2 = 0.0016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466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Randomization Method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926065"/>
              </p:ext>
            </p:extLst>
          </p:nvPr>
        </p:nvGraphicFramePr>
        <p:xfrm>
          <a:off x="223685" y="1594229"/>
          <a:ext cx="8458208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9"/>
                <a:gridCol w="533391"/>
                <a:gridCol w="533400"/>
                <a:gridCol w="533400"/>
                <a:gridCol w="533400"/>
                <a:gridCol w="609600"/>
                <a:gridCol w="533400"/>
                <a:gridCol w="533400"/>
                <a:gridCol w="533400"/>
                <a:gridCol w="609600"/>
                <a:gridCol w="533400"/>
                <a:gridCol w="14478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A=Caffeine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246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248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252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248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246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248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245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mean=248.3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B=No Caffeine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242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245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244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248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247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248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242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244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246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241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mean=244.7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884" y="120876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 Finger tap rates (Handbook of Small Datasets)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949677"/>
            <a:ext cx="8458200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Method #1: Randomly scramble the A and B labels and assign to the 20 tap rates. 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2362548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: </a:t>
            </a:r>
            <a:r>
              <a:rPr lang="el-GR" sz="2800" dirty="0" smtClean="0">
                <a:latin typeface="Calibri"/>
                <a:cs typeface="Calibri"/>
              </a:rPr>
              <a:t>μ</a:t>
            </a:r>
            <a:r>
              <a:rPr lang="en-US" sz="2800" baseline="-25000" dirty="0" smtClean="0">
                <a:latin typeface="Calibri"/>
                <a:cs typeface="Calibri"/>
              </a:rPr>
              <a:t>A</a:t>
            </a:r>
            <a:r>
              <a:rPr lang="en-US" sz="2800" dirty="0" smtClean="0">
                <a:latin typeface="Calibri"/>
                <a:cs typeface="Calibri"/>
              </a:rPr>
              <a:t>=</a:t>
            </a:r>
            <a:r>
              <a:rPr lang="el-GR" sz="2800" dirty="0" smtClean="0">
                <a:latin typeface="Calibri"/>
                <a:cs typeface="Calibri"/>
              </a:rPr>
              <a:t>μ</a:t>
            </a:r>
            <a:r>
              <a:rPr lang="en-US" sz="2800" baseline="-25000" dirty="0" smtClean="0">
                <a:latin typeface="Calibri"/>
                <a:cs typeface="Calibri"/>
              </a:rPr>
              <a:t>B</a:t>
            </a:r>
            <a:r>
              <a:rPr lang="en-US" sz="2800" dirty="0" smtClean="0">
                <a:latin typeface="Calibri"/>
                <a:cs typeface="Calibri"/>
              </a:rPr>
              <a:t>   vs. H</a:t>
            </a:r>
            <a:r>
              <a:rPr lang="en-US" sz="2800" baseline="-25000" dirty="0" smtClean="0">
                <a:latin typeface="Calibri"/>
                <a:cs typeface="Calibri"/>
              </a:rPr>
              <a:t>a</a:t>
            </a:r>
            <a:r>
              <a:rPr lang="en-US" sz="2800" dirty="0" smtClean="0">
                <a:latin typeface="Calibri"/>
                <a:cs typeface="Calibri"/>
              </a:rPr>
              <a:t>: </a:t>
            </a:r>
            <a:r>
              <a:rPr lang="el-GR" sz="2800" dirty="0">
                <a:cs typeface="Calibri"/>
              </a:rPr>
              <a:t>μ</a:t>
            </a:r>
            <a:r>
              <a:rPr lang="en-US" sz="2800" baseline="-25000" dirty="0" smtClean="0">
                <a:cs typeface="Calibri"/>
              </a:rPr>
              <a:t>A</a:t>
            </a:r>
            <a:r>
              <a:rPr lang="en-US" sz="2800" dirty="0" smtClean="0">
                <a:cs typeface="Calibri"/>
              </a:rPr>
              <a:t>&gt;</a:t>
            </a:r>
            <a:r>
              <a:rPr lang="el-GR" sz="2800" dirty="0" smtClean="0">
                <a:cs typeface="Calibri"/>
              </a:rPr>
              <a:t>μ</a:t>
            </a:r>
            <a:r>
              <a:rPr lang="en-US" sz="2800" baseline="-25000" dirty="0">
                <a:cs typeface="Calibri"/>
              </a:rPr>
              <a:t>B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29381" y="5217366"/>
            <a:ext cx="84582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Method #3: Pool the 20 values and select two samples of size 10 (with replacement)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7761" y="3832371"/>
            <a:ext cx="845820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Method #2: Add 1.8 to each B rate and subtract 1.8 from each A rate (to make both means equal to 246.5).  Sample 10 values (with replacement) within each group. </a:t>
            </a:r>
          </a:p>
        </p:txBody>
      </p:sp>
    </p:spTree>
    <p:extLst>
      <p:ext uri="{BB962C8B-B14F-4D97-AF65-F5344CB8AC3E}">
        <p14:creationId xmlns:p14="http://schemas.microsoft.com/office/powerpoint/2010/main" val="194462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Alternate Approach:</a:t>
            </a:r>
            <a:br>
              <a:rPr lang="en-US" b="1" dirty="0" smtClean="0"/>
            </a:br>
            <a:r>
              <a:rPr lang="en-US" sz="7300" b="1" dirty="0" smtClean="0"/>
              <a:t>Bootstrapping</a:t>
            </a:r>
            <a:endParaRPr lang="en-US" sz="73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23622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“Let your data be your guide.”</a:t>
            </a:r>
            <a:endParaRPr lang="en-US" sz="36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35171"/>
            <a:ext cx="1827471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" y="58674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Brad </a:t>
            </a:r>
            <a:r>
              <a:rPr lang="en-US" sz="2800" dirty="0" err="1" smtClean="0"/>
              <a:t>Efron</a:t>
            </a:r>
            <a:r>
              <a:rPr lang="en-US" sz="2800" dirty="0" smtClean="0"/>
              <a:t> – Stanford University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41090"/>
            <a:ext cx="2286000" cy="268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CI’s and Tests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600200"/>
            <a:ext cx="289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Randomization body temp means when </a:t>
            </a:r>
            <a:r>
              <a:rPr lang="el-GR" sz="2800" dirty="0" smtClean="0">
                <a:latin typeface="Calibri"/>
                <a:cs typeface="Calibri"/>
              </a:rPr>
              <a:t>μ</a:t>
            </a:r>
            <a:r>
              <a:rPr lang="en-US" sz="2800" dirty="0" smtClean="0">
                <a:latin typeface="Calibri"/>
                <a:cs typeface="Calibri"/>
              </a:rPr>
              <a:t>=98.6</a:t>
            </a:r>
            <a:endParaRPr lang="en-U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31649"/>
            <a:ext cx="609600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86200"/>
            <a:ext cx="6062816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39016" y="4259733"/>
            <a:ext cx="30750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Bootstrap body temp means from the original sample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181100" y="6099453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Fathom Demo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6054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Fathom Demo: Test &amp; CI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292773"/>
            <a:ext cx="9143998" cy="510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84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Materials for Teaching Bootstrap/Randomization Methods?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19666" y="6153150"/>
            <a:ext cx="9163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hlinkClick r:id="rId3"/>
              </a:rPr>
              <a:t>www.lock5stat.com</a:t>
            </a:r>
            <a:r>
              <a:rPr lang="en-US" sz="3600" i="1" dirty="0" smtClean="0"/>
              <a:t>    rlock@stlawu.edu</a:t>
            </a:r>
            <a:endParaRPr lang="en-US" sz="3600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592673"/>
            <a:ext cx="7353300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19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001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What</a:t>
            </a:r>
            <a:r>
              <a:rPr lang="en-US" sz="7200" dirty="0" smtClean="0"/>
              <a:t> </a:t>
            </a:r>
          </a:p>
          <a:p>
            <a:pPr algn="ctr"/>
            <a:r>
              <a:rPr lang="en-US" sz="7200" dirty="0" smtClean="0"/>
              <a:t>is a bootstrap?</a:t>
            </a:r>
          </a:p>
          <a:p>
            <a:pPr algn="ctr"/>
            <a:r>
              <a:rPr lang="en-US" sz="7200" dirty="0" smtClean="0"/>
              <a:t> and </a:t>
            </a:r>
          </a:p>
          <a:p>
            <a:pPr algn="ctr"/>
            <a:r>
              <a:rPr lang="en-US" sz="7200" b="1" dirty="0"/>
              <a:t>H</a:t>
            </a:r>
            <a:r>
              <a:rPr lang="en-US" sz="7200" b="1" dirty="0" smtClean="0"/>
              <a:t>ow</a:t>
            </a:r>
            <a:r>
              <a:rPr lang="en-US" sz="7200" dirty="0" smtClean="0"/>
              <a:t> does it give an interval?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5312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#1: Atlanta Commutes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0525" y="2699455"/>
            <a:ext cx="7762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Data: The American Housing Survey (AHS) collected data from Atlanta in 2004.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6753" y="1295400"/>
            <a:ext cx="7965649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What’s the mean commute time for workers in metropolitan Atlanta? </a:t>
            </a:r>
            <a:endParaRPr lang="en-US" sz="36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342" y="3348377"/>
            <a:ext cx="3982375" cy="321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85" y="3856040"/>
            <a:ext cx="3810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377" y="402211"/>
            <a:ext cx="8436989" cy="1143000"/>
          </a:xfrm>
        </p:spPr>
        <p:txBody>
          <a:bodyPr/>
          <a:lstStyle/>
          <a:p>
            <a:r>
              <a:rPr lang="en-US" dirty="0" smtClean="0"/>
              <a:t>Sample of n=500 Atlanta Commutes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5181600"/>
            <a:ext cx="7239000" cy="76944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Where might the “true” </a:t>
            </a:r>
            <a:r>
              <a:rPr lang="el-GR" sz="4400" dirty="0" smtClean="0">
                <a:solidFill>
                  <a:schemeClr val="tx1"/>
                </a:solidFill>
              </a:rPr>
              <a:t>μ</a:t>
            </a:r>
            <a:r>
              <a:rPr lang="en-US" sz="4400" dirty="0" smtClean="0">
                <a:solidFill>
                  <a:schemeClr val="tx1"/>
                </a:solidFill>
              </a:rPr>
              <a:t> be?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732"/>
            <a:ext cx="8553450" cy="351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91000" y="1676400"/>
                <a:ext cx="393097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i="1" dirty="0" smtClean="0"/>
                  <a:t>n </a:t>
                </a:r>
                <a:r>
                  <a:rPr lang="en-US" sz="3600" dirty="0" smtClean="0"/>
                  <a:t>= 500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36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3600" dirty="0" smtClean="0"/>
                  <a:t>29.11 minutes</a:t>
                </a:r>
              </a:p>
              <a:p>
                <a:r>
                  <a:rPr lang="en-US" sz="3600" dirty="0" smtClean="0"/>
                  <a:t>s  = 20.72 minutes</a:t>
                </a:r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1676400"/>
                <a:ext cx="3930978" cy="1754326"/>
              </a:xfrm>
              <a:prstGeom prst="rect">
                <a:avLst/>
              </a:prstGeom>
              <a:blipFill rotWithShape="1">
                <a:blip r:embed="rId3"/>
                <a:stretch>
                  <a:fillRect l="-4814" t="-5208" b="-1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555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5" y="371475"/>
            <a:ext cx="7772400" cy="1143000"/>
          </a:xfrm>
        </p:spPr>
        <p:txBody>
          <a:bodyPr/>
          <a:lstStyle/>
          <a:p>
            <a:r>
              <a:rPr lang="en-US" dirty="0" smtClean="0"/>
              <a:t>“Bootstrap” Samples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1012" y="1600200"/>
            <a:ext cx="8077200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Key idea: </a:t>
            </a:r>
            <a:r>
              <a:rPr lang="en-US" sz="3200" dirty="0" smtClean="0"/>
              <a:t>Sample </a:t>
            </a:r>
            <a:r>
              <a:rPr lang="en-US" sz="3200" i="1" dirty="0" smtClean="0"/>
              <a:t>with replacement </a:t>
            </a:r>
            <a:r>
              <a:rPr lang="en-US" sz="3200" dirty="0" smtClean="0"/>
              <a:t>from the original sample using the same </a:t>
            </a:r>
            <a:r>
              <a:rPr lang="en-US" sz="3200" i="1" dirty="0" smtClean="0"/>
              <a:t>n</a:t>
            </a:r>
            <a:r>
              <a:rPr lang="en-US" sz="3200" dirty="0" smtClean="0"/>
              <a:t>.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62427" y="3124200"/>
            <a:ext cx="8220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Assumes the “population” is many, many copies of the original sample.  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38870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5138" y="1828800"/>
            <a:ext cx="3429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" y="3810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Suppose we have a random sample of 6 people: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1388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1323</Words>
  <Application>Microsoft Office PowerPoint</Application>
  <PresentationFormat>On-screen Show (4:3)</PresentationFormat>
  <Paragraphs>239</Paragraphs>
  <Slides>42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What Can We Do When Conditions Aren’t Met?</vt:lpstr>
      <vt:lpstr>Example #1:  CI for a Mean</vt:lpstr>
      <vt:lpstr>Example #2:  CI for a Standard Deviation</vt:lpstr>
      <vt:lpstr>Alternate Approach: Bootstrapping</vt:lpstr>
      <vt:lpstr>PowerPoint Presentation</vt:lpstr>
      <vt:lpstr>Example #1: Atlanta Commutes</vt:lpstr>
      <vt:lpstr>Sample of n=500 Atlanta Commutes</vt:lpstr>
      <vt:lpstr>“Bootstrap” Samples</vt:lpstr>
      <vt:lpstr>PowerPoint Presentation</vt:lpstr>
      <vt:lpstr>PowerPoint Presentation</vt:lpstr>
      <vt:lpstr>PowerPoint Presentation</vt:lpstr>
      <vt:lpstr>Atlanta Commutes – Original Sample</vt:lpstr>
      <vt:lpstr>Atlanta Commutes: Simulated Population</vt:lpstr>
      <vt:lpstr>Creating a Bootstrap Distribution</vt:lpstr>
      <vt:lpstr>PowerPoint Presentation</vt:lpstr>
      <vt:lpstr>PowerPoint Presentation</vt:lpstr>
      <vt:lpstr>StatKey</vt:lpstr>
      <vt:lpstr>Bootstrap Distribution of 1000 Atlanta Commute Means</vt:lpstr>
      <vt:lpstr>Using the Bootstrap Distribution to Get a Confidence Interval – Version #1</vt:lpstr>
      <vt:lpstr>PowerPoint Presentation</vt:lpstr>
      <vt:lpstr>PowerPoint Presentation</vt:lpstr>
      <vt:lpstr>PowerPoint Presentation</vt:lpstr>
      <vt:lpstr>Using the Bootstrap Distribution to Get a Confidence Interval – Method #2</vt:lpstr>
      <vt:lpstr>90% CI for Mean Atlanta Commute</vt:lpstr>
      <vt:lpstr>99% CI for Mean Atlanta Commute</vt:lpstr>
      <vt:lpstr>What About Technology?</vt:lpstr>
      <vt:lpstr>PowerPoint Presentation</vt:lpstr>
      <vt:lpstr>Sampling Distribution</vt:lpstr>
      <vt:lpstr>Bootstrap Distribution</vt:lpstr>
      <vt:lpstr>Golden Rule of Bootstraps</vt:lpstr>
      <vt:lpstr>Example #3: Find a 95% confidence interval for the correlation between size of bill and tips at a restaurant.</vt:lpstr>
      <vt:lpstr>Bootstrap correlations</vt:lpstr>
      <vt:lpstr>Method #3: Reverse Percentiles</vt:lpstr>
      <vt:lpstr>What About Hypothesis Tests? </vt:lpstr>
      <vt:lpstr>“Randomization” Samples</vt:lpstr>
      <vt:lpstr>Example: Mean Body Temperature</vt:lpstr>
      <vt:lpstr>Randomization Samples</vt:lpstr>
      <vt:lpstr>Randomization Distribution</vt:lpstr>
      <vt:lpstr>Choosing a Randomization Method</vt:lpstr>
      <vt:lpstr>Connecting CI’s and Tests</vt:lpstr>
      <vt:lpstr>Fathom Demo: Test &amp; CI</vt:lpstr>
      <vt:lpstr>Materials for Teaching Bootstrap/Randomization Methods?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Give your data the boot:   What is bootstrapping  and Why does it matter?</dc:title>
  <dc:creator>Patti</dc:creator>
  <cp:lastModifiedBy>Robin</cp:lastModifiedBy>
  <cp:revision>86</cp:revision>
  <cp:lastPrinted>2010-12-29T18:26:13Z</cp:lastPrinted>
  <dcterms:created xsi:type="dcterms:W3CDTF">2010-10-14T16:11:16Z</dcterms:created>
  <dcterms:modified xsi:type="dcterms:W3CDTF">2012-08-01T19:59:27Z</dcterms:modified>
</cp:coreProperties>
</file>