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96" r:id="rId3"/>
    <p:sldId id="376" r:id="rId4"/>
    <p:sldId id="398" r:id="rId5"/>
    <p:sldId id="391" r:id="rId6"/>
    <p:sldId id="332" r:id="rId7"/>
    <p:sldId id="333" r:id="rId8"/>
    <p:sldId id="334" r:id="rId9"/>
    <p:sldId id="380" r:id="rId10"/>
    <p:sldId id="362" r:id="rId11"/>
    <p:sldId id="319" r:id="rId12"/>
    <p:sldId id="381" r:id="rId13"/>
    <p:sldId id="382" r:id="rId14"/>
    <p:sldId id="335" r:id="rId15"/>
    <p:sldId id="363" r:id="rId16"/>
    <p:sldId id="323" r:id="rId17"/>
    <p:sldId id="393" r:id="rId18"/>
    <p:sldId id="336" r:id="rId19"/>
    <p:sldId id="394" r:id="rId20"/>
    <p:sldId id="326" r:id="rId21"/>
    <p:sldId id="317" r:id="rId22"/>
    <p:sldId id="318" r:id="rId23"/>
    <p:sldId id="383" r:id="rId24"/>
    <p:sldId id="399" r:id="rId25"/>
    <p:sldId id="412" r:id="rId26"/>
    <p:sldId id="400" r:id="rId27"/>
    <p:sldId id="337" r:id="rId28"/>
    <p:sldId id="401" r:id="rId29"/>
    <p:sldId id="402" r:id="rId30"/>
    <p:sldId id="403" r:id="rId31"/>
    <p:sldId id="404" r:id="rId32"/>
    <p:sldId id="405" r:id="rId33"/>
    <p:sldId id="406" r:id="rId34"/>
    <p:sldId id="407" r:id="rId35"/>
    <p:sldId id="408" r:id="rId36"/>
    <p:sldId id="409" r:id="rId37"/>
    <p:sldId id="410" r:id="rId38"/>
    <p:sldId id="411" r:id="rId39"/>
    <p:sldId id="386" r:id="rId40"/>
    <p:sldId id="349" r:id="rId41"/>
    <p:sldId id="353" r:id="rId42"/>
    <p:sldId id="354" r:id="rId43"/>
    <p:sldId id="414" r:id="rId44"/>
    <p:sldId id="415" r:id="rId45"/>
    <p:sldId id="413" r:id="rId46"/>
    <p:sldId id="356" r:id="rId47"/>
    <p:sldId id="392" r:id="rId48"/>
    <p:sldId id="358" r:id="rId49"/>
    <p:sldId id="359" r:id="rId50"/>
    <p:sldId id="390" r:id="rId51"/>
    <p:sldId id="360" r:id="rId5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snapToGrid="0">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extLst>
      <p:ext uri="{BB962C8B-B14F-4D97-AF65-F5344CB8AC3E}">
        <p14:creationId xmlns:p14="http://schemas.microsoft.com/office/powerpoint/2010/main" val="124125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5461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extLst>
      <p:ext uri="{BB962C8B-B14F-4D97-AF65-F5344CB8AC3E}">
        <p14:creationId xmlns:p14="http://schemas.microsoft.com/office/powerpoint/2010/main" val="205134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37</a:t>
            </a:fld>
            <a:endParaRPr lang="en-US"/>
          </a:p>
        </p:txBody>
      </p:sp>
    </p:spTree>
    <p:extLst>
      <p:ext uri="{BB962C8B-B14F-4D97-AF65-F5344CB8AC3E}">
        <p14:creationId xmlns:p14="http://schemas.microsoft.com/office/powerpoint/2010/main" val="37074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41</a:t>
            </a:fld>
            <a:endParaRPr lang="en-US"/>
          </a:p>
        </p:txBody>
      </p:sp>
    </p:spTree>
    <p:extLst>
      <p:ext uri="{BB962C8B-B14F-4D97-AF65-F5344CB8AC3E}">
        <p14:creationId xmlns:p14="http://schemas.microsoft.com/office/powerpoint/2010/main" val="109583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video… pause</a:t>
            </a:r>
            <a:r>
              <a:rPr lang="en-US" baseline="0" dirty="0"/>
              <a:t> before the results, and ask students what they would do</a:t>
            </a:r>
            <a:endParaRPr lang="en-US" dirty="0"/>
          </a:p>
        </p:txBody>
      </p:sp>
      <p:sp>
        <p:nvSpPr>
          <p:cNvPr id="4" name="Slide Number Placeholder 3"/>
          <p:cNvSpPr>
            <a:spLocks noGrp="1"/>
          </p:cNvSpPr>
          <p:nvPr>
            <p:ph type="sldNum" sz="quarter" idx="10"/>
          </p:nvPr>
        </p:nvSpPr>
        <p:spPr/>
        <p:txBody>
          <a:bodyPr/>
          <a:lstStyle/>
          <a:p>
            <a:fld id="{AD881A71-1E8A-43E8-B5C2-524F1D0E2AC7}" type="slidenum">
              <a:rPr lang="en-US" smtClean="0"/>
              <a:pPr/>
              <a:t>43</a:t>
            </a:fld>
            <a:endParaRPr lang="en-US"/>
          </a:p>
        </p:txBody>
      </p:sp>
    </p:spTree>
    <p:extLst>
      <p:ext uri="{BB962C8B-B14F-4D97-AF65-F5344CB8AC3E}">
        <p14:creationId xmlns:p14="http://schemas.microsoft.com/office/powerpoint/2010/main" val="125016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extLst>
      <p:ext uri="{BB962C8B-B14F-4D97-AF65-F5344CB8AC3E}">
        <p14:creationId xmlns:p14="http://schemas.microsoft.com/office/powerpoint/2010/main" val="411571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8</a:t>
            </a:fld>
            <a:endParaRPr lang="en-US"/>
          </a:p>
        </p:txBody>
      </p:sp>
    </p:spTree>
    <p:extLst>
      <p:ext uri="{BB962C8B-B14F-4D97-AF65-F5344CB8AC3E}">
        <p14:creationId xmlns:p14="http://schemas.microsoft.com/office/powerpoint/2010/main" val="224439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extLst>
      <p:ext uri="{BB962C8B-B14F-4D97-AF65-F5344CB8AC3E}">
        <p14:creationId xmlns:p14="http://schemas.microsoft.com/office/powerpoint/2010/main" val="55715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extLst>
      <p:ext uri="{BB962C8B-B14F-4D97-AF65-F5344CB8AC3E}">
        <p14:creationId xmlns:p14="http://schemas.microsoft.com/office/powerpoint/2010/main" val="346714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extLst>
      <p:ext uri="{BB962C8B-B14F-4D97-AF65-F5344CB8AC3E}">
        <p14:creationId xmlns:p14="http://schemas.microsoft.com/office/powerpoint/2010/main" val="251779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extLst>
      <p:ext uri="{BB962C8B-B14F-4D97-AF65-F5344CB8AC3E}">
        <p14:creationId xmlns:p14="http://schemas.microsoft.com/office/powerpoint/2010/main" val="150049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6215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extLst>
      <p:ext uri="{BB962C8B-B14F-4D97-AF65-F5344CB8AC3E}">
        <p14:creationId xmlns:p14="http://schemas.microsoft.com/office/powerpoint/2010/main" val="121906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4329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4.jpeg"/><Relationship Id="rId18" Type="http://schemas.openxmlformats.org/officeDocument/2006/relationships/image" Target="../media/image19.jpeg"/><Relationship Id="rId26" Type="http://schemas.openxmlformats.org/officeDocument/2006/relationships/image" Target="../media/image25.jpeg"/><Relationship Id="rId3" Type="http://schemas.openxmlformats.org/officeDocument/2006/relationships/image" Target="../media/image44.jpeg"/><Relationship Id="rId21" Type="http://schemas.openxmlformats.org/officeDocument/2006/relationships/image" Target="../media/image8.jpeg"/><Relationship Id="rId7" Type="http://schemas.openxmlformats.org/officeDocument/2006/relationships/image" Target="../media/image22.jpeg"/><Relationship Id="rId12" Type="http://schemas.openxmlformats.org/officeDocument/2006/relationships/image" Target="../media/image3.jpeg"/><Relationship Id="rId17" Type="http://schemas.openxmlformats.org/officeDocument/2006/relationships/image" Target="../media/image12.jpeg"/><Relationship Id="rId25" Type="http://schemas.openxmlformats.org/officeDocument/2006/relationships/image" Target="../media/image16.jpeg"/><Relationship Id="rId2" Type="http://schemas.openxmlformats.org/officeDocument/2006/relationships/image" Target="../media/image26.jpeg"/><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4.jpeg"/><Relationship Id="rId24" Type="http://schemas.openxmlformats.org/officeDocument/2006/relationships/image" Target="../media/image15.jpeg"/><Relationship Id="rId5" Type="http://schemas.openxmlformats.org/officeDocument/2006/relationships/image" Target="../media/image21.jpeg"/><Relationship Id="rId15" Type="http://schemas.openxmlformats.org/officeDocument/2006/relationships/image" Target="../media/image18.jpeg"/><Relationship Id="rId23" Type="http://schemas.openxmlformats.org/officeDocument/2006/relationships/image" Target="../media/image14.jpeg"/><Relationship Id="rId10" Type="http://schemas.openxmlformats.org/officeDocument/2006/relationships/image" Target="../media/image10.jpeg"/><Relationship Id="rId19" Type="http://schemas.openxmlformats.org/officeDocument/2006/relationships/image" Target="../media/image9.jpeg"/><Relationship Id="rId4" Type="http://schemas.openxmlformats.org/officeDocument/2006/relationships/image" Target="../media/image7.jpeg"/><Relationship Id="rId9" Type="http://schemas.openxmlformats.org/officeDocument/2006/relationships/image" Target="../media/image5.jpeg"/><Relationship Id="rId14" Type="http://schemas.openxmlformats.org/officeDocument/2006/relationships/image" Target="../media/image20.jpeg"/><Relationship Id="rId22" Type="http://schemas.openxmlformats.org/officeDocument/2006/relationships/image" Target="../media/image11.jpeg"/><Relationship Id="rId27"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60.png"/><Relationship Id="rId4" Type="http://schemas.openxmlformats.org/officeDocument/2006/relationships/image" Target="../media/image550.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0.png"/><Relationship Id="rId5" Type="http://schemas.openxmlformats.org/officeDocument/2006/relationships/image" Target="../media/image100.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60.png"/><Relationship Id="rId5" Type="http://schemas.openxmlformats.org/officeDocument/2006/relationships/image" Target="../media/image57.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hyperlink" Target="http://www.lock5stat.com/statkey" TargetMode="Externa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rn.com/abstract=1592456" TargetMode="External"/><Relationship Id="rId5" Type="http://schemas.openxmlformats.org/officeDocument/2006/relationships/image" Target="../media/image54.jpeg"/><Relationship Id="rId4" Type="http://schemas.openxmlformats.org/officeDocument/2006/relationships/hyperlink" Target="http://www.youtube.com/watch?v=p3Uos2fzIJ0"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emf"/></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434837"/>
            <a:ext cx="8398412" cy="2914651"/>
          </a:xfrm>
        </p:spPr>
        <p:txBody>
          <a:bodyPr>
            <a:noAutofit/>
          </a:bodyPr>
          <a:lstStyle/>
          <a:p>
            <a:r>
              <a:rPr lang="en-US" sz="4800" b="1" dirty="0" smtClean="0"/>
              <a:t>Improving Understanding and Success Rates in </a:t>
            </a:r>
            <a:br>
              <a:rPr lang="en-US" sz="4800" b="1" dirty="0" smtClean="0"/>
            </a:br>
            <a:r>
              <a:rPr lang="en-US" sz="4800" b="1" dirty="0" smtClean="0"/>
              <a:t>Introductory Statistics</a:t>
            </a:r>
            <a:endParaRPr lang="en-US" sz="4800" b="1" dirty="0"/>
          </a:p>
        </p:txBody>
      </p:sp>
      <p:sp>
        <p:nvSpPr>
          <p:cNvPr id="3" name="Subtitle 2"/>
          <p:cNvSpPr>
            <a:spLocks noGrp="1"/>
          </p:cNvSpPr>
          <p:nvPr>
            <p:ph type="subTitle" idx="1"/>
          </p:nvPr>
        </p:nvSpPr>
        <p:spPr>
          <a:xfrm>
            <a:off x="100013" y="3548272"/>
            <a:ext cx="9043987" cy="3024806"/>
          </a:xfrm>
        </p:spPr>
        <p:txBody>
          <a:bodyPr>
            <a:noAutofit/>
          </a:bodyPr>
          <a:lstStyle/>
          <a:p>
            <a:r>
              <a:rPr lang="en-US" sz="2800" dirty="0" smtClean="0">
                <a:solidFill>
                  <a:schemeClr val="tx1">
                    <a:lumMod val="85000"/>
                    <a:lumOff val="15000"/>
                  </a:schemeClr>
                </a:solidFill>
              </a:rPr>
              <a:t>    Patti Frazer Lock</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University</a:t>
            </a:r>
            <a:endParaRPr lang="en-US" sz="2200" dirty="0">
              <a:solidFill>
                <a:schemeClr val="tx1">
                  <a:lumMod val="85000"/>
                  <a:lumOff val="15000"/>
                </a:schemeClr>
              </a:solidFill>
            </a:endParaRPr>
          </a:p>
          <a:p>
            <a:r>
              <a:rPr lang="en-US" sz="2200" dirty="0" smtClean="0">
                <a:solidFill>
                  <a:schemeClr val="tx1">
                    <a:lumMod val="85000"/>
                    <a:lumOff val="15000"/>
                  </a:schemeClr>
                </a:solidFill>
              </a:rPr>
              <a:t>Canton, New York</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AMATYC</a:t>
            </a:r>
          </a:p>
          <a:p>
            <a:r>
              <a:rPr lang="en-US" sz="2800" dirty="0" smtClean="0">
                <a:solidFill>
                  <a:schemeClr val="tx1">
                    <a:lumMod val="85000"/>
                    <a:lumOff val="15000"/>
                  </a:schemeClr>
                </a:solidFill>
              </a:rPr>
              <a:t>November, 2017</a:t>
            </a:r>
          </a:p>
        </p:txBody>
      </p:sp>
      <p:sp>
        <p:nvSpPr>
          <p:cNvPr id="4" name="Rectangle 3"/>
          <p:cNvSpPr/>
          <p:nvPr/>
        </p:nvSpPr>
        <p:spPr>
          <a:xfrm>
            <a:off x="267285" y="522514"/>
            <a:ext cx="8637563" cy="286341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sp>
        <p:nvSpPr>
          <p:cNvPr id="5" name="Rectangle 4"/>
          <p:cNvSpPr/>
          <p:nvPr/>
        </p:nvSpPr>
        <p:spPr>
          <a:xfrm>
            <a:off x="602972" y="3483381"/>
            <a:ext cx="7924800" cy="1077218"/>
          </a:xfrm>
          <a:prstGeom prst="rect">
            <a:avLst/>
          </a:prstGeom>
        </p:spPr>
        <p:txBody>
          <a:bodyPr wrap="square">
            <a:spAutoFit/>
          </a:bodyPr>
          <a:lstStyle/>
          <a:p>
            <a:r>
              <a:rPr lang="en-US" sz="3200" b="1" u="sng" dirty="0" smtClean="0">
                <a:solidFill>
                  <a:schemeClr val="tx1"/>
                </a:solidFill>
              </a:rPr>
              <a:t>Key Idea</a:t>
            </a:r>
            <a:r>
              <a:rPr lang="en-US" sz="3200" dirty="0" smtClean="0">
                <a:solidFill>
                  <a:schemeClr val="tx1"/>
                </a:solidFill>
              </a:rPr>
              <a:t>:  Assume </a:t>
            </a:r>
            <a:r>
              <a:rPr lang="en-US" sz="3200" dirty="0">
                <a:solidFill>
                  <a:schemeClr val="tx1"/>
                </a:solidFill>
              </a:rPr>
              <a:t>the “population” is many, many copies of the original sample.  </a:t>
            </a: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
        <p:nvSpPr>
          <p:cNvPr id="5" name="TextBox 4"/>
          <p:cNvSpPr txBox="1"/>
          <p:nvPr/>
        </p:nvSpPr>
        <p:spPr>
          <a:xfrm>
            <a:off x="622848" y="4850296"/>
            <a:ext cx="8176591" cy="646331"/>
          </a:xfrm>
          <a:prstGeom prst="rect">
            <a:avLst/>
          </a:prstGeom>
          <a:noFill/>
        </p:spPr>
        <p:txBody>
          <a:bodyPr wrap="square" rtlCol="0">
            <a:spAutoFit/>
          </a:bodyPr>
          <a:lstStyle/>
          <a:p>
            <a:r>
              <a:rPr lang="en-US" sz="3600" dirty="0" smtClean="0"/>
              <a:t>(Free, easy-to-use, works on all platforms)</a:t>
            </a:r>
            <a:endParaRPr lang="en-US" sz="3600" dirty="0"/>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304581" y="3924557"/>
                <a:ext cx="1794923"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𝑠</m:t>
                          </m:r>
                        </m:num>
                        <m:den>
                          <m:rad>
                            <m:radPr>
                              <m:degHide m:val="on"/>
                              <m:ctrlPr>
                                <a:rPr lang="en-US" sz="1400" b="0" i="1" dirty="0" smtClean="0">
                                  <a:latin typeface="Cambria Math"/>
                                </a:rPr>
                              </m:ctrlPr>
                            </m:radPr>
                            <m:deg/>
                            <m:e>
                              <m:r>
                                <a:rPr lang="en-US" sz="1400" b="0" i="1" dirty="0" smtClean="0">
                                  <a:latin typeface="Cambria Math"/>
                                </a:rPr>
                                <m:t>𝑛</m:t>
                              </m:r>
                            </m:e>
                          </m:rad>
                        </m:den>
                      </m:f>
                      <m:r>
                        <a:rPr lang="en-US" sz="1400" b="0" i="1" smtClean="0">
                          <a:latin typeface="Cambria Math"/>
                        </a:rPr>
                        <m:t>=</m:t>
                      </m:r>
                      <m:f>
                        <m:fPr>
                          <m:ctrlPr>
                            <a:rPr lang="en-US" sz="1400" i="1" dirty="0">
                              <a:latin typeface="Cambria Math"/>
                            </a:rPr>
                          </m:ctrlPr>
                        </m:fPr>
                        <m:num>
                          <m:r>
                            <a:rPr lang="en-US" sz="1400" b="0" i="1" dirty="0" smtClean="0">
                              <a:latin typeface="Cambria Math"/>
                            </a:rPr>
                            <m:t>11.11</m:t>
                          </m:r>
                        </m:num>
                        <m:den>
                          <m:rad>
                            <m:radPr>
                              <m:degHide m:val="on"/>
                              <m:ctrlPr>
                                <a:rPr lang="en-US" sz="1400" i="1" dirty="0">
                                  <a:latin typeface="Cambria Math"/>
                                </a:rPr>
                              </m:ctrlPr>
                            </m:radPr>
                            <m:deg/>
                            <m:e>
                              <m:r>
                                <a:rPr lang="en-US" sz="1400" b="0" i="1" dirty="0" smtClean="0">
                                  <a:latin typeface="Cambria Math"/>
                                </a:rPr>
                                <m:t>25</m:t>
                              </m:r>
                            </m:e>
                          </m:rad>
                        </m:den>
                      </m:f>
                      <m:r>
                        <a:rPr lang="en-US" sz="1400" b="0" i="1" dirty="0" smtClean="0">
                          <a:latin typeface="Cambria Math"/>
                        </a:rPr>
                        <m:t>=2.2</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4581" y="3924557"/>
                <a:ext cx="1794923" cy="537327"/>
              </a:xfrm>
              <a:prstGeom prst="rect">
                <a:avLst/>
              </a:prstGeom>
              <a:blipFill rotWithShape="1">
                <a:blip r:embed="rId3"/>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18319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89391"/>
            <a:ext cx="8991600" cy="2554545"/>
          </a:xfrm>
          <a:prstGeom prst="rect">
            <a:avLst/>
          </a:prstGeom>
          <a:noFill/>
        </p:spPr>
        <p:txBody>
          <a:bodyPr wrap="square" rtlCol="0">
            <a:spAutoFit/>
          </a:bodyPr>
          <a:lstStyle/>
          <a:p>
            <a:r>
              <a:rPr lang="en-US" sz="4000" b="1" u="sng" dirty="0" smtClean="0">
                <a:solidFill>
                  <a:srgbClr val="000000"/>
                </a:solidFill>
              </a:rPr>
              <a:t>Example 2</a:t>
            </a:r>
            <a:r>
              <a:rPr lang="en-US" sz="4000" dirty="0" smtClean="0">
                <a:solidFill>
                  <a:srgbClr val="000000"/>
                </a:solidFill>
              </a:rPr>
              <a:t>:  (We’ll use you as our sample)</a:t>
            </a:r>
          </a:p>
          <a:p>
            <a:r>
              <a:rPr lang="en-US" sz="4000" dirty="0">
                <a:solidFill>
                  <a:srgbClr val="000000"/>
                </a:solidFill>
              </a:rPr>
              <a:t>Did you dress up in any kind of costume </a:t>
            </a:r>
            <a:r>
              <a:rPr lang="en-US" sz="4000" dirty="0" smtClean="0">
                <a:solidFill>
                  <a:srgbClr val="000000"/>
                </a:solidFill>
              </a:rPr>
              <a:t>at any point during </a:t>
            </a:r>
            <a:r>
              <a:rPr lang="en-US" sz="4000" dirty="0">
                <a:solidFill>
                  <a:srgbClr val="000000"/>
                </a:solidFill>
              </a:rPr>
              <a:t>this past Halloween season</a:t>
            </a:r>
            <a:r>
              <a:rPr lang="en-US" sz="4000" dirty="0" smtClean="0">
                <a:solidFill>
                  <a:srgbClr val="000000"/>
                </a:solidFill>
              </a:rPr>
              <a:t>?</a:t>
            </a:r>
            <a:endParaRPr lang="en-US" sz="3200" dirty="0" smtClean="0">
              <a:solidFill>
                <a:srgbClr val="000000"/>
              </a:solidFill>
            </a:endParaRPr>
          </a:p>
        </p:txBody>
      </p:sp>
      <p:sp>
        <p:nvSpPr>
          <p:cNvPr id="3" name="Rectangle 2"/>
          <p:cNvSpPr/>
          <p:nvPr/>
        </p:nvSpPr>
        <p:spPr>
          <a:xfrm>
            <a:off x="457200" y="2853385"/>
            <a:ext cx="8382000" cy="1569660"/>
          </a:xfrm>
          <a:prstGeom prst="rect">
            <a:avLst/>
          </a:prstGeom>
          <a:solidFill>
            <a:srgbClr val="FFFF99"/>
          </a:solidFill>
          <a:ln w="28575">
            <a:solidFill>
              <a:schemeClr val="tx1"/>
            </a:solidFill>
          </a:ln>
        </p:spPr>
        <p:txBody>
          <a:bodyPr wrap="square">
            <a:spAutoFit/>
          </a:bodyPr>
          <a:lstStyle/>
          <a:p>
            <a:r>
              <a:rPr lang="en-US" sz="3200" dirty="0" smtClean="0"/>
              <a:t>Use the sample data to find a 90% confidence interval for the proportion dressing up for Halloween of all people who attend AMATYC.</a:t>
            </a:r>
            <a:endParaRPr lang="en-US" sz="2400" i="1" dirty="0"/>
          </a:p>
        </p:txBody>
      </p:sp>
      <p:sp>
        <p:nvSpPr>
          <p:cNvPr id="2" name="TextBox 1"/>
          <p:cNvSpPr txBox="1"/>
          <p:nvPr/>
        </p:nvSpPr>
        <p:spPr>
          <a:xfrm>
            <a:off x="354842" y="4913186"/>
            <a:ext cx="8484358" cy="923330"/>
          </a:xfrm>
          <a:prstGeom prst="rect">
            <a:avLst/>
          </a:prstGeom>
          <a:solidFill>
            <a:schemeClr val="accent2">
              <a:lumMod val="60000"/>
              <a:lumOff val="40000"/>
            </a:schemeClr>
          </a:solidFill>
        </p:spPr>
        <p:txBody>
          <a:bodyPr wrap="square" rtlCol="0">
            <a:spAutoFit/>
          </a:bodyPr>
          <a:lstStyle/>
          <a:p>
            <a:r>
              <a:rPr lang="en-US" sz="5400" b="1" dirty="0" smtClean="0"/>
              <a:t>www.lock5stat.com/statkey</a:t>
            </a:r>
            <a:endParaRPr lang="en-US" sz="5400" b="1" dirty="0"/>
          </a:p>
        </p:txBody>
      </p:sp>
    </p:spTree>
    <p:extLst>
      <p:ext uri="{BB962C8B-B14F-4D97-AF65-F5344CB8AC3E}">
        <p14:creationId xmlns:p14="http://schemas.microsoft.com/office/powerpoint/2010/main" val="22820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0" t="3724" r="8366"/>
          <a:stretch/>
        </p:blipFill>
        <p:spPr>
          <a:xfrm>
            <a:off x="457200" y="898790"/>
            <a:ext cx="7921869" cy="5859090"/>
          </a:xfrm>
          <a:prstGeom prst="rect">
            <a:avLst/>
          </a:prstGeom>
        </p:spPr>
      </p:pic>
      <p:sp>
        <p:nvSpPr>
          <p:cNvPr id="8" name="Rounded Rectangular Callout 7"/>
          <p:cNvSpPr/>
          <p:nvPr/>
        </p:nvSpPr>
        <p:spPr>
          <a:xfrm>
            <a:off x="4013043" y="5096608"/>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Patti &amp; Robin</a:t>
            </a:r>
          </a:p>
          <a:p>
            <a:pPr algn="ctr"/>
            <a:r>
              <a:rPr lang="en-US" dirty="0"/>
              <a:t>St. Lawrence</a:t>
            </a:r>
          </a:p>
        </p:txBody>
      </p:sp>
      <p:sp>
        <p:nvSpPr>
          <p:cNvPr id="9" name="Rounded Rectangular Callout 8"/>
          <p:cNvSpPr/>
          <p:nvPr/>
        </p:nvSpPr>
        <p:spPr>
          <a:xfrm>
            <a:off x="3539635" y="922779"/>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Kari</a:t>
            </a:r>
          </a:p>
          <a:p>
            <a:pPr algn="ctr"/>
            <a:r>
              <a:rPr lang="en-US" dirty="0" smtClean="0"/>
              <a:t>[Harvard]</a:t>
            </a:r>
            <a:endParaRPr lang="en-US" dirty="0"/>
          </a:p>
          <a:p>
            <a:pPr algn="ctr"/>
            <a:r>
              <a:rPr lang="en-US" dirty="0"/>
              <a:t>Penn State</a:t>
            </a:r>
          </a:p>
        </p:txBody>
      </p:sp>
      <p:sp>
        <p:nvSpPr>
          <p:cNvPr id="10" name="Rounded Rectangular Callout 9"/>
          <p:cNvSpPr/>
          <p:nvPr/>
        </p:nvSpPr>
        <p:spPr>
          <a:xfrm>
            <a:off x="5926058" y="2433005"/>
            <a:ext cx="1922542"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Eric</a:t>
            </a:r>
          </a:p>
          <a:p>
            <a:pPr algn="ctr"/>
            <a:r>
              <a:rPr lang="en-US" dirty="0" smtClean="0"/>
              <a:t>[North Carolina]</a:t>
            </a:r>
            <a:endParaRPr lang="en-US" dirty="0"/>
          </a:p>
          <a:p>
            <a:pPr algn="ctr"/>
            <a:r>
              <a:rPr lang="en-US" dirty="0"/>
              <a:t>Minnesota</a:t>
            </a:r>
          </a:p>
        </p:txBody>
      </p:sp>
      <p:sp>
        <p:nvSpPr>
          <p:cNvPr id="11" name="Rounded Rectangular Callout 10"/>
          <p:cNvSpPr/>
          <p:nvPr/>
        </p:nvSpPr>
        <p:spPr>
          <a:xfrm>
            <a:off x="1093219" y="2948796"/>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Dennis</a:t>
            </a:r>
          </a:p>
          <a:p>
            <a:pPr algn="ctr"/>
            <a:r>
              <a:rPr lang="en-US" dirty="0" smtClean="0"/>
              <a:t>[Iowa State]</a:t>
            </a:r>
            <a:endParaRPr lang="en-US" dirty="0"/>
          </a:p>
          <a:p>
            <a:pPr algn="ctr"/>
            <a:r>
              <a:rPr lang="en-US" dirty="0"/>
              <a:t>Miami Dolphins</a:t>
            </a:r>
          </a:p>
        </p:txBody>
      </p:sp>
      <p:sp>
        <p:nvSpPr>
          <p:cNvPr id="12"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Lock</a:t>
            </a:r>
            <a:r>
              <a:rPr lang="en-US" baseline="30000" dirty="0" smtClean="0"/>
              <a:t>5</a:t>
            </a:r>
            <a:r>
              <a:rPr lang="en-US" dirty="0" smtClean="0"/>
              <a:t> Team</a:t>
            </a:r>
            <a:endParaRPr lang="en-US" dirty="0"/>
          </a:p>
        </p:txBody>
      </p:sp>
    </p:spTree>
    <p:extLst>
      <p:ext uri="{BB962C8B-B14F-4D97-AF65-F5344CB8AC3E}">
        <p14:creationId xmlns:p14="http://schemas.microsoft.com/office/powerpoint/2010/main" val="26918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1815882"/>
              </a:xfrm>
              <a:prstGeom prst="rect">
                <a:avLst/>
              </a:prstGeom>
              <a:noFill/>
            </p:spPr>
            <p:txBody>
              <a:bodyPr wrap="square" rtlCol="0">
                <a:spAutoFit/>
              </a:bodyPr>
              <a:lstStyle/>
              <a:p>
                <a:r>
                  <a:rPr lang="en-US" sz="2800" dirty="0" smtClean="0"/>
                  <a:t>Estimate the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1815882"/>
              </a:xfrm>
              <a:prstGeom prst="rect">
                <a:avLst/>
              </a:prstGeom>
              <a:blipFill rotWithShape="0">
                <a:blip r:embed="rId3"/>
                <a:stretch>
                  <a:fillRect l="-4819" t="-3020" b="-872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16"/>
            <a:ext cx="8229600" cy="797144"/>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790413"/>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202209" y="2002300"/>
            <a:ext cx="8615363" cy="4708981"/>
          </a:xfrm>
          <a:prstGeom prst="rect">
            <a:avLst/>
          </a:prstGeom>
          <a:noFill/>
        </p:spPr>
        <p:txBody>
          <a:bodyPr wrap="square" rtlCol="0">
            <a:spAutoFit/>
          </a:bodyPr>
          <a:lstStyle/>
          <a:p>
            <a:r>
              <a:rPr lang="en-US" sz="2600" dirty="0" smtClean="0"/>
              <a:t>Select “CI for Difference in Means”</a:t>
            </a:r>
          </a:p>
          <a:p>
            <a:endParaRPr lang="en-US" sz="1000" dirty="0" smtClean="0"/>
          </a:p>
          <a:p>
            <a:r>
              <a:rPr lang="en-US" sz="2600" dirty="0" smtClean="0"/>
              <a:t>Use the menu at the top left to find the correct dataset.</a:t>
            </a:r>
          </a:p>
          <a:p>
            <a:endParaRPr lang="en-US" sz="1000" dirty="0" smtClean="0"/>
          </a:p>
          <a:p>
            <a:r>
              <a:rPr lang="en-US" sz="2600" dirty="0" smtClean="0"/>
              <a:t>Check out the sample:  what are the sample sizes? Which group excretes more in the sample? </a:t>
            </a:r>
          </a:p>
          <a:p>
            <a:endParaRPr lang="en-US" sz="1000" dirty="0" smtClean="0"/>
          </a:p>
          <a:p>
            <a:r>
              <a:rPr lang="en-US" sz="2600" dirty="0" smtClean="0"/>
              <a:t>Generate one bootstrap statistic.  Compare it to the original.</a:t>
            </a:r>
          </a:p>
          <a:p>
            <a:endParaRPr lang="en-US" sz="1000" dirty="0" smtClean="0"/>
          </a:p>
          <a:p>
            <a:r>
              <a:rPr lang="en-US" sz="2600" dirty="0" smtClean="0"/>
              <a:t>Generate a full bootstrap distribution (1000 or more). </a:t>
            </a:r>
          </a:p>
          <a:p>
            <a:endParaRPr lang="en-US" sz="1000" dirty="0" smtClean="0"/>
          </a:p>
          <a:p>
            <a:r>
              <a:rPr lang="en-US" sz="2600" dirty="0" smtClean="0"/>
              <a:t>Use the “two-tailed” option to find a 95% confidence interval for the difference in means. </a:t>
            </a:r>
          </a:p>
          <a:p>
            <a:endParaRPr lang="en-US" sz="1000" dirty="0" smtClean="0"/>
          </a:p>
          <a:p>
            <a:r>
              <a:rPr lang="en-US" sz="2600" dirty="0" smtClean="0"/>
              <a:t>What is the confidence interval?  </a:t>
            </a:r>
            <a:endParaRPr lang="en-US" sz="2600" dirty="0"/>
          </a:p>
        </p:txBody>
      </p:sp>
    </p:spTree>
    <p:extLst>
      <p:ext uri="{BB962C8B-B14F-4D97-AF65-F5344CB8AC3E}">
        <p14:creationId xmlns:p14="http://schemas.microsoft.com/office/powerpoint/2010/main" val="18795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692" y="1219200"/>
            <a:ext cx="8579708" cy="372409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Same process for all parameters!  Enables big picture understanding</a:t>
            </a:r>
          </a:p>
          <a:p>
            <a:pPr marL="457200" indent="-457200">
              <a:spcAft>
                <a:spcPts val="1200"/>
              </a:spcAft>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Reinforces </a:t>
            </a:r>
            <a:r>
              <a:rPr lang="en-US" sz="2800" dirty="0">
                <a:latin typeface="Arial" panose="020B0604020202020204" pitchFamily="34" charset="0"/>
                <a:cs typeface="Arial" panose="020B0604020202020204" pitchFamily="34" charset="0"/>
              </a:rPr>
              <a:t>the concept of sampling variability</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Very visual!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Low emphasis on algebra and formulas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Ties directly (and visually) to understanding confidence level</a:t>
            </a:r>
          </a:p>
        </p:txBody>
      </p:sp>
      <p:sp>
        <p:nvSpPr>
          <p:cNvPr id="5" name="Title 1"/>
          <p:cNvSpPr txBox="1">
            <a:spLocks/>
          </p:cNvSpPr>
          <p:nvPr/>
        </p:nvSpPr>
        <p:spPr>
          <a:xfrm>
            <a:off x="152400" y="243596"/>
            <a:ext cx="8763000" cy="1143000"/>
          </a:xfrm>
          <a:prstGeom prst="rect">
            <a:avLst/>
          </a:prstGeom>
        </p:spPr>
        <p:txBody>
          <a:bodyP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sz="3200" dirty="0"/>
              <a:t>Summary: Bootstrap Confidence Intervals</a:t>
            </a:r>
          </a:p>
        </p:txBody>
      </p:sp>
    </p:spTree>
    <p:extLst>
      <p:ext uri="{BB962C8B-B14F-4D97-AF65-F5344CB8AC3E}">
        <p14:creationId xmlns:p14="http://schemas.microsoft.com/office/powerpoint/2010/main" val="15550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3046988"/>
          </a:xfrm>
          <a:prstGeom prst="rect">
            <a:avLst/>
          </a:prstGeom>
          <a:noFill/>
        </p:spPr>
        <p:txBody>
          <a:bodyPr wrap="square" rtlCol="0">
            <a:spAutoFit/>
          </a:bodyPr>
          <a:lstStyle/>
          <a:p>
            <a:pPr algn="ctr"/>
            <a:r>
              <a:rPr lang="en-US" sz="4800" b="1" dirty="0" smtClean="0"/>
              <a:t>Second: </a:t>
            </a:r>
          </a:p>
          <a:p>
            <a:pPr algn="ctr"/>
            <a:r>
              <a:rPr lang="en-US" sz="4800" b="1" dirty="0" smtClean="0"/>
              <a:t>Strength of Evidence</a:t>
            </a:r>
          </a:p>
          <a:p>
            <a:pPr algn="ctr"/>
            <a:endParaRPr lang="en-US" sz="4800" b="1" dirty="0"/>
          </a:p>
          <a:p>
            <a:pPr algn="ctr"/>
            <a:r>
              <a:rPr lang="en-US" sz="4800" b="1" dirty="0" smtClean="0"/>
              <a:t>[Hypothesis Tests]</a:t>
            </a:r>
            <a:endParaRPr lang="en-US" sz="4800" b="1" dirty="0"/>
          </a:p>
        </p:txBody>
      </p:sp>
    </p:spTree>
    <p:extLst>
      <p:ext uri="{BB962C8B-B14F-4D97-AF65-F5344CB8AC3E}">
        <p14:creationId xmlns:p14="http://schemas.microsoft.com/office/powerpoint/2010/main" val="1737339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1015663"/>
          </a:xfrm>
          <a:prstGeom prst="rect">
            <a:avLst/>
          </a:prstGeom>
          <a:noFill/>
        </p:spPr>
        <p:txBody>
          <a:bodyPr wrap="square" rtlCol="0">
            <a:spAutoFit/>
          </a:bodyPr>
          <a:lstStyle/>
          <a:p>
            <a:r>
              <a:rPr lang="en-US" sz="6000" i="1" dirty="0" smtClean="0">
                <a:solidFill>
                  <a:srgbClr val="C00000"/>
                </a:solidFill>
              </a:rPr>
              <a:t>Say what????</a:t>
            </a:r>
            <a:endParaRPr lang="en-US" sz="6000" i="1" dirty="0">
              <a:solidFill>
                <a:srgbClr val="C00000"/>
              </a:solidFill>
            </a:endParaRPr>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971252"/>
            <a:ext cx="8534400" cy="1077218"/>
          </a:xfrm>
          <a:prstGeom prst="rect">
            <a:avLst/>
          </a:prstGeom>
          <a:noFill/>
        </p:spPr>
        <p:txBody>
          <a:bodyPr wrap="square" rtlCol="0">
            <a:spAutoFit/>
          </a:bodyPr>
          <a:lstStyle/>
          <a:p>
            <a:r>
              <a:rPr lang="en-US" sz="3200" b="1" u="sng" dirty="0">
                <a:solidFill>
                  <a:srgbClr val="C00000"/>
                </a:solidFill>
                <a:latin typeface="Cambria" pitchFamily="18" charset="0"/>
                <a:cs typeface="Times New Roman" pitchFamily="18" charset="0"/>
              </a:rPr>
              <a:t>Question</a:t>
            </a:r>
            <a:r>
              <a:rPr lang="en-US" sz="3200" b="1" dirty="0">
                <a:solidFill>
                  <a:srgbClr val="C00000"/>
                </a:solidFill>
                <a:latin typeface="Cambria" pitchFamily="18" charset="0"/>
                <a:cs typeface="Times New Roman" pitchFamily="18" charset="0"/>
              </a:rPr>
              <a:t>:  Does consuming beer attract mosquitoes?</a:t>
            </a:r>
            <a:r>
              <a:rPr lang="en-US" sz="3200" dirty="0">
                <a:solidFill>
                  <a:prstClr val="black"/>
                </a:solidFill>
                <a:latin typeface="Cambria" pitchFamily="18" charset="0"/>
                <a:cs typeface="Times New Roman" pitchFamily="18" charset="0"/>
              </a:rPr>
              <a:t> </a:t>
            </a:r>
            <a:r>
              <a:rPr lang="en-US" sz="2800" dirty="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154972"/>
            <a:ext cx="8229600" cy="4093428"/>
          </a:xfrm>
          <a:prstGeom prst="rect">
            <a:avLst/>
          </a:prstGeom>
          <a:noFill/>
        </p:spPr>
        <p:txBody>
          <a:bodyPr wrap="square" rtlCol="0">
            <a:spAutoFit/>
          </a:bodyPr>
          <a:lstStyle/>
          <a:p>
            <a:r>
              <a:rPr lang="en-US" sz="2800" u="sng" dirty="0">
                <a:solidFill>
                  <a:prstClr val="black"/>
                </a:solidFill>
                <a:latin typeface="Cambria" pitchFamily="18" charset="0"/>
                <a:cs typeface="Times New Roman" pitchFamily="18" charset="0"/>
              </a:rPr>
              <a:t>Experiment</a:t>
            </a:r>
            <a:r>
              <a:rPr lang="en-US" sz="2800" dirty="0">
                <a:solidFill>
                  <a:prstClr val="black"/>
                </a:solidFill>
                <a:latin typeface="Cambria" pitchFamily="18" charset="0"/>
                <a:cs typeface="Times New Roman" pitchFamily="18" charset="0"/>
              </a:rPr>
              <a:t>: </a:t>
            </a:r>
          </a:p>
          <a:p>
            <a:r>
              <a:rPr lang="en-US" sz="2800" dirty="0">
                <a:solidFill>
                  <a:prstClr val="black"/>
                </a:solidFill>
                <a:latin typeface="Cambria" pitchFamily="18" charset="0"/>
                <a:cs typeface="Times New Roman" pitchFamily="18" charset="0"/>
              </a:rPr>
              <a:t>25 volunteers drank a liter of beer,</a:t>
            </a:r>
          </a:p>
          <a:p>
            <a:r>
              <a:rPr lang="en-US" sz="2800" dirty="0">
                <a:solidFill>
                  <a:prstClr val="black"/>
                </a:solidFill>
                <a:latin typeface="Cambria" pitchFamily="18" charset="0"/>
                <a:cs typeface="Times New Roman" pitchFamily="18" charset="0"/>
              </a:rPr>
              <a:t>18 volunteers drank a liter of water</a:t>
            </a:r>
          </a:p>
          <a:p>
            <a:r>
              <a:rPr lang="en-US" sz="2800" dirty="0">
                <a:solidFill>
                  <a:prstClr val="black"/>
                </a:solidFill>
                <a:latin typeface="Cambria" pitchFamily="18" charset="0"/>
                <a:cs typeface="Times New Roman" pitchFamily="18" charset="0"/>
              </a:rPr>
              <a:t>Randomly assigned!</a:t>
            </a:r>
          </a:p>
          <a:p>
            <a:r>
              <a:rPr lang="en-US" sz="2800" dirty="0">
                <a:solidFill>
                  <a:prstClr val="black"/>
                </a:solidFill>
                <a:latin typeface="Cambria" pitchFamily="18" charset="0"/>
                <a:cs typeface="Times New Roman" pitchFamily="18" charset="0"/>
              </a:rPr>
              <a:t>Mosquitoes were caught in traps as they approached the volunteers.</a:t>
            </a:r>
            <a:r>
              <a:rPr lang="en-US" sz="2400" baseline="30000" dirty="0">
                <a:solidFill>
                  <a:prstClr val="black"/>
                </a:solidFill>
                <a:latin typeface="Cambria" pitchFamily="18" charset="0"/>
                <a:cs typeface="Times New Roman" pitchFamily="18" charset="0"/>
              </a:rPr>
              <a:t>1</a:t>
            </a:r>
            <a:r>
              <a:rPr lang="en-US" sz="2400" dirty="0">
                <a:solidFill>
                  <a:prstClr val="black"/>
                </a:solidFill>
                <a:latin typeface="Cambria" pitchFamily="18" charset="0"/>
                <a:cs typeface="Times New Roman" pitchFamily="18" charset="0"/>
              </a:rPr>
              <a:t> </a:t>
            </a:r>
          </a:p>
          <a:p>
            <a:endParaRPr lang="en-US" sz="2800" dirty="0">
              <a:solidFill>
                <a:prstClr val="black"/>
              </a:solidFill>
              <a:latin typeface="Cambria" pitchFamily="18" charset="0"/>
              <a:cs typeface="Times New Roman" pitchFamily="18" charset="0"/>
            </a:endParaRPr>
          </a:p>
          <a:p>
            <a:endParaRPr lang="en-US" sz="2800" dirty="0">
              <a:solidFill>
                <a:prstClr val="black"/>
              </a:solidFill>
              <a:latin typeface="Cambria" pitchFamily="18" charset="0"/>
              <a:cs typeface="Times New Roman" pitchFamily="18" charset="0"/>
            </a:endParaRPr>
          </a:p>
          <a:p>
            <a:r>
              <a:rPr lang="en-US" baseline="30000" dirty="0">
                <a:solidFill>
                  <a:prstClr val="black"/>
                </a:solidFill>
                <a:latin typeface="Cambria" pitchFamily="18" charset="0"/>
                <a:cs typeface="Times New Roman" pitchFamily="18" charset="0"/>
              </a:rPr>
              <a:t>1</a:t>
            </a:r>
            <a:r>
              <a:rPr lang="en-US" dirty="0">
                <a:solidFill>
                  <a:prstClr val="black"/>
                </a:solidFill>
                <a:latin typeface="Cambria" pitchFamily="18" charset="0"/>
                <a:cs typeface="Times New Roman" pitchFamily="18" charset="0"/>
              </a:rPr>
              <a:t> </a:t>
            </a:r>
            <a:r>
              <a:rPr lang="en-US" dirty="0" err="1">
                <a:solidFill>
                  <a:prstClr val="black"/>
                </a:solidFill>
                <a:latin typeface="Cambria" pitchFamily="18" charset="0"/>
                <a:cs typeface="Times New Roman" pitchFamily="18" charset="0"/>
              </a:rPr>
              <a:t>Lefvre</a:t>
            </a:r>
            <a:r>
              <a:rPr lang="en-US" dirty="0">
                <a:solidFill>
                  <a:prstClr val="black"/>
                </a:solidFill>
                <a:latin typeface="Cambria" pitchFamily="18" charset="0"/>
                <a:cs typeface="Times New Roman" pitchFamily="18" charset="0"/>
              </a:rPr>
              <a:t>, T., et. al.,  “Beer Consumption Increases Human Attractiveness to Malaria Mosquitoes, ” </a:t>
            </a:r>
            <a:r>
              <a:rPr lang="en-US" i="1" dirty="0" err="1">
                <a:solidFill>
                  <a:prstClr val="black"/>
                </a:solidFill>
                <a:latin typeface="Cambria" pitchFamily="18" charset="0"/>
                <a:cs typeface="Times New Roman" pitchFamily="18" charset="0"/>
              </a:rPr>
              <a:t>PLoS</a:t>
            </a:r>
            <a:r>
              <a:rPr lang="en-US" i="1" dirty="0">
                <a:solidFill>
                  <a:prstClr val="black"/>
                </a:solidFill>
                <a:latin typeface="Cambria" pitchFamily="18" charset="0"/>
                <a:cs typeface="Times New Roman" pitchFamily="18" charset="0"/>
              </a:rPr>
              <a:t> ONE, </a:t>
            </a:r>
            <a:r>
              <a:rPr lang="en-US" dirty="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
        <p:nvSpPr>
          <p:cNvPr id="4" name="Title 1"/>
          <p:cNvSpPr txBox="1">
            <a:spLocks/>
          </p:cNvSpPr>
          <p:nvPr/>
        </p:nvSpPr>
        <p:spPr>
          <a:xfrm>
            <a:off x="634685" y="228600"/>
            <a:ext cx="8001000" cy="715962"/>
          </a:xfrm>
          <a:prstGeom prst="rect">
            <a:avLst/>
          </a:prstGeom>
          <a:solidFill>
            <a:srgbClr val="FFFF99"/>
          </a:solidFill>
          <a:ln w="28575">
            <a:solidFill>
              <a:srgbClr val="C00000"/>
            </a:solidFill>
          </a:ln>
        </p:spPr>
        <p:txBody>
          <a:bodyP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a:solidFill>
                  <a:srgbClr val="C00000"/>
                </a:solidFill>
              </a:rPr>
              <a:t>Example </a:t>
            </a:r>
            <a:r>
              <a:rPr lang="en-US" dirty="0" smtClean="0">
                <a:solidFill>
                  <a:srgbClr val="C00000"/>
                </a:solidFill>
              </a:rPr>
              <a:t>#4: </a:t>
            </a:r>
            <a:r>
              <a:rPr lang="en-US" dirty="0">
                <a:solidFill>
                  <a:srgbClr val="C00000"/>
                </a:solidFill>
              </a:rPr>
              <a:t>Beer &amp; Mosquitoes</a:t>
            </a:r>
          </a:p>
        </p:txBody>
      </p:sp>
    </p:spTree>
    <p:custDataLst>
      <p:tags r:id="rId1"/>
    </p:custDataLst>
    <p:extLst>
      <p:ext uri="{BB962C8B-B14F-4D97-AF65-F5344CB8AC3E}">
        <p14:creationId xmlns:p14="http://schemas.microsoft.com/office/powerpoint/2010/main" val="5072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71838" y="1547696"/>
            <a:ext cx="1995498" cy="954107"/>
          </a:xfrm>
          <a:prstGeom prst="rect">
            <a:avLst/>
          </a:prstGeom>
          <a:noFill/>
        </p:spPr>
        <p:txBody>
          <a:bodyPr wrap="square" rtlCol="0">
            <a:spAutoFit/>
          </a:bodyPr>
          <a:lstStyle/>
          <a:p>
            <a:r>
              <a:rPr lang="en-US" sz="2800" dirty="0">
                <a:solidFill>
                  <a:prstClr val="black"/>
                </a:solidFill>
                <a:latin typeface="Cambria" pitchFamily="18" charset="0"/>
              </a:rPr>
              <a:t>Beer mean =  23.6</a:t>
            </a:r>
          </a:p>
        </p:txBody>
      </p:sp>
      <p:sp>
        <p:nvSpPr>
          <p:cNvPr id="9" name="TextBox 8"/>
          <p:cNvSpPr txBox="1"/>
          <p:nvPr/>
        </p:nvSpPr>
        <p:spPr>
          <a:xfrm>
            <a:off x="5972200" y="1590560"/>
            <a:ext cx="2133600" cy="954107"/>
          </a:xfrm>
          <a:prstGeom prst="rect">
            <a:avLst/>
          </a:prstGeom>
          <a:noFill/>
        </p:spPr>
        <p:txBody>
          <a:bodyPr wrap="square" rtlCol="0">
            <a:spAutoFit/>
          </a:bodyPr>
          <a:lstStyle/>
          <a:p>
            <a:r>
              <a:rPr lang="en-US" sz="2800" dirty="0">
                <a:solidFill>
                  <a:prstClr val="black"/>
                </a:solidFill>
                <a:latin typeface="Cambria" pitchFamily="18" charset="0"/>
              </a:rPr>
              <a:t>Water mean </a:t>
            </a:r>
          </a:p>
          <a:p>
            <a:r>
              <a:rPr lang="en-US" sz="2800" dirty="0">
                <a:solidFill>
                  <a:prstClr val="black"/>
                </a:solidFill>
                <a:latin typeface="Cambria" pitchFamily="18" charset="0"/>
              </a:rPr>
              <a:t>=  19.22</a:t>
            </a:r>
          </a:p>
        </p:txBody>
      </p:sp>
      <p:sp>
        <p:nvSpPr>
          <p:cNvPr id="11" name="TextBox 10"/>
          <p:cNvSpPr txBox="1"/>
          <p:nvPr/>
        </p:nvSpPr>
        <p:spPr>
          <a:xfrm>
            <a:off x="3014663" y="2752616"/>
            <a:ext cx="5595937" cy="523220"/>
          </a:xfrm>
          <a:prstGeom prst="rect">
            <a:avLst/>
          </a:prstGeom>
          <a:noFill/>
        </p:spPr>
        <p:txBody>
          <a:bodyPr wrap="square" rtlCol="0">
            <a:spAutoFit/>
          </a:bodyPr>
          <a:lstStyle/>
          <a:p>
            <a:r>
              <a:rPr lang="en-US" sz="2800" b="1" dirty="0">
                <a:solidFill>
                  <a:prstClr val="black"/>
                </a:solidFill>
                <a:latin typeface="Cambria" pitchFamily="18" charset="0"/>
              </a:rPr>
              <a:t>Beer mean – Water mean = 4.38</a:t>
            </a:r>
          </a:p>
        </p:txBody>
      </p:sp>
      <p:sp>
        <p:nvSpPr>
          <p:cNvPr id="2" name="TextBox 1"/>
          <p:cNvSpPr txBox="1"/>
          <p:nvPr/>
        </p:nvSpPr>
        <p:spPr>
          <a:xfrm>
            <a:off x="3271838" y="3469216"/>
            <a:ext cx="5057775" cy="2062103"/>
          </a:xfrm>
          <a:prstGeom prst="rect">
            <a:avLst/>
          </a:prstGeom>
          <a:noFill/>
          <a:ln w="57150">
            <a:solidFill>
              <a:srgbClr val="FF0000"/>
            </a:solidFill>
          </a:ln>
        </p:spPr>
        <p:txBody>
          <a:bodyPr wrap="square" rtlCol="0">
            <a:spAutoFit/>
          </a:bodyPr>
          <a:lstStyle/>
          <a:p>
            <a:r>
              <a:rPr lang="en-US" sz="3200" dirty="0">
                <a:solidFill>
                  <a:prstClr val="black"/>
                </a:solidFill>
              </a:rPr>
              <a:t>On average, the beer drinkers attracted 4.38 more mosquitoes than the water drinkers.   </a:t>
            </a:r>
          </a:p>
        </p:txBody>
      </p:sp>
      <p:sp>
        <p:nvSpPr>
          <p:cNvPr id="10" name="TextBox 9"/>
          <p:cNvSpPr txBox="1"/>
          <p:nvPr/>
        </p:nvSpPr>
        <p:spPr>
          <a:xfrm>
            <a:off x="2285841" y="1472466"/>
            <a:ext cx="914400" cy="3693319"/>
          </a:xfrm>
          <a:prstGeom prst="rect">
            <a:avLst/>
          </a:prstGeom>
          <a:noFill/>
        </p:spPr>
        <p:txBody>
          <a:bodyPr wrap="square" rtlCol="0">
            <a:spAutoFit/>
          </a:bodyPr>
          <a:lstStyle/>
          <a:p>
            <a:r>
              <a:rPr lang="en-US" u="sng" dirty="0">
                <a:solidFill>
                  <a:prstClr val="black"/>
                </a:solidFill>
                <a:latin typeface="Calibri"/>
              </a:rPr>
              <a:t>Water</a:t>
            </a:r>
          </a:p>
          <a:p>
            <a:r>
              <a:rPr lang="en-US" sz="1200" dirty="0">
                <a:solidFill>
                  <a:prstClr val="black"/>
                </a:solidFill>
                <a:latin typeface="Calibri"/>
              </a:rPr>
              <a:t>   21</a:t>
            </a:r>
          </a:p>
          <a:p>
            <a:r>
              <a:rPr lang="en-US" sz="1200" dirty="0">
                <a:solidFill>
                  <a:prstClr val="black"/>
                </a:solidFill>
                <a:latin typeface="Calibri"/>
              </a:rPr>
              <a:t>   22</a:t>
            </a:r>
          </a:p>
          <a:p>
            <a:r>
              <a:rPr lang="en-US" sz="1200" dirty="0">
                <a:solidFill>
                  <a:prstClr val="black"/>
                </a:solidFill>
                <a:latin typeface="Calibri"/>
              </a:rPr>
              <a:t>   15</a:t>
            </a:r>
          </a:p>
          <a:p>
            <a:r>
              <a:rPr lang="en-US" sz="1200" dirty="0">
                <a:solidFill>
                  <a:prstClr val="black"/>
                </a:solidFill>
                <a:latin typeface="Calibri"/>
              </a:rPr>
              <a:t>   12</a:t>
            </a:r>
          </a:p>
          <a:p>
            <a:r>
              <a:rPr lang="en-US" sz="1200" dirty="0">
                <a:solidFill>
                  <a:prstClr val="black"/>
                </a:solidFill>
                <a:latin typeface="Calibri"/>
              </a:rPr>
              <a:t>   21</a:t>
            </a:r>
          </a:p>
          <a:p>
            <a:r>
              <a:rPr lang="en-US" sz="1200" dirty="0">
                <a:solidFill>
                  <a:prstClr val="black"/>
                </a:solidFill>
                <a:latin typeface="Calibri"/>
              </a:rPr>
              <a:t>   16</a:t>
            </a:r>
          </a:p>
          <a:p>
            <a:r>
              <a:rPr lang="en-US" sz="1200" dirty="0">
                <a:solidFill>
                  <a:prstClr val="black"/>
                </a:solidFill>
                <a:latin typeface="Calibri"/>
              </a:rPr>
              <a:t>   19</a:t>
            </a:r>
          </a:p>
          <a:p>
            <a:r>
              <a:rPr lang="en-US" sz="1200" dirty="0">
                <a:solidFill>
                  <a:prstClr val="black"/>
                </a:solidFill>
                <a:latin typeface="Calibri"/>
              </a:rPr>
              <a:t>   15</a:t>
            </a:r>
          </a:p>
          <a:p>
            <a:r>
              <a:rPr lang="en-US" sz="1200" dirty="0">
                <a:solidFill>
                  <a:prstClr val="black"/>
                </a:solidFill>
                <a:latin typeface="Calibri"/>
              </a:rPr>
              <a:t>   24</a:t>
            </a:r>
          </a:p>
          <a:p>
            <a:r>
              <a:rPr lang="en-US" sz="1200" dirty="0">
                <a:solidFill>
                  <a:prstClr val="black"/>
                </a:solidFill>
                <a:latin typeface="Calibri"/>
              </a:rPr>
              <a:t>   19</a:t>
            </a:r>
          </a:p>
          <a:p>
            <a:r>
              <a:rPr lang="en-US" sz="1200" dirty="0">
                <a:solidFill>
                  <a:prstClr val="black"/>
                </a:solidFill>
                <a:latin typeface="Calibri"/>
              </a:rPr>
              <a:t>   23</a:t>
            </a:r>
          </a:p>
          <a:p>
            <a:r>
              <a:rPr lang="en-US" sz="1200" dirty="0">
                <a:solidFill>
                  <a:prstClr val="black"/>
                </a:solidFill>
                <a:latin typeface="Calibri"/>
              </a:rPr>
              <a:t>   13</a:t>
            </a:r>
          </a:p>
          <a:p>
            <a:r>
              <a:rPr lang="en-US" sz="1200" dirty="0">
                <a:solidFill>
                  <a:prstClr val="black"/>
                </a:solidFill>
                <a:latin typeface="Calibri"/>
              </a:rPr>
              <a:t>   22</a:t>
            </a:r>
          </a:p>
          <a:p>
            <a:r>
              <a:rPr lang="en-US" sz="1200" dirty="0">
                <a:solidFill>
                  <a:prstClr val="black"/>
                </a:solidFill>
                <a:latin typeface="Calibri"/>
              </a:rPr>
              <a:t>   20</a:t>
            </a:r>
          </a:p>
          <a:p>
            <a:r>
              <a:rPr lang="en-US" sz="1200" dirty="0">
                <a:solidFill>
                  <a:prstClr val="black"/>
                </a:solidFill>
                <a:latin typeface="Calibri"/>
              </a:rPr>
              <a:t>   24</a:t>
            </a:r>
          </a:p>
          <a:p>
            <a:r>
              <a:rPr lang="en-US" sz="1200" dirty="0">
                <a:solidFill>
                  <a:prstClr val="black"/>
                </a:solidFill>
                <a:latin typeface="Calibri"/>
              </a:rPr>
              <a:t>   18</a:t>
            </a:r>
          </a:p>
          <a:p>
            <a:r>
              <a:rPr lang="en-US" sz="1200" dirty="0">
                <a:solidFill>
                  <a:prstClr val="black"/>
                </a:solidFill>
                <a:latin typeface="Calibri"/>
              </a:rPr>
              <a:t>   20</a:t>
            </a:r>
          </a:p>
          <a:p>
            <a:r>
              <a:rPr lang="en-US" sz="1200" dirty="0">
                <a:solidFill>
                  <a:prstClr val="black"/>
                </a:solidFill>
                <a:latin typeface="Calibri"/>
              </a:rPr>
              <a:t>   22           </a:t>
            </a:r>
          </a:p>
        </p:txBody>
      </p:sp>
      <p:sp>
        <p:nvSpPr>
          <p:cNvPr id="13" name="TextBox 12"/>
          <p:cNvSpPr txBox="1"/>
          <p:nvPr/>
        </p:nvSpPr>
        <p:spPr>
          <a:xfrm>
            <a:off x="680493" y="1447799"/>
            <a:ext cx="1075386" cy="5109091"/>
          </a:xfrm>
          <a:prstGeom prst="rect">
            <a:avLst/>
          </a:prstGeom>
          <a:noFill/>
        </p:spPr>
        <p:txBody>
          <a:bodyPr wrap="square" rtlCol="0">
            <a:spAutoFit/>
          </a:bodyPr>
          <a:lstStyle/>
          <a:p>
            <a:r>
              <a:rPr lang="en-US" dirty="0">
                <a:solidFill>
                  <a:prstClr val="black"/>
                </a:solidFill>
                <a:latin typeface="Calibri"/>
              </a:rPr>
              <a:t>   </a:t>
            </a:r>
            <a:r>
              <a:rPr lang="en-US" u="sng" dirty="0">
                <a:solidFill>
                  <a:prstClr val="black"/>
                </a:solidFill>
                <a:latin typeface="Calibri"/>
              </a:rPr>
              <a:t>Beer</a:t>
            </a:r>
            <a:r>
              <a:rPr lang="en-US" sz="1400" dirty="0">
                <a:solidFill>
                  <a:prstClr val="black"/>
                </a:solidFill>
                <a:latin typeface="Calibri"/>
              </a:rPr>
              <a:t> </a:t>
            </a:r>
          </a:p>
          <a:p>
            <a:r>
              <a:rPr lang="en-US" sz="1400" dirty="0">
                <a:solidFill>
                  <a:prstClr val="black"/>
                </a:solidFill>
                <a:latin typeface="Calibri"/>
              </a:rPr>
              <a:t>     </a:t>
            </a:r>
            <a:r>
              <a:rPr lang="en-US" sz="1200" dirty="0">
                <a:solidFill>
                  <a:prstClr val="black"/>
                </a:solidFill>
                <a:latin typeface="Calibri"/>
              </a:rPr>
              <a:t>27    </a:t>
            </a:r>
          </a:p>
          <a:p>
            <a:r>
              <a:rPr lang="en-US" sz="1200" dirty="0">
                <a:solidFill>
                  <a:prstClr val="black"/>
                </a:solidFill>
                <a:latin typeface="Calibri"/>
              </a:rPr>
              <a:t>      20</a:t>
            </a:r>
          </a:p>
          <a:p>
            <a:r>
              <a:rPr lang="en-US" sz="1200" dirty="0">
                <a:solidFill>
                  <a:prstClr val="black"/>
                </a:solidFill>
                <a:latin typeface="Calibri"/>
              </a:rPr>
              <a:t>      21   </a:t>
            </a:r>
          </a:p>
          <a:p>
            <a:r>
              <a:rPr lang="en-US" sz="1200" dirty="0">
                <a:solidFill>
                  <a:prstClr val="black"/>
                </a:solidFill>
                <a:latin typeface="Calibri"/>
              </a:rPr>
              <a:t>      26   </a:t>
            </a:r>
          </a:p>
          <a:p>
            <a:r>
              <a:rPr lang="en-US" sz="1200" dirty="0">
                <a:solidFill>
                  <a:prstClr val="black"/>
                </a:solidFill>
                <a:latin typeface="Calibri"/>
              </a:rPr>
              <a:t>      27   </a:t>
            </a:r>
          </a:p>
          <a:p>
            <a:r>
              <a:rPr lang="en-US" sz="1200" dirty="0">
                <a:solidFill>
                  <a:prstClr val="black"/>
                </a:solidFill>
                <a:latin typeface="Calibri"/>
              </a:rPr>
              <a:t>      31       </a:t>
            </a:r>
          </a:p>
          <a:p>
            <a:r>
              <a:rPr lang="en-US" sz="1200" dirty="0">
                <a:solidFill>
                  <a:prstClr val="black"/>
                </a:solidFill>
                <a:latin typeface="Calibri"/>
              </a:rPr>
              <a:t>      24    </a:t>
            </a:r>
          </a:p>
          <a:p>
            <a:r>
              <a:rPr lang="en-US" sz="1200" dirty="0">
                <a:solidFill>
                  <a:prstClr val="black"/>
                </a:solidFill>
                <a:latin typeface="Calibri"/>
              </a:rPr>
              <a:t>      19 </a:t>
            </a:r>
          </a:p>
          <a:p>
            <a:r>
              <a:rPr lang="en-US" sz="1200" dirty="0">
                <a:solidFill>
                  <a:prstClr val="black"/>
                </a:solidFill>
                <a:latin typeface="Calibri"/>
              </a:rPr>
              <a:t>      23   </a:t>
            </a:r>
          </a:p>
          <a:p>
            <a:r>
              <a:rPr lang="en-US" sz="1200" dirty="0">
                <a:solidFill>
                  <a:prstClr val="black"/>
                </a:solidFill>
                <a:latin typeface="Calibri"/>
              </a:rPr>
              <a:t>      24   </a:t>
            </a:r>
          </a:p>
          <a:p>
            <a:r>
              <a:rPr lang="en-US" sz="1200" dirty="0">
                <a:solidFill>
                  <a:prstClr val="black"/>
                </a:solidFill>
                <a:latin typeface="Calibri"/>
              </a:rPr>
              <a:t>      28 </a:t>
            </a:r>
          </a:p>
          <a:p>
            <a:r>
              <a:rPr lang="en-US" sz="1200" dirty="0">
                <a:solidFill>
                  <a:prstClr val="black"/>
                </a:solidFill>
                <a:latin typeface="Calibri"/>
              </a:rPr>
              <a:t>      19</a:t>
            </a:r>
          </a:p>
          <a:p>
            <a:r>
              <a:rPr lang="en-US" sz="1200" dirty="0">
                <a:solidFill>
                  <a:prstClr val="black"/>
                </a:solidFill>
                <a:latin typeface="Calibri"/>
              </a:rPr>
              <a:t>      24  </a:t>
            </a:r>
          </a:p>
          <a:p>
            <a:r>
              <a:rPr lang="en-US" sz="1200" dirty="0">
                <a:solidFill>
                  <a:prstClr val="black"/>
                </a:solidFill>
                <a:latin typeface="Calibri"/>
              </a:rPr>
              <a:t>      29  </a:t>
            </a:r>
          </a:p>
          <a:p>
            <a:r>
              <a:rPr lang="en-US" sz="1200" dirty="0">
                <a:solidFill>
                  <a:prstClr val="black"/>
                </a:solidFill>
                <a:latin typeface="Calibri"/>
              </a:rPr>
              <a:t>      20  </a:t>
            </a:r>
          </a:p>
          <a:p>
            <a:r>
              <a:rPr lang="en-US" sz="1200" dirty="0">
                <a:solidFill>
                  <a:prstClr val="black"/>
                </a:solidFill>
                <a:latin typeface="Calibri"/>
              </a:rPr>
              <a:t>      17  </a:t>
            </a:r>
          </a:p>
          <a:p>
            <a:r>
              <a:rPr lang="en-US" sz="1200" dirty="0">
                <a:solidFill>
                  <a:prstClr val="black"/>
                </a:solidFill>
                <a:latin typeface="Calibri"/>
              </a:rPr>
              <a:t>      31 </a:t>
            </a:r>
          </a:p>
          <a:p>
            <a:r>
              <a:rPr lang="en-US" sz="1200" dirty="0">
                <a:solidFill>
                  <a:prstClr val="black"/>
                </a:solidFill>
                <a:latin typeface="Calibri"/>
              </a:rPr>
              <a:t>      20</a:t>
            </a:r>
          </a:p>
          <a:p>
            <a:r>
              <a:rPr lang="en-US" sz="1200" dirty="0">
                <a:solidFill>
                  <a:prstClr val="black"/>
                </a:solidFill>
                <a:latin typeface="Calibri"/>
              </a:rPr>
              <a:t>      25</a:t>
            </a:r>
          </a:p>
          <a:p>
            <a:r>
              <a:rPr lang="en-US" sz="1200" dirty="0">
                <a:solidFill>
                  <a:prstClr val="black"/>
                </a:solidFill>
                <a:latin typeface="Calibri"/>
              </a:rPr>
              <a:t>      28</a:t>
            </a:r>
          </a:p>
          <a:p>
            <a:r>
              <a:rPr lang="en-US" sz="1200" dirty="0">
                <a:solidFill>
                  <a:prstClr val="black"/>
                </a:solidFill>
                <a:latin typeface="Calibri"/>
              </a:rPr>
              <a:t>      21</a:t>
            </a:r>
          </a:p>
          <a:p>
            <a:r>
              <a:rPr lang="en-US" sz="1200" dirty="0">
                <a:solidFill>
                  <a:prstClr val="black"/>
                </a:solidFill>
                <a:latin typeface="Calibri"/>
              </a:rPr>
              <a:t>      27</a:t>
            </a:r>
          </a:p>
          <a:p>
            <a:r>
              <a:rPr lang="en-US" sz="1200" dirty="0">
                <a:solidFill>
                  <a:prstClr val="black"/>
                </a:solidFill>
                <a:latin typeface="Calibri"/>
              </a:rPr>
              <a:t>      21</a:t>
            </a:r>
          </a:p>
          <a:p>
            <a:r>
              <a:rPr lang="en-US" sz="1200" dirty="0">
                <a:solidFill>
                  <a:prstClr val="black"/>
                </a:solidFill>
                <a:latin typeface="Calibri"/>
              </a:rPr>
              <a:t>      18</a:t>
            </a:r>
          </a:p>
          <a:p>
            <a:r>
              <a:rPr lang="en-US" sz="1200" dirty="0">
                <a:solidFill>
                  <a:prstClr val="black"/>
                </a:solidFill>
                <a:latin typeface="Calibri"/>
              </a:rPr>
              <a:t>      20            </a:t>
            </a:r>
          </a:p>
        </p:txBody>
      </p:sp>
      <p:sp>
        <p:nvSpPr>
          <p:cNvPr id="14" name="TextBox 13"/>
          <p:cNvSpPr txBox="1"/>
          <p:nvPr/>
        </p:nvSpPr>
        <p:spPr>
          <a:xfrm>
            <a:off x="609600" y="1094601"/>
            <a:ext cx="2803301" cy="461665"/>
          </a:xfrm>
          <a:prstGeom prst="rect">
            <a:avLst/>
          </a:prstGeom>
          <a:noFill/>
        </p:spPr>
        <p:txBody>
          <a:bodyPr wrap="square" rtlCol="0">
            <a:spAutoFit/>
          </a:bodyPr>
          <a:lstStyle/>
          <a:p>
            <a:r>
              <a:rPr lang="en-US" dirty="0">
                <a:solidFill>
                  <a:prstClr val="black"/>
                </a:solidFill>
                <a:latin typeface="Calibri"/>
              </a:rPr>
              <a:t>Number of Mosquitoes</a:t>
            </a:r>
          </a:p>
          <a:p>
            <a:endParaRPr lang="en-US" sz="600" dirty="0">
              <a:solidFill>
                <a:prstClr val="black"/>
              </a:solidFill>
              <a:latin typeface="Calibri"/>
            </a:endParaRPr>
          </a:p>
        </p:txBody>
      </p:sp>
      <p:sp>
        <p:nvSpPr>
          <p:cNvPr id="12" name="TextBox 11"/>
          <p:cNvSpPr txBox="1"/>
          <p:nvPr/>
        </p:nvSpPr>
        <p:spPr>
          <a:xfrm>
            <a:off x="1295400" y="5694402"/>
            <a:ext cx="7467600" cy="553998"/>
          </a:xfrm>
          <a:prstGeom prst="rect">
            <a:avLst/>
          </a:prstGeom>
          <a:noFill/>
        </p:spPr>
        <p:txBody>
          <a:bodyPr wrap="square" rtlCol="0">
            <a:spAutoFit/>
          </a:bodyPr>
          <a:lstStyle/>
          <a:p>
            <a:r>
              <a:rPr lang="en-US" sz="3000" b="1" dirty="0">
                <a:solidFill>
                  <a:srgbClr val="C00000"/>
                </a:solidFill>
              </a:rPr>
              <a:t>Is this a “significant” difference? </a:t>
            </a:r>
          </a:p>
        </p:txBody>
      </p:sp>
    </p:spTree>
    <p:custDataLst>
      <p:tags r:id="rId1"/>
    </p:custDataLst>
    <p:extLst>
      <p:ext uri="{BB962C8B-B14F-4D97-AF65-F5344CB8AC3E}">
        <p14:creationId xmlns:p14="http://schemas.microsoft.com/office/powerpoint/2010/main" val="19676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297" y="212404"/>
            <a:ext cx="8839200" cy="6124754"/>
          </a:xfrm>
          <a:prstGeom prst="rect">
            <a:avLst/>
          </a:prstGeom>
          <a:noFill/>
        </p:spPr>
        <p:txBody>
          <a:bodyPr wrap="square" rtlCol="0">
            <a:spAutoFit/>
          </a:bodyPr>
          <a:lstStyle/>
          <a:p>
            <a:r>
              <a:rPr lang="en-US" sz="3600" b="1" dirty="0" smtClean="0"/>
              <a:t>Intro Stats is rapidly increasing in importance</a:t>
            </a:r>
          </a:p>
          <a:p>
            <a:pPr marL="457200" indent="-457200">
              <a:buFont typeface="Arial" panose="020B0604020202020204" pitchFamily="34" charset="0"/>
              <a:buChar char="•"/>
            </a:pPr>
            <a:r>
              <a:rPr lang="en-US" sz="3200" dirty="0"/>
              <a:t>	</a:t>
            </a:r>
            <a:r>
              <a:rPr lang="en-US" sz="3200" dirty="0" smtClean="0"/>
              <a:t>MAA Curriculum Guidelines</a:t>
            </a:r>
          </a:p>
          <a:p>
            <a:pPr marL="457200" indent="-457200">
              <a:buFont typeface="Arial" panose="020B0604020202020204" pitchFamily="34" charset="0"/>
              <a:buChar char="•"/>
            </a:pPr>
            <a:r>
              <a:rPr lang="en-US" sz="3200" dirty="0"/>
              <a:t>	</a:t>
            </a:r>
            <a:r>
              <a:rPr lang="en-US" sz="3200" dirty="0" smtClean="0"/>
              <a:t>K-12 Math Common Core</a:t>
            </a:r>
          </a:p>
          <a:p>
            <a:pPr marL="457200" indent="-457200">
              <a:buFont typeface="Arial" panose="020B0604020202020204" pitchFamily="34" charset="0"/>
              <a:buChar char="•"/>
            </a:pPr>
            <a:r>
              <a:rPr lang="en-US" sz="3200" dirty="0"/>
              <a:t>	</a:t>
            </a:r>
            <a:r>
              <a:rPr lang="en-US" sz="3200" dirty="0" smtClean="0"/>
              <a:t>Increasingly an option for math requirement</a:t>
            </a:r>
          </a:p>
          <a:p>
            <a:pPr marL="457200" indent="-457200">
              <a:buFont typeface="Arial" panose="020B0604020202020204" pitchFamily="34" charset="0"/>
              <a:buChar char="•"/>
            </a:pPr>
            <a:r>
              <a:rPr lang="en-US" sz="3200" dirty="0"/>
              <a:t>	</a:t>
            </a:r>
            <a:r>
              <a:rPr lang="en-US" sz="3200" dirty="0" smtClean="0"/>
              <a:t>Fastest growing math course</a:t>
            </a:r>
          </a:p>
          <a:p>
            <a:endParaRPr lang="en-US" sz="3200" dirty="0"/>
          </a:p>
          <a:p>
            <a:r>
              <a:rPr lang="en-US" sz="3600" b="1" dirty="0" smtClean="0"/>
              <a:t>Improving Intro Stats</a:t>
            </a:r>
          </a:p>
          <a:p>
            <a:pPr marL="457200" indent="-457200">
              <a:buFont typeface="Arial" panose="020B0604020202020204" pitchFamily="34" charset="0"/>
              <a:buChar char="•"/>
            </a:pPr>
            <a:r>
              <a:rPr lang="en-US" sz="3200" dirty="0"/>
              <a:t>	</a:t>
            </a:r>
            <a:r>
              <a:rPr lang="en-US" sz="3200" dirty="0" smtClean="0"/>
              <a:t>Improving student understanding</a:t>
            </a:r>
          </a:p>
          <a:p>
            <a:pPr marL="457200" indent="-457200">
              <a:buFont typeface="Arial" panose="020B0604020202020204" pitchFamily="34" charset="0"/>
              <a:buChar char="•"/>
            </a:pPr>
            <a:r>
              <a:rPr lang="en-US" sz="3200" dirty="0"/>
              <a:t>	</a:t>
            </a:r>
            <a:r>
              <a:rPr lang="en-US" sz="3200" dirty="0" smtClean="0"/>
              <a:t>Improving success rates</a:t>
            </a:r>
          </a:p>
          <a:p>
            <a:pPr marL="457200" indent="-457200">
              <a:buFont typeface="Arial" panose="020B0604020202020204" pitchFamily="34" charset="0"/>
              <a:buChar char="•"/>
            </a:pPr>
            <a:r>
              <a:rPr lang="en-US" sz="3200" dirty="0"/>
              <a:t>	</a:t>
            </a:r>
            <a:r>
              <a:rPr lang="en-US" sz="3200" dirty="0" smtClean="0"/>
              <a:t>Increasing student interest and retention</a:t>
            </a:r>
          </a:p>
          <a:p>
            <a:pPr marL="457200" indent="-457200">
              <a:buFont typeface="Arial" panose="020B0604020202020204" pitchFamily="34" charset="0"/>
              <a:buChar char="•"/>
            </a:pPr>
            <a:r>
              <a:rPr lang="en-US" sz="3200" dirty="0"/>
              <a:t>	</a:t>
            </a:r>
            <a:r>
              <a:rPr lang="en-US" sz="3200" dirty="0" smtClean="0"/>
              <a:t>Increasing faculty enjoyment</a:t>
            </a:r>
          </a:p>
          <a:p>
            <a:pPr marL="457200" indent="-457200">
              <a:buFont typeface="Arial" panose="020B0604020202020204" pitchFamily="34" charset="0"/>
              <a:buChar char="•"/>
            </a:pPr>
            <a:r>
              <a:rPr lang="en-US" sz="3200" dirty="0"/>
              <a:t> </a:t>
            </a:r>
            <a:r>
              <a:rPr lang="en-US" sz="3200" dirty="0" smtClean="0"/>
              <a:t>    Intellectually rigorous while not algebra-heavy</a:t>
            </a:r>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98501" y="1472466"/>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457200" y="1447799"/>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609600" y="1094601"/>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1" name="TextBox 10"/>
          <p:cNvSpPr txBox="1"/>
          <p:nvPr/>
        </p:nvSpPr>
        <p:spPr>
          <a:xfrm>
            <a:off x="4006210" y="2710606"/>
            <a:ext cx="4563627" cy="1384995"/>
          </a:xfrm>
          <a:prstGeom prst="rect">
            <a:avLst/>
          </a:prstGeom>
          <a:solidFill>
            <a:srgbClr val="FFFF99"/>
          </a:solidFill>
          <a:ln w="28575">
            <a:solidFill>
              <a:srgbClr val="C00000"/>
            </a:solidFill>
          </a:ln>
        </p:spPr>
        <p:txBody>
          <a:bodyPr wrap="square" rtlCol="0">
            <a:spAutoFit/>
          </a:bodyPr>
          <a:lstStyle/>
          <a:p>
            <a:r>
              <a:rPr lang="en-US" sz="2800" i="1" dirty="0">
                <a:solidFill>
                  <a:prstClr val="black"/>
                </a:solidFill>
                <a:latin typeface="Cambria" pitchFamily="18" charset="0"/>
              </a:rPr>
              <a:t>What might happen just by </a:t>
            </a:r>
            <a:r>
              <a:rPr lang="en-US" sz="2800" i="1">
                <a:solidFill>
                  <a:prstClr val="black"/>
                </a:solidFill>
                <a:latin typeface="Cambria" pitchFamily="18" charset="0"/>
              </a:rPr>
              <a:t>random chance, if there is no difference??</a:t>
            </a:r>
            <a:endParaRPr lang="en-US" sz="2800" i="1" dirty="0">
              <a:solidFill>
                <a:prstClr val="black"/>
              </a:solidFill>
              <a:latin typeface="Cambria" pitchFamily="18" charset="0"/>
            </a:endParaRPr>
          </a:p>
        </p:txBody>
      </p:sp>
      <p:sp>
        <p:nvSpPr>
          <p:cNvPr id="4" name="TextBox 3"/>
          <p:cNvSpPr txBox="1"/>
          <p:nvPr/>
        </p:nvSpPr>
        <p:spPr>
          <a:xfrm>
            <a:off x="3686577" y="1108174"/>
            <a:ext cx="5490306"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Two possible explanations:</a:t>
            </a:r>
          </a:p>
          <a:p>
            <a:pPr marL="457200" indent="-457200">
              <a:buFont typeface="Arial" charset="0"/>
              <a:buChar char="•"/>
            </a:pPr>
            <a:r>
              <a:rPr lang="en-US" sz="2800" dirty="0">
                <a:latin typeface="Arial" panose="020B0604020202020204" pitchFamily="34" charset="0"/>
                <a:cs typeface="Arial" panose="020B0604020202020204" pitchFamily="34" charset="0"/>
              </a:rPr>
              <a:t>Beer attracts mosquitos</a:t>
            </a:r>
          </a:p>
          <a:p>
            <a:pPr marL="457200" indent="-457200">
              <a:buFont typeface="Arial" charset="0"/>
              <a:buChar char="•"/>
            </a:pPr>
            <a:r>
              <a:rPr lang="en-US" sz="2800" dirty="0">
                <a:latin typeface="Arial" panose="020B0604020202020204" pitchFamily="34" charset="0"/>
                <a:cs typeface="Arial" panose="020B0604020202020204" pitchFamily="34" charset="0"/>
              </a:rPr>
              <a:t>No difference; random chance</a:t>
            </a:r>
          </a:p>
        </p:txBody>
      </p:sp>
      <p:sp>
        <p:nvSpPr>
          <p:cNvPr id="13"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a:t>Randomization Approach</a:t>
            </a:r>
            <a:endParaRPr lang="en-US" dirty="0"/>
          </a:p>
        </p:txBody>
      </p:sp>
      <p:sp>
        <p:nvSpPr>
          <p:cNvPr id="18" name="TextBox 17"/>
          <p:cNvSpPr txBox="1"/>
          <p:nvPr/>
        </p:nvSpPr>
        <p:spPr>
          <a:xfrm>
            <a:off x="3584448" y="4343400"/>
            <a:ext cx="5559552" cy="461665"/>
          </a:xfrm>
          <a:prstGeom prst="rect">
            <a:avLst/>
          </a:prstGeom>
          <a:noFill/>
        </p:spPr>
        <p:txBody>
          <a:bodyPr wrap="square" rtlCol="0">
            <a:spAutoFit/>
          </a:bodyPr>
          <a:lstStyle/>
          <a:p>
            <a:r>
              <a:rPr lang="en-US" sz="2400" dirty="0"/>
              <a:t>µ = mean number of attracted mosquitoes</a:t>
            </a:r>
          </a:p>
        </p:txBody>
      </p:sp>
      <p:sp>
        <p:nvSpPr>
          <p:cNvPr id="19" name="TextBox 18"/>
          <p:cNvSpPr txBox="1"/>
          <p:nvPr/>
        </p:nvSpPr>
        <p:spPr>
          <a:xfrm>
            <a:off x="4913853" y="4760893"/>
            <a:ext cx="1944147" cy="954107"/>
          </a:xfrm>
          <a:prstGeom prst="rect">
            <a:avLst/>
          </a:prstGeom>
          <a:solidFill>
            <a:schemeClr val="accent2">
              <a:lumMod val="40000"/>
              <a:lumOff val="60000"/>
            </a:schemeClr>
          </a:solidFill>
        </p:spPr>
        <p:txBody>
          <a:bodyPr wrap="square" rtlCol="0">
            <a:spAutoFit/>
          </a:bodyPr>
          <a:lstStyle/>
          <a:p>
            <a:r>
              <a:rPr lang="en-US" sz="2800" dirty="0">
                <a:latin typeface="Cambria" pitchFamily="18" charset="0"/>
              </a:rPr>
              <a:t>H</a:t>
            </a:r>
            <a:r>
              <a:rPr lang="en-US" sz="2800" baseline="-25000" dirty="0">
                <a:latin typeface="Cambria" pitchFamily="18" charset="0"/>
              </a:rPr>
              <a:t>0</a:t>
            </a:r>
            <a:r>
              <a:rPr lang="en-US" sz="2800" dirty="0">
                <a:latin typeface="Cambria" pitchFamily="18" charset="0"/>
              </a:rPr>
              <a:t>: </a:t>
            </a:r>
            <a:r>
              <a:rPr lang="el-GR" sz="2800" dirty="0">
                <a:latin typeface="Cambria" pitchFamily="18" charset="0"/>
              </a:rPr>
              <a:t>μ</a:t>
            </a:r>
            <a:r>
              <a:rPr lang="en-US" sz="2800" baseline="-25000" dirty="0">
                <a:latin typeface="Cambria" pitchFamily="18" charset="0"/>
              </a:rPr>
              <a:t>B</a:t>
            </a:r>
            <a:r>
              <a:rPr lang="en-US" sz="2800" dirty="0">
                <a:latin typeface="Cambria" pitchFamily="18" charset="0"/>
              </a:rPr>
              <a:t> = </a:t>
            </a:r>
            <a:r>
              <a:rPr lang="el-GR" sz="2800" dirty="0">
                <a:latin typeface="Cambria" pitchFamily="18" charset="0"/>
              </a:rPr>
              <a:t>μ</a:t>
            </a:r>
            <a:r>
              <a:rPr lang="en-US" sz="2800" baseline="-25000" dirty="0">
                <a:latin typeface="Cambria" pitchFamily="18" charset="0"/>
              </a:rPr>
              <a:t>W</a:t>
            </a:r>
            <a:endParaRPr lang="en-US" sz="2800" dirty="0">
              <a:latin typeface="Cambria" pitchFamily="18" charset="0"/>
            </a:endParaRPr>
          </a:p>
          <a:p>
            <a:r>
              <a:rPr lang="en-US" sz="2800" dirty="0">
                <a:latin typeface="Cambria" pitchFamily="18" charset="0"/>
              </a:rPr>
              <a:t>H</a:t>
            </a:r>
            <a:r>
              <a:rPr lang="en-US" sz="2800" baseline="-25000" dirty="0">
                <a:latin typeface="Cambria" pitchFamily="18" charset="0"/>
              </a:rPr>
              <a:t>a</a:t>
            </a:r>
            <a:r>
              <a:rPr lang="en-US" sz="2800" dirty="0">
                <a:latin typeface="Cambria" pitchFamily="18" charset="0"/>
              </a:rPr>
              <a:t>: </a:t>
            </a:r>
            <a:r>
              <a:rPr lang="el-GR" sz="2800" dirty="0">
                <a:latin typeface="Cambria" pitchFamily="18" charset="0"/>
              </a:rPr>
              <a:t>μ</a:t>
            </a:r>
            <a:r>
              <a:rPr lang="en-US" sz="2800" baseline="-25000" dirty="0">
                <a:latin typeface="Cambria" pitchFamily="18" charset="0"/>
              </a:rPr>
              <a:t>B</a:t>
            </a:r>
            <a:r>
              <a:rPr lang="en-US" sz="2800" dirty="0">
                <a:latin typeface="Cambria" pitchFamily="18" charset="0"/>
              </a:rPr>
              <a:t> &gt; </a:t>
            </a:r>
            <a:r>
              <a:rPr lang="el-GR" sz="2800" dirty="0">
                <a:latin typeface="Cambria" pitchFamily="18" charset="0"/>
              </a:rPr>
              <a:t>μ</a:t>
            </a:r>
            <a:r>
              <a:rPr lang="en-US" sz="2800" baseline="-25000" dirty="0">
                <a:latin typeface="Cambria" pitchFamily="18" charset="0"/>
              </a:rPr>
              <a:t>W</a:t>
            </a:r>
            <a:endParaRPr lang="en-US" sz="2800" dirty="0">
              <a:latin typeface="Cambria"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3657600" y="5715000"/>
                <a:ext cx="5029200" cy="830997"/>
              </a:xfrm>
              <a:prstGeom prst="rect">
                <a:avLst/>
              </a:prstGeom>
              <a:noFill/>
            </p:spPr>
            <p:txBody>
              <a:bodyPr wrap="square" rtlCol="0">
                <a:spAutoFit/>
              </a:bodyPr>
              <a:lstStyle/>
              <a:p>
                <a:r>
                  <a:rPr lang="en-US" sz="2400" dirty="0"/>
                  <a:t>Based on the sample data: </a:t>
                </a: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acc>
                            <m:accPr>
                              <m:chr m:val="̅"/>
                              <m:ctrlPr>
                                <a:rPr lang="en-US" sz="2400" i="1" smtClean="0">
                                  <a:latin typeface="Cambria Math"/>
                                </a:rPr>
                              </m:ctrlPr>
                            </m:accPr>
                            <m:e>
                              <m:r>
                                <a:rPr lang="en-US" sz="2400" b="0" i="1" smtClean="0">
                                  <a:latin typeface="Cambria Math"/>
                                </a:rPr>
                                <m:t>𝑥</m:t>
                              </m:r>
                            </m:e>
                          </m:acc>
                        </m:e>
                        <m:sub>
                          <m:r>
                            <a:rPr lang="en-US" sz="2400" b="0" i="1" smtClean="0">
                              <a:latin typeface="Cambria Math"/>
                            </a:rPr>
                            <m:t>𝐵</m:t>
                          </m:r>
                        </m:sub>
                      </m:sSub>
                      <m:r>
                        <a:rPr lang="en-US" sz="2400" b="0" i="1" smtClean="0">
                          <a:latin typeface="Cambria Math"/>
                        </a:rPr>
                        <m:t>−</m:t>
                      </m:r>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𝑥</m:t>
                              </m:r>
                            </m:e>
                          </m:acc>
                        </m:e>
                        <m:sub>
                          <m:r>
                            <a:rPr lang="en-US" sz="2400" b="0" i="1" smtClean="0">
                              <a:latin typeface="Cambria Math"/>
                            </a:rPr>
                            <m:t>𝑊</m:t>
                          </m:r>
                        </m:sub>
                      </m:sSub>
                      <m:r>
                        <a:rPr lang="en-US" sz="2400" b="0" i="1" smtClean="0">
                          <a:latin typeface="Cambria Math"/>
                        </a:rPr>
                        <m:t>=23.60−19.22=4.38</m:t>
                      </m:r>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57600" y="5715000"/>
                <a:ext cx="5029200" cy="830997"/>
              </a:xfrm>
              <a:prstGeom prst="rect">
                <a:avLst/>
              </a:prstGeom>
              <a:blipFill rotWithShape="0">
                <a:blip r:embed="rId3"/>
                <a:stretch>
                  <a:fillRect l="-1818" t="-588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6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build="p"/>
      <p:bldP spid="18" grpId="0"/>
      <p:bldP spid="19"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3534177" y="5150888"/>
                <a:ext cx="1990860" cy="523220"/>
              </a:xfrm>
              <a:prstGeom prst="rect">
                <a:avLst/>
              </a:prstGeom>
              <a:noFill/>
            </p:spPr>
            <p:txBody>
              <a:bodyPr wrap="square" rtlCol="0">
                <a:spAutoFit/>
              </a:bodyPr>
              <a:lstStyle/>
              <a:p>
                <a14:m>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=23.6</m:t>
                    </m:r>
                  </m:oMath>
                </a14:m>
                <a:r>
                  <a:rPr lang="en-US" sz="2800" dirty="0">
                    <a:solidFill>
                      <a:prstClr val="black"/>
                    </a:solidFill>
                    <a:latin typeface="Cambria" pitchFamily="18" charset="0"/>
                  </a:rPr>
                  <a:t>0</a:t>
                </a:r>
              </a:p>
            </p:txBody>
          </p:sp>
        </mc:Choice>
        <mc:Fallback xmlns="">
          <p:sp>
            <p:nvSpPr>
              <p:cNvPr id="8" name="TextBox 7"/>
              <p:cNvSpPr txBox="1">
                <a:spLocks noRot="1" noChangeAspect="1" noMove="1" noResize="1" noEditPoints="1" noAdjustHandles="1" noChangeArrowheads="1" noChangeShapeType="1" noTextEdit="1"/>
              </p:cNvSpPr>
              <p:nvPr/>
            </p:nvSpPr>
            <p:spPr>
              <a:xfrm>
                <a:off x="3534177" y="5150888"/>
                <a:ext cx="1990860" cy="523220"/>
              </a:xfrm>
              <a:prstGeom prst="rect">
                <a:avLst/>
              </a:prstGeom>
              <a:blipFill rotWithShape="1">
                <a:blip r:embed="rId3"/>
                <a:stretch>
                  <a:fillRect t="-11628" r="-1227" b="-31395"/>
                </a:stretch>
              </a:blipFill>
            </p:spPr>
            <p:txBody>
              <a:bodyPr/>
              <a:lstStyle/>
              <a:p>
                <a:r>
                  <a:rPr lang="en-US">
                    <a:noFill/>
                  </a:rPr>
                  <a:t> </a:t>
                </a:r>
              </a:p>
            </p:txBody>
          </p:sp>
        </mc:Fallback>
      </mc:AlternateContent>
      <p:sp>
        <p:nvSpPr>
          <p:cNvPr id="12" name="TextBox 11"/>
          <p:cNvSpPr txBox="1"/>
          <p:nvPr/>
        </p:nvSpPr>
        <p:spPr>
          <a:xfrm>
            <a:off x="2498501" y="1472466"/>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457200" y="1447799"/>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609600" y="1094601"/>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5867400" y="5123679"/>
                <a:ext cx="22205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=19.22</m:t>
                      </m:r>
                    </m:oMath>
                  </m:oMathPara>
                </a14:m>
                <a:endParaRPr lang="en-US" sz="2800" dirty="0">
                  <a:solidFill>
                    <a:prstClr val="black"/>
                  </a:solidFill>
                  <a:latin typeface="Cambria"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867400" y="5123679"/>
                <a:ext cx="222053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00210" y="5764953"/>
                <a:ext cx="5096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=4.38</m:t>
                      </m:r>
                    </m:oMath>
                  </m:oMathPara>
                </a14:m>
                <a:endParaRPr lang="en-US" sz="2800" b="0" dirty="0">
                  <a:solidFill>
                    <a:prstClr val="black"/>
                  </a:solidFill>
                  <a:latin typeface="Cambria"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00210" y="5764953"/>
                <a:ext cx="5096815" cy="523220"/>
              </a:xfrm>
              <a:prstGeom prst="rect">
                <a:avLst/>
              </a:prstGeom>
              <a:blipFill rotWithShape="1">
                <a:blip r:embed="rId5"/>
                <a:stretch>
                  <a:fillRect/>
                </a:stretch>
              </a:blipFill>
            </p:spPr>
            <p:txBody>
              <a:bodyPr/>
              <a:lstStyle/>
              <a:p>
                <a:r>
                  <a:rPr lang="en-US">
                    <a:noFill/>
                  </a:rPr>
                  <a:t> </a:t>
                </a:r>
              </a:p>
            </p:txBody>
          </p:sp>
        </mc:Fallback>
      </mc:AlternateContent>
      <p:sp>
        <p:nvSpPr>
          <p:cNvPr id="11" name="TextBox 10"/>
          <p:cNvSpPr txBox="1"/>
          <p:nvPr/>
        </p:nvSpPr>
        <p:spPr>
          <a:xfrm>
            <a:off x="3681984" y="1197417"/>
            <a:ext cx="5038344" cy="2246769"/>
          </a:xfrm>
          <a:prstGeom prst="rect">
            <a:avLst/>
          </a:prstGeom>
          <a:solidFill>
            <a:srgbClr val="FFFF99"/>
          </a:solidFill>
          <a:ln w="28575">
            <a:solidFill>
              <a:srgbClr val="C00000"/>
            </a:solidFill>
          </a:ln>
        </p:spPr>
        <p:txBody>
          <a:bodyPr wrap="square" rtlCol="0">
            <a:spAutoFit/>
          </a:bodyPr>
          <a:lstStyle/>
          <a:p>
            <a:r>
              <a:rPr lang="en-US" sz="2800" i="1" dirty="0">
                <a:solidFill>
                  <a:prstClr val="black"/>
                </a:solidFill>
                <a:latin typeface="Cambria" pitchFamily="18" charset="0"/>
              </a:rPr>
              <a:t>To simulate samples under H</a:t>
            </a:r>
            <a:r>
              <a:rPr lang="en-US" sz="2800" i="1" baseline="-25000" dirty="0">
                <a:solidFill>
                  <a:prstClr val="black"/>
                </a:solidFill>
                <a:latin typeface="Cambria" pitchFamily="18" charset="0"/>
              </a:rPr>
              <a:t>0</a:t>
            </a:r>
            <a:r>
              <a:rPr lang="en-US" sz="2800" i="1" dirty="0">
                <a:solidFill>
                  <a:prstClr val="black"/>
                </a:solidFill>
                <a:latin typeface="Cambria" pitchFamily="18" charset="0"/>
              </a:rPr>
              <a:t> (no difference):</a:t>
            </a:r>
          </a:p>
          <a:p>
            <a:pPr marL="457200" lvl="0" indent="-457200">
              <a:buFont typeface="Arial" panose="020B0604020202020204" pitchFamily="34" charset="0"/>
              <a:buChar char="•"/>
            </a:pPr>
            <a:r>
              <a:rPr lang="en-US" sz="2800" i="1" dirty="0">
                <a:solidFill>
                  <a:prstClr val="black"/>
                </a:solidFill>
                <a:latin typeface="Cambria" pitchFamily="18" charset="0"/>
              </a:rPr>
              <a:t>Re-randomize the values into Beer &amp; Water groups </a:t>
            </a:r>
          </a:p>
          <a:p>
            <a:endParaRPr lang="en-US" sz="2800" i="1" dirty="0">
              <a:solidFill>
                <a:prstClr val="black"/>
              </a:solidFill>
              <a:latin typeface="Cambria" pitchFamily="18" charset="0"/>
            </a:endParaRPr>
          </a:p>
        </p:txBody>
      </p:sp>
      <p:sp>
        <p:nvSpPr>
          <p:cNvPr id="13" name="TextBox 12"/>
          <p:cNvSpPr txBox="1"/>
          <p:nvPr/>
        </p:nvSpPr>
        <p:spPr>
          <a:xfrm>
            <a:off x="1255979" y="1801962"/>
            <a:ext cx="1186810" cy="2123658"/>
          </a:xfrm>
          <a:prstGeom prst="rect">
            <a:avLst/>
          </a:prstGeom>
          <a:noFill/>
        </p:spPr>
        <p:txBody>
          <a:bodyPr wrap="square" rtlCol="0">
            <a:spAutoFit/>
          </a:bodyPr>
          <a:lstStyle/>
          <a:p>
            <a:r>
              <a:rPr lang="en-US" sz="1200" dirty="0">
                <a:solidFill>
                  <a:prstClr val="black"/>
                </a:solidFill>
              </a:rPr>
              <a:t>27   19   21   24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a:t>
            </a:r>
          </a:p>
        </p:txBody>
      </p:sp>
      <p:sp>
        <p:nvSpPr>
          <p:cNvPr id="18"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a:t>Randomization Approach</a:t>
            </a:r>
            <a:endParaRPr lang="en-US" dirty="0"/>
          </a:p>
        </p:txBody>
      </p:sp>
    </p:spTree>
    <p:custDataLst>
      <p:tags r:id="rId1"/>
    </p:custDataLst>
    <p:extLst>
      <p:ext uri="{BB962C8B-B14F-4D97-AF65-F5344CB8AC3E}">
        <p14:creationId xmlns:p14="http://schemas.microsoft.com/office/powerpoint/2010/main" val="2687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1.73472E-18 C 0.02465 1.73472E-18 0.04931 1.73472E-18 0.07396 1.73472E-18 " pathEditMode="relative" ptsTypes="f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42" presetClass="path" presetSubtype="0" accel="50000" decel="50000" fill="hold" grpId="0" nodeType="withEffect">
                                  <p:stCondLst>
                                    <p:cond delay="0"/>
                                  </p:stCondLst>
                                  <p:childTnLst>
                                    <p:animMotion origin="layout" path="M -3.33333E-6 -2.82211E-6 L -0.10573 0.00139 " pathEditMode="relative" rAng="0" ptsTypes="AA">
                                      <p:cBhvr>
                                        <p:cTn id="13" dur="2000" fill="hold"/>
                                        <p:tgtEl>
                                          <p:spTgt spid="12"/>
                                        </p:tgtEl>
                                        <p:attrNameLst>
                                          <p:attrName>ppt_x</p:attrName>
                                          <p:attrName>ppt_y</p:attrName>
                                        </p:attrNameLst>
                                      </p:cBhvr>
                                      <p:rCtr x="-5295" y="69"/>
                                    </p:animMotion>
                                  </p:childTnLst>
                                </p:cTn>
                              </p:par>
                              <p:par>
                                <p:cTn id="14" presetID="10" presetClass="exit" presetSubtype="0" fill="hold" grpId="1" nodeType="with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1" y="909637"/>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3534177" y="5283092"/>
                <a:ext cx="1990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=21.76</m:t>
                      </m:r>
                    </m:oMath>
                  </m:oMathPara>
                </a14:m>
                <a:endParaRPr lang="en-US" sz="2800" dirty="0">
                  <a:solidFill>
                    <a:prstClr val="black"/>
                  </a:solidFill>
                  <a:latin typeface="Cambria"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34177" y="5283092"/>
                <a:ext cx="1990860" cy="523220"/>
              </a:xfrm>
              <a:prstGeom prst="rect">
                <a:avLst/>
              </a:prstGeom>
              <a:blipFill rotWithShape="1">
                <a:blip r:embed="rId3"/>
                <a:stretch>
                  <a:fillRect/>
                </a:stretch>
              </a:blipFill>
            </p:spPr>
            <p:txBody>
              <a:bodyPr/>
              <a:lstStyle/>
              <a:p>
                <a:r>
                  <a:rPr lang="en-US">
                    <a:noFill/>
                  </a:rPr>
                  <a:t> </a:t>
                </a:r>
              </a:p>
            </p:txBody>
          </p:sp>
        </mc:Fallback>
      </mc:AlternateContent>
      <p:sp>
        <p:nvSpPr>
          <p:cNvPr id="15" name="TextBox 14"/>
          <p:cNvSpPr txBox="1"/>
          <p:nvPr/>
        </p:nvSpPr>
        <p:spPr>
          <a:xfrm>
            <a:off x="609600" y="1094601"/>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5867400" y="5255883"/>
                <a:ext cx="22205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=22.50</m:t>
                      </m:r>
                    </m:oMath>
                  </m:oMathPara>
                </a14:m>
                <a:endParaRPr lang="en-US" sz="2800" dirty="0">
                  <a:solidFill>
                    <a:prstClr val="black"/>
                  </a:solidFill>
                  <a:latin typeface="Cambria"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867400" y="5255883"/>
                <a:ext cx="222053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00210" y="5897157"/>
                <a:ext cx="5096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=−0.84</m:t>
                      </m:r>
                    </m:oMath>
                  </m:oMathPara>
                </a14:m>
                <a:endParaRPr lang="en-US" sz="2800" b="0" dirty="0">
                  <a:solidFill>
                    <a:prstClr val="black"/>
                  </a:solidFill>
                  <a:latin typeface="Cambria"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00210" y="5897157"/>
                <a:ext cx="509681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81984" y="1197417"/>
                <a:ext cx="5038344" cy="2246769"/>
              </a:xfrm>
              <a:prstGeom prst="rect">
                <a:avLst/>
              </a:prstGeom>
              <a:solidFill>
                <a:srgbClr val="FFFF99"/>
              </a:solidFill>
              <a:ln w="28575">
                <a:solidFill>
                  <a:srgbClr val="C00000"/>
                </a:solidFill>
              </a:ln>
            </p:spPr>
            <p:txBody>
              <a:bodyPr wrap="square" rtlCol="0">
                <a:spAutoFit/>
              </a:bodyPr>
              <a:lstStyle/>
              <a:p>
                <a:r>
                  <a:rPr lang="en-US" sz="2800" i="1" dirty="0">
                    <a:solidFill>
                      <a:prstClr val="black"/>
                    </a:solidFill>
                    <a:latin typeface="Cambria" pitchFamily="18" charset="0"/>
                  </a:rPr>
                  <a:t>To simulate samples under H</a:t>
                </a:r>
                <a:r>
                  <a:rPr lang="en-US" sz="2800" i="1" baseline="-25000" dirty="0">
                    <a:solidFill>
                      <a:prstClr val="black"/>
                    </a:solidFill>
                    <a:latin typeface="Cambria" pitchFamily="18" charset="0"/>
                  </a:rPr>
                  <a:t>0</a:t>
                </a:r>
                <a:r>
                  <a:rPr lang="en-US" sz="2800" i="1" dirty="0">
                    <a:solidFill>
                      <a:prstClr val="black"/>
                    </a:solidFill>
                    <a:latin typeface="Cambria" pitchFamily="18" charset="0"/>
                  </a:rPr>
                  <a:t> (no difference):</a:t>
                </a:r>
              </a:p>
              <a:p>
                <a:pPr marL="457200" indent="-457200">
                  <a:buFont typeface="Arial" panose="020B0604020202020204" pitchFamily="34" charset="0"/>
                  <a:buChar char="•"/>
                </a:pPr>
                <a:r>
                  <a:rPr lang="en-US" sz="2800" i="1" dirty="0">
                    <a:solidFill>
                      <a:prstClr val="black"/>
                    </a:solidFill>
                    <a:latin typeface="Cambria" pitchFamily="18" charset="0"/>
                  </a:rPr>
                  <a:t>Re-randomize the values into Beer &amp; Water groups </a:t>
                </a:r>
              </a:p>
              <a:p>
                <a:pPr marL="457200" indent="-457200">
                  <a:buFont typeface="Arial" panose="020B0604020202020204" pitchFamily="34" charset="0"/>
                  <a:buChar char="•"/>
                </a:pPr>
                <a:r>
                  <a:rPr lang="en-US" sz="2800" i="1" dirty="0">
                    <a:solidFill>
                      <a:prstClr val="black"/>
                    </a:solidFill>
                    <a:latin typeface="Cambria" pitchFamily="18" charset="0"/>
                  </a:rPr>
                  <a:t>Compute  </a:t>
                </a:r>
                <a14:m>
                  <m:oMath xmlns:m="http://schemas.openxmlformats.org/officeDocument/2006/math">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𝐵</m:t>
                        </m:r>
                      </m:sub>
                    </m:sSub>
                    <m:r>
                      <a:rPr lang="en-US" sz="2800" i="1">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𝑊</m:t>
                        </m:r>
                      </m:sub>
                    </m:sSub>
                  </m:oMath>
                </a14:m>
                <a:endParaRPr lang="en-US" sz="2800" i="1" dirty="0">
                  <a:solidFill>
                    <a:prstClr val="black"/>
                  </a:solidFill>
                  <a:latin typeface="Cambria"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81984" y="1197417"/>
                <a:ext cx="5038344" cy="2246769"/>
              </a:xfrm>
              <a:prstGeom prst="rect">
                <a:avLst/>
              </a:prstGeom>
              <a:blipFill rotWithShape="1">
                <a:blip r:embed="rId6"/>
                <a:stretch>
                  <a:fillRect l="-2163" t="-2139" r="-1322" b="-5615"/>
                </a:stretch>
              </a:blipFill>
              <a:ln w="28575">
                <a:solidFill>
                  <a:srgbClr val="C00000"/>
                </a:solidFill>
              </a:ln>
            </p:spPr>
            <p:txBody>
              <a:bodyPr/>
              <a:lstStyle/>
              <a:p>
                <a:r>
                  <a:rPr lang="en-US">
                    <a:noFill/>
                  </a:rPr>
                  <a:t> </a:t>
                </a:r>
              </a:p>
            </p:txBody>
          </p:sp>
        </mc:Fallback>
      </mc:AlternateContent>
      <p:sp>
        <p:nvSpPr>
          <p:cNvPr id="13" name="TextBox 12"/>
          <p:cNvSpPr txBox="1"/>
          <p:nvPr/>
        </p:nvSpPr>
        <p:spPr>
          <a:xfrm>
            <a:off x="1255979" y="1812979"/>
            <a:ext cx="1186810" cy="2123658"/>
          </a:xfrm>
          <a:prstGeom prst="rect">
            <a:avLst/>
          </a:prstGeom>
          <a:noFill/>
        </p:spPr>
        <p:txBody>
          <a:bodyPr wrap="square" rtlCol="0">
            <a:spAutoFit/>
          </a:bodyPr>
          <a:lstStyle/>
          <a:p>
            <a:r>
              <a:rPr lang="en-US" sz="1200" dirty="0">
                <a:solidFill>
                  <a:prstClr val="black"/>
                </a:solidFill>
              </a:rPr>
              <a:t>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 </a:t>
            </a:r>
          </a:p>
        </p:txBody>
      </p:sp>
      <p:sp>
        <p:nvSpPr>
          <p:cNvPr id="18" name="TextBox 17"/>
          <p:cNvSpPr txBox="1"/>
          <p:nvPr/>
        </p:nvSpPr>
        <p:spPr>
          <a:xfrm>
            <a:off x="313981" y="1463405"/>
            <a:ext cx="1075386" cy="369332"/>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p:txBody>
      </p:sp>
      <p:sp>
        <p:nvSpPr>
          <p:cNvPr id="19" name="TextBox 18"/>
          <p:cNvSpPr txBox="1"/>
          <p:nvPr/>
        </p:nvSpPr>
        <p:spPr>
          <a:xfrm>
            <a:off x="2498501" y="1472466"/>
            <a:ext cx="914400" cy="369332"/>
          </a:xfrm>
          <a:prstGeom prst="rect">
            <a:avLst/>
          </a:prstGeom>
          <a:noFill/>
        </p:spPr>
        <p:txBody>
          <a:bodyPr wrap="square" rtlCol="0">
            <a:spAutoFit/>
          </a:bodyPr>
          <a:lstStyle/>
          <a:p>
            <a:r>
              <a:rPr lang="en-US" u="sng" dirty="0">
                <a:solidFill>
                  <a:prstClr val="black"/>
                </a:solidFill>
              </a:rPr>
              <a:t>Water</a:t>
            </a:r>
            <a:r>
              <a:rPr lang="en-US" sz="1200" dirty="0">
                <a:solidFill>
                  <a:prstClr val="black"/>
                </a:solidFill>
              </a:rPr>
              <a:t>          </a:t>
            </a:r>
          </a:p>
        </p:txBody>
      </p:sp>
      <p:sp>
        <p:nvSpPr>
          <p:cNvPr id="20" name="TextBox 19"/>
          <p:cNvSpPr txBox="1"/>
          <p:nvPr/>
        </p:nvSpPr>
        <p:spPr>
          <a:xfrm>
            <a:off x="1236078" y="2003620"/>
            <a:ext cx="361120" cy="4339650"/>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24</a:t>
            </a:r>
          </a:p>
          <a:p>
            <a:r>
              <a:rPr lang="en-US" sz="1200" dirty="0">
                <a:solidFill>
                  <a:prstClr val="black"/>
                </a:solidFill>
              </a:rPr>
              <a:t>19</a:t>
            </a:r>
          </a:p>
          <a:p>
            <a:r>
              <a:rPr lang="en-US" sz="1200" dirty="0">
                <a:solidFill>
                  <a:prstClr val="black"/>
                </a:solidFill>
              </a:rPr>
              <a:t>20</a:t>
            </a:r>
          </a:p>
          <a:p>
            <a:r>
              <a:rPr lang="en-US" sz="1200" dirty="0">
                <a:solidFill>
                  <a:prstClr val="black"/>
                </a:solidFill>
              </a:rPr>
              <a:t>24</a:t>
            </a:r>
          </a:p>
          <a:p>
            <a:r>
              <a:rPr lang="en-US" sz="1200" dirty="0">
                <a:solidFill>
                  <a:prstClr val="black"/>
                </a:solidFill>
              </a:rPr>
              <a:t>31</a:t>
            </a:r>
          </a:p>
          <a:p>
            <a:r>
              <a:rPr lang="en-US" sz="1200" dirty="0">
                <a:solidFill>
                  <a:prstClr val="black"/>
                </a:solidFill>
              </a:rPr>
              <a:t>13</a:t>
            </a:r>
          </a:p>
          <a:p>
            <a:r>
              <a:rPr lang="en-US" sz="1200" dirty="0">
                <a:solidFill>
                  <a:prstClr val="black"/>
                </a:solidFill>
              </a:rPr>
              <a:t>18</a:t>
            </a:r>
          </a:p>
          <a:p>
            <a:r>
              <a:rPr lang="en-US" sz="1200" dirty="0">
                <a:solidFill>
                  <a:prstClr val="black"/>
                </a:solidFill>
              </a:rPr>
              <a:t>24</a:t>
            </a:r>
          </a:p>
          <a:p>
            <a:r>
              <a:rPr lang="en-US" sz="1200" dirty="0">
                <a:solidFill>
                  <a:prstClr val="black"/>
                </a:solidFill>
              </a:rPr>
              <a:t>25</a:t>
            </a:r>
          </a:p>
          <a:p>
            <a:r>
              <a:rPr lang="en-US" sz="1200" dirty="0">
                <a:solidFill>
                  <a:prstClr val="black"/>
                </a:solidFill>
              </a:rPr>
              <a:t>21</a:t>
            </a:r>
          </a:p>
          <a:p>
            <a:r>
              <a:rPr lang="en-US" sz="1200" dirty="0">
                <a:solidFill>
                  <a:prstClr val="black"/>
                </a:solidFill>
              </a:rPr>
              <a:t>18</a:t>
            </a:r>
          </a:p>
          <a:p>
            <a:r>
              <a:rPr lang="en-US" sz="1200" dirty="0">
                <a:solidFill>
                  <a:prstClr val="black"/>
                </a:solidFill>
              </a:rPr>
              <a:t>15</a:t>
            </a:r>
          </a:p>
          <a:p>
            <a:r>
              <a:rPr lang="en-US" sz="1200" dirty="0">
                <a:solidFill>
                  <a:prstClr val="black"/>
                </a:solidFill>
              </a:rPr>
              <a:t>21</a:t>
            </a:r>
          </a:p>
          <a:p>
            <a:r>
              <a:rPr lang="en-US" sz="1200" dirty="0">
                <a:solidFill>
                  <a:prstClr val="black"/>
                </a:solidFill>
              </a:rPr>
              <a:t>16</a:t>
            </a:r>
          </a:p>
          <a:p>
            <a:r>
              <a:rPr lang="en-US" sz="1200" dirty="0">
                <a:solidFill>
                  <a:prstClr val="black"/>
                </a:solidFill>
              </a:rPr>
              <a:t>28</a:t>
            </a:r>
          </a:p>
          <a:p>
            <a:r>
              <a:rPr lang="en-US" sz="1200" dirty="0">
                <a:solidFill>
                  <a:prstClr val="black"/>
                </a:solidFill>
              </a:rPr>
              <a:t>22</a:t>
            </a:r>
          </a:p>
          <a:p>
            <a:r>
              <a:rPr lang="en-US" sz="1200" dirty="0">
                <a:solidFill>
                  <a:prstClr val="black"/>
                </a:solidFill>
              </a:rPr>
              <a:t>19</a:t>
            </a:r>
          </a:p>
          <a:p>
            <a:r>
              <a:rPr lang="en-US" sz="1200" dirty="0">
                <a:solidFill>
                  <a:prstClr val="black"/>
                </a:solidFill>
              </a:rPr>
              <a:t>27</a:t>
            </a:r>
          </a:p>
          <a:p>
            <a:r>
              <a:rPr lang="en-US" sz="1200" dirty="0">
                <a:solidFill>
                  <a:prstClr val="black"/>
                </a:solidFill>
              </a:rPr>
              <a:t>20</a:t>
            </a:r>
          </a:p>
          <a:p>
            <a:r>
              <a:rPr lang="en-US" sz="1200" dirty="0">
                <a:solidFill>
                  <a:prstClr val="black"/>
                </a:solidFill>
              </a:rPr>
              <a:t>23</a:t>
            </a:r>
          </a:p>
          <a:p>
            <a:r>
              <a:rPr lang="en-US" sz="1200" dirty="0">
                <a:solidFill>
                  <a:prstClr val="black"/>
                </a:solidFill>
              </a:rPr>
              <a:t>22</a:t>
            </a:r>
          </a:p>
          <a:p>
            <a:r>
              <a:rPr lang="en-US" sz="1200" dirty="0">
                <a:solidFill>
                  <a:prstClr val="black"/>
                </a:solidFill>
              </a:rPr>
              <a:t>21</a:t>
            </a:r>
          </a:p>
        </p:txBody>
      </p:sp>
      <p:sp>
        <p:nvSpPr>
          <p:cNvPr id="21" name="TextBox 20"/>
          <p:cNvSpPr txBox="1"/>
          <p:nvPr/>
        </p:nvSpPr>
        <p:spPr>
          <a:xfrm>
            <a:off x="1259920" y="1812979"/>
            <a:ext cx="457200" cy="276999"/>
          </a:xfrm>
          <a:prstGeom prst="rect">
            <a:avLst/>
          </a:prstGeom>
          <a:noFill/>
        </p:spPr>
        <p:txBody>
          <a:bodyPr wrap="square" rtlCol="0">
            <a:spAutoFit/>
          </a:bodyPr>
          <a:lstStyle/>
          <a:p>
            <a:r>
              <a:rPr lang="en-US" sz="1200" dirty="0">
                <a:solidFill>
                  <a:prstClr val="black"/>
                </a:solidFill>
              </a:rPr>
              <a:t>27</a:t>
            </a:r>
          </a:p>
        </p:txBody>
      </p:sp>
      <p:sp>
        <p:nvSpPr>
          <p:cNvPr id="22" name="TextBox 21"/>
          <p:cNvSpPr txBox="1"/>
          <p:nvPr/>
        </p:nvSpPr>
        <p:spPr>
          <a:xfrm>
            <a:off x="1537920" y="1812979"/>
            <a:ext cx="457200" cy="276999"/>
          </a:xfrm>
          <a:prstGeom prst="rect">
            <a:avLst/>
          </a:prstGeom>
          <a:noFill/>
        </p:spPr>
        <p:txBody>
          <a:bodyPr wrap="square" rtlCol="0">
            <a:spAutoFit/>
          </a:bodyPr>
          <a:lstStyle/>
          <a:p>
            <a:r>
              <a:rPr lang="en-US" sz="1200" dirty="0">
                <a:solidFill>
                  <a:prstClr val="black"/>
                </a:solidFill>
              </a:rPr>
              <a:t>19</a:t>
            </a:r>
          </a:p>
        </p:txBody>
      </p:sp>
      <p:sp>
        <p:nvSpPr>
          <p:cNvPr id="24" name="TextBox 23"/>
          <p:cNvSpPr txBox="1"/>
          <p:nvPr/>
        </p:nvSpPr>
        <p:spPr>
          <a:xfrm>
            <a:off x="1778456" y="1822158"/>
            <a:ext cx="457200" cy="276999"/>
          </a:xfrm>
          <a:prstGeom prst="rect">
            <a:avLst/>
          </a:prstGeom>
          <a:noFill/>
        </p:spPr>
        <p:txBody>
          <a:bodyPr wrap="square" rtlCol="0">
            <a:spAutoFit/>
          </a:bodyPr>
          <a:lstStyle/>
          <a:p>
            <a:r>
              <a:rPr lang="en-US" sz="1200" dirty="0">
                <a:solidFill>
                  <a:prstClr val="black"/>
                </a:solidFill>
              </a:rPr>
              <a:t>21</a:t>
            </a:r>
          </a:p>
        </p:txBody>
      </p:sp>
      <p:sp>
        <p:nvSpPr>
          <p:cNvPr id="25" name="TextBox 24"/>
          <p:cNvSpPr txBox="1"/>
          <p:nvPr/>
        </p:nvSpPr>
        <p:spPr>
          <a:xfrm>
            <a:off x="1777481" y="2008387"/>
            <a:ext cx="361120" cy="3046988"/>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26</a:t>
            </a:r>
          </a:p>
          <a:p>
            <a:r>
              <a:rPr lang="en-US" sz="1200" dirty="0">
                <a:solidFill>
                  <a:prstClr val="black"/>
                </a:solidFill>
              </a:rPr>
              <a:t>31</a:t>
            </a:r>
          </a:p>
          <a:p>
            <a:r>
              <a:rPr lang="en-US" sz="1200" dirty="0">
                <a:solidFill>
                  <a:prstClr val="black"/>
                </a:solidFill>
              </a:rPr>
              <a:t>19</a:t>
            </a:r>
          </a:p>
          <a:p>
            <a:r>
              <a:rPr lang="en-US" sz="1200" dirty="0">
                <a:solidFill>
                  <a:prstClr val="black"/>
                </a:solidFill>
              </a:rPr>
              <a:t>23</a:t>
            </a:r>
          </a:p>
          <a:p>
            <a:r>
              <a:rPr lang="en-US" sz="1200" dirty="0">
                <a:solidFill>
                  <a:prstClr val="black"/>
                </a:solidFill>
              </a:rPr>
              <a:t>15</a:t>
            </a:r>
          </a:p>
          <a:p>
            <a:r>
              <a:rPr lang="en-US" sz="1200" dirty="0">
                <a:solidFill>
                  <a:prstClr val="black"/>
                </a:solidFill>
              </a:rPr>
              <a:t>22</a:t>
            </a:r>
          </a:p>
          <a:p>
            <a:r>
              <a:rPr lang="en-US" sz="1200" dirty="0">
                <a:solidFill>
                  <a:prstClr val="black"/>
                </a:solidFill>
              </a:rPr>
              <a:t>12</a:t>
            </a:r>
          </a:p>
          <a:p>
            <a:r>
              <a:rPr lang="en-US" sz="1200" dirty="0">
                <a:solidFill>
                  <a:prstClr val="black"/>
                </a:solidFill>
              </a:rPr>
              <a:t>24</a:t>
            </a:r>
          </a:p>
          <a:p>
            <a:r>
              <a:rPr lang="en-US" sz="1200" dirty="0">
                <a:solidFill>
                  <a:prstClr val="black"/>
                </a:solidFill>
              </a:rPr>
              <a:t>29</a:t>
            </a:r>
          </a:p>
          <a:p>
            <a:r>
              <a:rPr lang="en-US" sz="1200" dirty="0">
                <a:solidFill>
                  <a:prstClr val="black"/>
                </a:solidFill>
              </a:rPr>
              <a:t>20</a:t>
            </a:r>
          </a:p>
          <a:p>
            <a:r>
              <a:rPr lang="en-US" sz="1200" dirty="0">
                <a:solidFill>
                  <a:prstClr val="black"/>
                </a:solidFill>
              </a:rPr>
              <a:t>27</a:t>
            </a:r>
          </a:p>
          <a:p>
            <a:r>
              <a:rPr lang="en-US" sz="1200" dirty="0">
                <a:solidFill>
                  <a:prstClr val="black"/>
                </a:solidFill>
              </a:rPr>
              <a:t>21</a:t>
            </a:r>
          </a:p>
          <a:p>
            <a:r>
              <a:rPr lang="en-US" sz="1200" dirty="0">
                <a:solidFill>
                  <a:prstClr val="black"/>
                </a:solidFill>
              </a:rPr>
              <a:t>17</a:t>
            </a:r>
          </a:p>
          <a:p>
            <a:r>
              <a:rPr lang="en-US" sz="1200" dirty="0">
                <a:solidFill>
                  <a:prstClr val="black"/>
                </a:solidFill>
              </a:rPr>
              <a:t>24</a:t>
            </a:r>
          </a:p>
          <a:p>
            <a:r>
              <a:rPr lang="en-US" sz="1200" dirty="0">
                <a:solidFill>
                  <a:prstClr val="black"/>
                </a:solidFill>
              </a:rPr>
              <a:t>28</a:t>
            </a:r>
          </a:p>
        </p:txBody>
      </p:sp>
      <p:sp>
        <p:nvSpPr>
          <p:cNvPr id="4" name="TextBox 3"/>
          <p:cNvSpPr txBox="1"/>
          <p:nvPr/>
        </p:nvSpPr>
        <p:spPr>
          <a:xfrm>
            <a:off x="3681984" y="3694939"/>
            <a:ext cx="5038344" cy="1384995"/>
          </a:xfrm>
          <a:prstGeom prst="rect">
            <a:avLst/>
          </a:prstGeom>
          <a:solidFill>
            <a:schemeClr val="accent6">
              <a:lumMod val="60000"/>
              <a:lumOff val="40000"/>
            </a:schemeClr>
          </a:solidFill>
        </p:spPr>
        <p:txBody>
          <a:bodyPr wrap="square" rtlCol="0">
            <a:spAutoFit/>
          </a:bodyPr>
          <a:lstStyle/>
          <a:p>
            <a:r>
              <a:rPr lang="en-US" sz="2800" dirty="0"/>
              <a:t>Repeat this process 1000’s of times to see how “unusual” the original difference of 4.38 is.</a:t>
            </a:r>
          </a:p>
        </p:txBody>
      </p:sp>
      <p:sp>
        <p:nvSpPr>
          <p:cNvPr id="26" name="TextBox 25"/>
          <p:cNvSpPr txBox="1"/>
          <p:nvPr/>
        </p:nvSpPr>
        <p:spPr>
          <a:xfrm>
            <a:off x="1788271" y="5927771"/>
            <a:ext cx="2565919" cy="83099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solidFill>
              <a:schemeClr val="tx1"/>
            </a:solidFill>
          </a:ln>
        </p:spPr>
        <p:txBody>
          <a:bodyPr wrap="square" rtlCol="0">
            <a:spAutoFit/>
          </a:bodyPr>
          <a:lstStyle/>
          <a:p>
            <a:pPr algn="ctr"/>
            <a:r>
              <a:rPr lang="en-US" sz="4800" b="1" i="1" dirty="0">
                <a:latin typeface="Arial" pitchFamily="34" charset="0"/>
                <a:cs typeface="Arial" pitchFamily="34" charset="0"/>
              </a:rPr>
              <a:t>StatKey</a:t>
            </a:r>
          </a:p>
        </p:txBody>
      </p:sp>
      <p:sp>
        <p:nvSpPr>
          <p:cNvPr id="23"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a:t>Randomization Approach</a:t>
            </a:r>
            <a:endParaRPr lang="en-US" dirty="0"/>
          </a:p>
        </p:txBody>
      </p:sp>
    </p:spTree>
    <p:custDataLst>
      <p:tags r:id="rId1"/>
    </p:custDataLst>
    <p:extLst>
      <p:ext uri="{BB962C8B-B14F-4D97-AF65-F5344CB8AC3E}">
        <p14:creationId xmlns:p14="http://schemas.microsoft.com/office/powerpoint/2010/main" val="6276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3.31483E-6 L 0.14583 0.00116 " pathEditMode="relative" rAng="0" ptsTypes="AA">
                                      <p:cBhvr>
                                        <p:cTn id="15" dur="2000" fill="hold"/>
                                        <p:tgtEl>
                                          <p:spTgt spid="21"/>
                                        </p:tgtEl>
                                        <p:attrNameLst>
                                          <p:attrName>ppt_x</p:attrName>
                                          <p:attrName>ppt_y</p:attrName>
                                        </p:attrNameLst>
                                      </p:cBhvr>
                                      <p:rCtr x="7292" y="4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8.33333E-7 -7.40741E-7 L -0.10642 0.00232 " pathEditMode="relative" rAng="0" ptsTypes="AA">
                                      <p:cBhvr>
                                        <p:cTn id="19" dur="2000" fill="hold"/>
                                        <p:tgtEl>
                                          <p:spTgt spid="22"/>
                                        </p:tgtEl>
                                        <p:attrNameLst>
                                          <p:attrName>ppt_x</p:attrName>
                                          <p:attrName>ppt_y</p:attrName>
                                        </p:attrNameLst>
                                      </p:cBhvr>
                                      <p:rCtr x="-5330" y="11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44444E-6 3.7037E-7 L -0.13281 0.02847 " pathEditMode="relative" rAng="0" ptsTypes="AA">
                                      <p:cBhvr>
                                        <p:cTn id="23" dur="2000" fill="hold"/>
                                        <p:tgtEl>
                                          <p:spTgt spid="24"/>
                                        </p:tgtEl>
                                        <p:attrNameLst>
                                          <p:attrName>ppt_x</p:attrName>
                                          <p:attrName>ppt_y</p:attrName>
                                        </p:attrNameLst>
                                      </p:cBhvr>
                                      <p:rCtr x="-6649" y="1412"/>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par>
                                <p:cTn id="35" presetID="42" presetClass="path" presetSubtype="0" accel="50000" decel="50000" fill="hold" grpId="1" nodeType="withEffect">
                                  <p:stCondLst>
                                    <p:cond delay="0"/>
                                  </p:stCondLst>
                                  <p:childTnLst>
                                    <p:animMotion origin="layout" path="M -1.11111E-6 -2.49364E-6 L -0.07465 0.02845 " pathEditMode="relative" rAng="0" ptsTypes="AA">
                                      <p:cBhvr>
                                        <p:cTn id="36" dur="2000" fill="hold"/>
                                        <p:tgtEl>
                                          <p:spTgt spid="20"/>
                                        </p:tgtEl>
                                        <p:attrNameLst>
                                          <p:attrName>ppt_x</p:attrName>
                                          <p:attrName>ppt_y</p:attrName>
                                        </p:attrNameLst>
                                      </p:cBhvr>
                                      <p:rCtr x="-3733" y="1411"/>
                                    </p:animMotion>
                                  </p:childTnLst>
                                </p:cTn>
                              </p:par>
                              <p:par>
                                <p:cTn id="37" presetID="42" presetClass="path" presetSubtype="0" accel="50000" decel="50000" fill="hold" grpId="1" nodeType="withEffect">
                                  <p:stCondLst>
                                    <p:cond delay="0"/>
                                  </p:stCondLst>
                                  <p:childTnLst>
                                    <p:animMotion origin="layout" path="M -2.5E-6 2.44737E-6 L 0.08542 -0.00047 " pathEditMode="relative" rAng="0" ptsTypes="AA">
                                      <p:cBhvr>
                                        <p:cTn id="38" dur="1800" fill="hold"/>
                                        <p:tgtEl>
                                          <p:spTgt spid="25"/>
                                        </p:tgtEl>
                                        <p:attrNameLst>
                                          <p:attrName>ppt_x</p:attrName>
                                          <p:attrName>ppt_y</p:attrName>
                                        </p:attrNameLst>
                                      </p:cBhvr>
                                      <p:rCtr x="4271" y="-23"/>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500"/>
                                        <p:tgtEl>
                                          <p:spTgt spid="1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3" grpId="0"/>
      <p:bldP spid="18" grpId="0"/>
      <p:bldP spid="19" grpId="0"/>
      <p:bldP spid="20" grpId="0"/>
      <p:bldP spid="20" grpId="1"/>
      <p:bldP spid="21" grpId="0"/>
      <p:bldP spid="22" grpId="0"/>
      <p:bldP spid="24" grpId="0"/>
      <p:bldP spid="25" grpId="0"/>
      <p:bldP spid="25" grpId="1"/>
      <p:bldP spid="4"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25"/>
            <a:ext cx="8229600" cy="842382"/>
          </a:xfrm>
        </p:spPr>
        <p:txBody>
          <a:bodyPr/>
          <a:lstStyle/>
          <a:p>
            <a:r>
              <a:rPr lang="en-US" dirty="0"/>
              <a:t>Randomization Test</a:t>
            </a:r>
          </a:p>
        </p:txBody>
      </p:sp>
      <p:sp>
        <p:nvSpPr>
          <p:cNvPr id="3" name="Content Placeholder 2"/>
          <p:cNvSpPr>
            <a:spLocks noGrp="1"/>
          </p:cNvSpPr>
          <p:nvPr>
            <p:ph idx="1"/>
          </p:nvPr>
        </p:nvSpPr>
        <p:spPr>
          <a:xfrm>
            <a:off x="76200" y="5738211"/>
            <a:ext cx="9067800" cy="990600"/>
          </a:xfrm>
        </p:spPr>
        <p:txBody>
          <a:bodyPr/>
          <a:lstStyle/>
          <a:p>
            <a:pPr marL="0" indent="0">
              <a:buNone/>
            </a:pPr>
            <a:r>
              <a:rPr lang="en-US" sz="2700" dirty="0"/>
              <a:t>If there were no difference between beer and water, we would only see differences this extreme 0.05% of the time!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7" y="990601"/>
            <a:ext cx="9195145" cy="474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4600" y="4061811"/>
            <a:ext cx="2057400" cy="685800"/>
          </a:xfrm>
          <a:prstGeom prst="roundRect">
            <a:avLst/>
          </a:pr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Distribution of statistic if H</a:t>
            </a:r>
            <a:r>
              <a:rPr lang="en-US" baseline="-25000" dirty="0">
                <a:solidFill>
                  <a:schemeClr val="tx1"/>
                </a:solidFill>
              </a:rPr>
              <a:t>0</a:t>
            </a:r>
            <a:r>
              <a:rPr lang="en-US" dirty="0">
                <a:solidFill>
                  <a:schemeClr val="tx1"/>
                </a:solidFill>
              </a:rPr>
              <a:t> true</a:t>
            </a:r>
          </a:p>
        </p:txBody>
      </p:sp>
      <p:sp>
        <p:nvSpPr>
          <p:cNvPr id="6" name="Left Arrow 5"/>
          <p:cNvSpPr/>
          <p:nvPr/>
        </p:nvSpPr>
        <p:spPr>
          <a:xfrm flipH="1">
            <a:off x="3733800" y="5257800"/>
            <a:ext cx="2286000" cy="609600"/>
          </a:xfrm>
          <a:prstGeom prst="leftArrow">
            <a:avLst>
              <a:gd name="adj1" fmla="val 35185"/>
              <a:gd name="adj2" fmla="val 38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observed statistic</a:t>
            </a:r>
          </a:p>
        </p:txBody>
      </p:sp>
      <p:sp>
        <p:nvSpPr>
          <p:cNvPr id="7" name="Oval 6"/>
          <p:cNvSpPr/>
          <p:nvPr/>
        </p:nvSpPr>
        <p:spPr bwMode="auto">
          <a:xfrm>
            <a:off x="6838988" y="1184856"/>
            <a:ext cx="1143000" cy="381000"/>
          </a:xfrm>
          <a:prstGeom prst="ellipse">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cxnSp>
        <p:nvCxnSpPr>
          <p:cNvPr id="8" name="Straight Arrow Connector 7"/>
          <p:cNvCxnSpPr/>
          <p:nvPr/>
        </p:nvCxnSpPr>
        <p:spPr bwMode="auto">
          <a:xfrm flipH="1">
            <a:off x="6553200" y="1565856"/>
            <a:ext cx="889714" cy="3844344"/>
          </a:xfrm>
          <a:prstGeom prst="straightConnector1">
            <a:avLst/>
          </a:prstGeom>
          <a:solidFill>
            <a:schemeClr val="tx1"/>
          </a:solidFill>
          <a:ln w="28575" cap="flat" cmpd="sng" algn="ctr">
            <a:solidFill>
              <a:schemeClr val="tx2"/>
            </a:solidFill>
            <a:prstDash val="solid"/>
            <a:round/>
            <a:headEnd type="none" w="med" len="med"/>
            <a:tailEnd type="arrow"/>
          </a:ln>
          <a:effectLst/>
        </p:spPr>
      </p:cxnSp>
      <p:sp>
        <p:nvSpPr>
          <p:cNvPr id="9" name="Left Arrow 8"/>
          <p:cNvSpPr/>
          <p:nvPr/>
        </p:nvSpPr>
        <p:spPr>
          <a:xfrm flipH="1">
            <a:off x="4267200" y="3171568"/>
            <a:ext cx="1485900" cy="687211"/>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p-value</a:t>
            </a:r>
          </a:p>
        </p:txBody>
      </p:sp>
    </p:spTree>
    <p:extLst>
      <p:ext uri="{BB962C8B-B14F-4D97-AF65-F5344CB8AC3E}">
        <p14:creationId xmlns:p14="http://schemas.microsoft.com/office/powerpoint/2010/main" val="1474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360"/>
                                          </p:val>
                                        </p:tav>
                                        <p:tav tm="100000">
                                          <p:val>
                                            <p:fltVal val="0"/>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dissolve">
                                      <p:cBhvr>
                                        <p:cTn id="4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518"/>
          <a:stretch/>
        </p:blipFill>
        <p:spPr bwMode="auto">
          <a:xfrm>
            <a:off x="914400" y="1617236"/>
            <a:ext cx="7391400" cy="519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146324" y="6287529"/>
            <a:ext cx="1159476" cy="523255"/>
          </a:xfrm>
          <a:prstGeom prst="ellipse">
            <a:avLst/>
          </a:prstGeom>
          <a:noFill/>
          <a:ln w="1270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7200" y="6091956"/>
            <a:ext cx="1143000" cy="537444"/>
          </a:xfrm>
          <a:prstGeom prst="ellipse">
            <a:avLst/>
          </a:prstGeom>
          <a:noFill/>
          <a:ln w="1270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Oval 6"/>
          <p:cNvSpPr/>
          <p:nvPr/>
        </p:nvSpPr>
        <p:spPr>
          <a:xfrm>
            <a:off x="685800" y="1676400"/>
            <a:ext cx="7848600" cy="5134384"/>
          </a:xfrm>
          <a:prstGeom prst="ellipse">
            <a:avLst/>
          </a:prstGeom>
          <a:noFill/>
          <a:ln w="1270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Oval 7"/>
          <p:cNvSpPr/>
          <p:nvPr/>
        </p:nvSpPr>
        <p:spPr>
          <a:xfrm>
            <a:off x="6952734" y="4114800"/>
            <a:ext cx="1353065" cy="533400"/>
          </a:xfrm>
          <a:prstGeom prst="ellipse">
            <a:avLst/>
          </a:prstGeom>
          <a:noFill/>
          <a:ln w="1270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p:cNvSpPr txBox="1">
            <a:spLocks/>
          </p:cNvSpPr>
          <p:nvPr/>
        </p:nvSpPr>
        <p:spPr>
          <a:xfrm>
            <a:off x="332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if the null hypothesis is true</a:t>
            </a:r>
          </a:p>
        </p:txBody>
      </p:sp>
      <p:sp>
        <p:nvSpPr>
          <p:cNvPr id="2" name="Title 1"/>
          <p:cNvSpPr>
            <a:spLocks noGrp="1"/>
          </p:cNvSpPr>
          <p:nvPr>
            <p:ph type="title"/>
          </p:nvPr>
        </p:nvSpPr>
        <p:spPr>
          <a:xfrm>
            <a:off x="332914" y="0"/>
            <a:ext cx="8534400" cy="1524000"/>
          </a:xfrm>
        </p:spPr>
        <p:txBody>
          <a:bodyPr>
            <a:noAutofit/>
          </a:body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0" name="Title 1"/>
          <p:cNvSpPr txBox="1">
            <a:spLocks/>
          </p:cNvSpPr>
          <p:nvPr/>
        </p:nvSpPr>
        <p:spPr>
          <a:xfrm>
            <a:off x="332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1" name="Title 1"/>
          <p:cNvSpPr txBox="1">
            <a:spLocks/>
          </p:cNvSpPr>
          <p:nvPr/>
        </p:nvSpPr>
        <p:spPr>
          <a:xfrm>
            <a:off x="332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2" name="Title 1"/>
          <p:cNvSpPr txBox="1">
            <a:spLocks/>
          </p:cNvSpPr>
          <p:nvPr/>
        </p:nvSpPr>
        <p:spPr>
          <a:xfrm>
            <a:off x="332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a:t>
            </a:r>
            <a:r>
              <a:rPr lang="en-US" sz="3200" b="0" dirty="0">
                <a:solidFill>
                  <a:srgbClr val="FF0000"/>
                </a:solidFill>
                <a:latin typeface="Arial" panose="020B0604020202020204" pitchFamily="34" charset="0"/>
                <a:cs typeface="Arial" panose="020B0604020202020204" pitchFamily="34" charset="0"/>
              </a:rPr>
              <a:t>The chance of obtaining a statistic as extreme</a:t>
            </a:r>
            <a:r>
              <a:rPr lang="en-US" sz="3200" b="0" dirty="0">
                <a:solidFill>
                  <a:schemeClr val="accent1"/>
                </a:solidFill>
                <a:latin typeface="Arial" panose="020B0604020202020204" pitchFamily="34" charset="0"/>
                <a:cs typeface="Arial" panose="020B0604020202020204" pitchFamily="34" charset="0"/>
              </a:rPr>
              <a:t>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a:t>
            </a:r>
            <a:r>
              <a:rPr lang="en-US" sz="3200" b="0">
                <a:solidFill>
                  <a:srgbClr val="00B050"/>
                </a:solidFill>
                <a:latin typeface="Arial" panose="020B0604020202020204" pitchFamily="34" charset="0"/>
                <a:cs typeface="Arial" panose="020B0604020202020204" pitchFamily="34" charset="0"/>
              </a:rPr>
              <a:t>is true </a:t>
            </a:r>
            <a:endParaRPr lang="en-US" sz="3200" b="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6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1014413"/>
            <a:ext cx="7386637" cy="4832092"/>
          </a:xfrm>
          <a:prstGeom prst="rect">
            <a:avLst/>
          </a:prstGeom>
          <a:noFill/>
        </p:spPr>
        <p:txBody>
          <a:bodyPr wrap="square" rtlCol="0">
            <a:spAutoFit/>
          </a:bodyPr>
          <a:lstStyle/>
          <a:p>
            <a:r>
              <a:rPr lang="en-US" sz="4400" b="1" dirty="0"/>
              <a:t>The difference of 4.38 is very unlikely to happen just by random chance.</a:t>
            </a:r>
          </a:p>
          <a:p>
            <a:endParaRPr lang="en-US" sz="4400" b="1" dirty="0"/>
          </a:p>
          <a:p>
            <a:r>
              <a:rPr lang="en-US" sz="4400" b="1" dirty="0"/>
              <a:t>We have strong evidence that drinking beer does attract mosquitoes!</a:t>
            </a:r>
          </a:p>
        </p:txBody>
      </p:sp>
    </p:spTree>
    <p:extLst>
      <p:ext uri="{BB962C8B-B14F-4D97-AF65-F5344CB8AC3E}">
        <p14:creationId xmlns:p14="http://schemas.microsoft.com/office/powerpoint/2010/main" val="40740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0968"/>
            <a:ext cx="8153400" cy="1219200"/>
          </a:xfrm>
          <a:prstGeom prst="rect">
            <a:avLst/>
          </a:prstGeom>
        </p:spPr>
        <p:txBody>
          <a:bodyPr/>
          <a:lstStyle/>
          <a:p>
            <a:pPr algn="ctr">
              <a:spcBef>
                <a:spcPct val="0"/>
              </a:spcBef>
              <a:defRPr/>
            </a:pPr>
            <a:r>
              <a:rPr lang="en-US" sz="4000" b="1" u="sng" dirty="0">
                <a:solidFill>
                  <a:srgbClr val="68007F">
                    <a:lumMod val="75000"/>
                  </a:srgbClr>
                </a:solidFill>
                <a:latin typeface="Cambria" pitchFamily="18" charset="0"/>
              </a:rPr>
              <a:t>Beer and Mosquitoes:  Take 2</a:t>
            </a:r>
            <a:endParaRPr lang="en-US" sz="3600" b="1" u="sng" dirty="0">
              <a:solidFill>
                <a:srgbClr val="68007F">
                  <a:lumMod val="75000"/>
                </a:srgbClr>
              </a:solidFill>
              <a:latin typeface="Cambria" pitchFamily="18" charset="0"/>
            </a:endParaRPr>
          </a:p>
        </p:txBody>
      </p:sp>
      <p:sp>
        <p:nvSpPr>
          <p:cNvPr id="8" name="TextBox 7"/>
          <p:cNvSpPr txBox="1"/>
          <p:nvPr/>
        </p:nvSpPr>
        <p:spPr>
          <a:xfrm>
            <a:off x="3314701" y="4491024"/>
            <a:ext cx="5129212" cy="1938992"/>
          </a:xfrm>
          <a:prstGeom prst="rect">
            <a:avLst/>
          </a:prstGeom>
          <a:noFill/>
        </p:spPr>
        <p:txBody>
          <a:bodyPr wrap="square" rtlCol="0">
            <a:spAutoFit/>
          </a:bodyPr>
          <a:lstStyle/>
          <a:p>
            <a:r>
              <a:rPr lang="en-US" sz="4000" b="1" dirty="0">
                <a:solidFill>
                  <a:srgbClr val="C00000"/>
                </a:solidFill>
                <a:latin typeface="Cambria" pitchFamily="18" charset="0"/>
              </a:rPr>
              <a:t>What about the traditional approach to this question?</a:t>
            </a:r>
          </a:p>
        </p:txBody>
      </p:sp>
      <p:sp>
        <p:nvSpPr>
          <p:cNvPr id="10" name="TextBox 9"/>
          <p:cNvSpPr txBox="1"/>
          <p:nvPr/>
        </p:nvSpPr>
        <p:spPr>
          <a:xfrm>
            <a:off x="3886200" y="1447800"/>
            <a:ext cx="4038600" cy="2554545"/>
          </a:xfrm>
          <a:prstGeom prst="rect">
            <a:avLst/>
          </a:prstGeom>
          <a:solidFill>
            <a:srgbClr val="FFFF99"/>
          </a:solidFill>
          <a:ln w="28575">
            <a:solidFill>
              <a:schemeClr val="tx1"/>
            </a:solidFill>
          </a:ln>
        </p:spPr>
        <p:txBody>
          <a:bodyPr wrap="square" rtlCol="0">
            <a:spAutoFit/>
          </a:bodyPr>
          <a:lstStyle/>
          <a:p>
            <a:pPr algn="ctr"/>
            <a:r>
              <a:rPr lang="en-US" sz="3200" i="1" dirty="0">
                <a:solidFill>
                  <a:prstClr val="black"/>
                </a:solidFill>
                <a:latin typeface="Cambria" pitchFamily="18" charset="0"/>
              </a:rPr>
              <a:t>Does drinking beer actually attract mosquitoes, OR is the difference just due to random chance? </a:t>
            </a:r>
          </a:p>
        </p:txBody>
      </p:sp>
      <p:sp>
        <p:nvSpPr>
          <p:cNvPr id="7" name="TextBox 6"/>
          <p:cNvSpPr txBox="1"/>
          <p:nvPr/>
        </p:nvSpPr>
        <p:spPr>
          <a:xfrm>
            <a:off x="1860521" y="1472466"/>
            <a:ext cx="914400" cy="3693319"/>
          </a:xfrm>
          <a:prstGeom prst="rect">
            <a:avLst/>
          </a:prstGeom>
          <a:noFill/>
        </p:spPr>
        <p:txBody>
          <a:bodyPr wrap="square" rtlCol="0">
            <a:spAutoFit/>
          </a:bodyPr>
          <a:lstStyle/>
          <a:p>
            <a:pPr eaLnBrk="1" fontAlgn="auto" hangingPunct="1">
              <a:spcBef>
                <a:spcPts val="0"/>
              </a:spcBef>
              <a:spcAft>
                <a:spcPts val="0"/>
              </a:spcAft>
            </a:pPr>
            <a:r>
              <a:rPr lang="en-US" sz="1800" u="sng" dirty="0">
                <a:solidFill>
                  <a:prstClr val="black"/>
                </a:solidFill>
                <a:latin typeface="Calibri"/>
              </a:rPr>
              <a:t>Water</a:t>
            </a:r>
          </a:p>
          <a:p>
            <a:pPr eaLnBrk="1" fontAlgn="auto" hangingPunct="1">
              <a:spcBef>
                <a:spcPts val="0"/>
              </a:spcBef>
              <a:spcAft>
                <a:spcPts val="0"/>
              </a:spcAft>
            </a:pPr>
            <a:r>
              <a:rPr lang="en-US" sz="1200" dirty="0">
                <a:solidFill>
                  <a:prstClr val="black"/>
                </a:solidFill>
                <a:latin typeface="Calibri"/>
              </a:rPr>
              <a:t>   21</a:t>
            </a:r>
          </a:p>
          <a:p>
            <a:pPr eaLnBrk="1" fontAlgn="auto" hangingPunct="1">
              <a:spcBef>
                <a:spcPts val="0"/>
              </a:spcBef>
              <a:spcAft>
                <a:spcPts val="0"/>
              </a:spcAft>
            </a:pPr>
            <a:r>
              <a:rPr lang="en-US" sz="1200" dirty="0">
                <a:solidFill>
                  <a:prstClr val="black"/>
                </a:solidFill>
                <a:latin typeface="Calibri"/>
              </a:rPr>
              <a:t>   22</a:t>
            </a:r>
          </a:p>
          <a:p>
            <a:pPr eaLnBrk="1" fontAlgn="auto" hangingPunct="1">
              <a:spcBef>
                <a:spcPts val="0"/>
              </a:spcBef>
              <a:spcAft>
                <a:spcPts val="0"/>
              </a:spcAft>
            </a:pPr>
            <a:r>
              <a:rPr lang="en-US" sz="1200" dirty="0">
                <a:solidFill>
                  <a:prstClr val="black"/>
                </a:solidFill>
                <a:latin typeface="Calibri"/>
              </a:rPr>
              <a:t>   15</a:t>
            </a:r>
          </a:p>
          <a:p>
            <a:pPr eaLnBrk="1" fontAlgn="auto" hangingPunct="1">
              <a:spcBef>
                <a:spcPts val="0"/>
              </a:spcBef>
              <a:spcAft>
                <a:spcPts val="0"/>
              </a:spcAft>
            </a:pPr>
            <a:r>
              <a:rPr lang="en-US" sz="1200" dirty="0">
                <a:solidFill>
                  <a:prstClr val="black"/>
                </a:solidFill>
                <a:latin typeface="Calibri"/>
              </a:rPr>
              <a:t>   12</a:t>
            </a:r>
          </a:p>
          <a:p>
            <a:pPr eaLnBrk="1" fontAlgn="auto" hangingPunct="1">
              <a:spcBef>
                <a:spcPts val="0"/>
              </a:spcBef>
              <a:spcAft>
                <a:spcPts val="0"/>
              </a:spcAft>
            </a:pPr>
            <a:r>
              <a:rPr lang="en-US" sz="1200" dirty="0">
                <a:solidFill>
                  <a:prstClr val="black"/>
                </a:solidFill>
                <a:latin typeface="Calibri"/>
              </a:rPr>
              <a:t>   21</a:t>
            </a:r>
          </a:p>
          <a:p>
            <a:pPr eaLnBrk="1" fontAlgn="auto" hangingPunct="1">
              <a:spcBef>
                <a:spcPts val="0"/>
              </a:spcBef>
              <a:spcAft>
                <a:spcPts val="0"/>
              </a:spcAft>
            </a:pPr>
            <a:r>
              <a:rPr lang="en-US" sz="1200" dirty="0">
                <a:solidFill>
                  <a:prstClr val="black"/>
                </a:solidFill>
                <a:latin typeface="Calibri"/>
              </a:rPr>
              <a:t>   16</a:t>
            </a:r>
          </a:p>
          <a:p>
            <a:pPr eaLnBrk="1" fontAlgn="auto" hangingPunct="1">
              <a:spcBef>
                <a:spcPts val="0"/>
              </a:spcBef>
              <a:spcAft>
                <a:spcPts val="0"/>
              </a:spcAft>
            </a:pPr>
            <a:r>
              <a:rPr lang="en-US" sz="1200" dirty="0">
                <a:solidFill>
                  <a:prstClr val="black"/>
                </a:solidFill>
                <a:latin typeface="Calibri"/>
              </a:rPr>
              <a:t>   19</a:t>
            </a:r>
          </a:p>
          <a:p>
            <a:pPr eaLnBrk="1" fontAlgn="auto" hangingPunct="1">
              <a:spcBef>
                <a:spcPts val="0"/>
              </a:spcBef>
              <a:spcAft>
                <a:spcPts val="0"/>
              </a:spcAft>
            </a:pPr>
            <a:r>
              <a:rPr lang="en-US" sz="1200" dirty="0">
                <a:solidFill>
                  <a:prstClr val="black"/>
                </a:solidFill>
                <a:latin typeface="Calibri"/>
              </a:rPr>
              <a:t>   15</a:t>
            </a:r>
          </a:p>
          <a:p>
            <a:pPr eaLnBrk="1" fontAlgn="auto" hangingPunct="1">
              <a:spcBef>
                <a:spcPts val="0"/>
              </a:spcBef>
              <a:spcAft>
                <a:spcPts val="0"/>
              </a:spcAft>
            </a:pPr>
            <a:r>
              <a:rPr lang="en-US" sz="1200" dirty="0">
                <a:solidFill>
                  <a:prstClr val="black"/>
                </a:solidFill>
                <a:latin typeface="Calibri"/>
              </a:rPr>
              <a:t>   24</a:t>
            </a:r>
          </a:p>
          <a:p>
            <a:pPr eaLnBrk="1" fontAlgn="auto" hangingPunct="1">
              <a:spcBef>
                <a:spcPts val="0"/>
              </a:spcBef>
              <a:spcAft>
                <a:spcPts val="0"/>
              </a:spcAft>
            </a:pPr>
            <a:r>
              <a:rPr lang="en-US" sz="1200" dirty="0">
                <a:solidFill>
                  <a:prstClr val="black"/>
                </a:solidFill>
                <a:latin typeface="Calibri"/>
              </a:rPr>
              <a:t>   19</a:t>
            </a:r>
          </a:p>
          <a:p>
            <a:pPr eaLnBrk="1" fontAlgn="auto" hangingPunct="1">
              <a:spcBef>
                <a:spcPts val="0"/>
              </a:spcBef>
              <a:spcAft>
                <a:spcPts val="0"/>
              </a:spcAft>
            </a:pPr>
            <a:r>
              <a:rPr lang="en-US" sz="1200" dirty="0">
                <a:solidFill>
                  <a:prstClr val="black"/>
                </a:solidFill>
                <a:latin typeface="Calibri"/>
              </a:rPr>
              <a:t>   23</a:t>
            </a:r>
          </a:p>
          <a:p>
            <a:pPr eaLnBrk="1" fontAlgn="auto" hangingPunct="1">
              <a:spcBef>
                <a:spcPts val="0"/>
              </a:spcBef>
              <a:spcAft>
                <a:spcPts val="0"/>
              </a:spcAft>
            </a:pPr>
            <a:r>
              <a:rPr lang="en-US" sz="1200" dirty="0">
                <a:solidFill>
                  <a:prstClr val="black"/>
                </a:solidFill>
                <a:latin typeface="Calibri"/>
              </a:rPr>
              <a:t>   13</a:t>
            </a:r>
          </a:p>
          <a:p>
            <a:pPr eaLnBrk="1" fontAlgn="auto" hangingPunct="1">
              <a:spcBef>
                <a:spcPts val="0"/>
              </a:spcBef>
              <a:spcAft>
                <a:spcPts val="0"/>
              </a:spcAft>
            </a:pPr>
            <a:r>
              <a:rPr lang="en-US" sz="1200" dirty="0">
                <a:solidFill>
                  <a:prstClr val="black"/>
                </a:solidFill>
                <a:latin typeface="Calibri"/>
              </a:rPr>
              <a:t>   22</a:t>
            </a:r>
          </a:p>
          <a:p>
            <a:pPr eaLnBrk="1" fontAlgn="auto" hangingPunct="1">
              <a:spcBef>
                <a:spcPts val="0"/>
              </a:spcBef>
              <a:spcAft>
                <a:spcPts val="0"/>
              </a:spcAft>
            </a:pPr>
            <a:r>
              <a:rPr lang="en-US" sz="1200" dirty="0">
                <a:solidFill>
                  <a:prstClr val="black"/>
                </a:solidFill>
                <a:latin typeface="Calibri"/>
              </a:rPr>
              <a:t>   20</a:t>
            </a:r>
          </a:p>
          <a:p>
            <a:pPr eaLnBrk="1" fontAlgn="auto" hangingPunct="1">
              <a:spcBef>
                <a:spcPts val="0"/>
              </a:spcBef>
              <a:spcAft>
                <a:spcPts val="0"/>
              </a:spcAft>
            </a:pPr>
            <a:r>
              <a:rPr lang="en-US" sz="1200" dirty="0">
                <a:solidFill>
                  <a:prstClr val="black"/>
                </a:solidFill>
                <a:latin typeface="Calibri"/>
              </a:rPr>
              <a:t>   24</a:t>
            </a:r>
          </a:p>
          <a:p>
            <a:pPr eaLnBrk="1" fontAlgn="auto" hangingPunct="1">
              <a:spcBef>
                <a:spcPts val="0"/>
              </a:spcBef>
              <a:spcAft>
                <a:spcPts val="0"/>
              </a:spcAft>
            </a:pPr>
            <a:r>
              <a:rPr lang="en-US" sz="1200" dirty="0">
                <a:solidFill>
                  <a:prstClr val="black"/>
                </a:solidFill>
                <a:latin typeface="Calibri"/>
              </a:rPr>
              <a:t>   18</a:t>
            </a:r>
          </a:p>
          <a:p>
            <a:pPr eaLnBrk="1" fontAlgn="auto" hangingPunct="1">
              <a:spcBef>
                <a:spcPts val="0"/>
              </a:spcBef>
              <a:spcAft>
                <a:spcPts val="0"/>
              </a:spcAft>
            </a:pPr>
            <a:r>
              <a:rPr lang="en-US" sz="1200" dirty="0">
                <a:solidFill>
                  <a:prstClr val="black"/>
                </a:solidFill>
                <a:latin typeface="Calibri"/>
              </a:rPr>
              <a:t>   20</a:t>
            </a:r>
          </a:p>
          <a:p>
            <a:pPr eaLnBrk="1" fontAlgn="auto" hangingPunct="1">
              <a:spcBef>
                <a:spcPts val="0"/>
              </a:spcBef>
              <a:spcAft>
                <a:spcPts val="0"/>
              </a:spcAft>
            </a:pPr>
            <a:r>
              <a:rPr lang="en-US" sz="1200" dirty="0">
                <a:solidFill>
                  <a:prstClr val="black"/>
                </a:solidFill>
                <a:latin typeface="Calibri"/>
              </a:rPr>
              <a:t>   22           </a:t>
            </a:r>
          </a:p>
        </p:txBody>
      </p:sp>
      <p:sp>
        <p:nvSpPr>
          <p:cNvPr id="9" name="TextBox 8"/>
          <p:cNvSpPr txBox="1"/>
          <p:nvPr/>
        </p:nvSpPr>
        <p:spPr>
          <a:xfrm>
            <a:off x="659227" y="1447799"/>
            <a:ext cx="1075386" cy="5109091"/>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   </a:t>
            </a:r>
            <a:r>
              <a:rPr lang="en-US" sz="1800" u="sng" dirty="0">
                <a:solidFill>
                  <a:prstClr val="black"/>
                </a:solidFill>
                <a:latin typeface="Calibri"/>
              </a:rPr>
              <a:t>Beer</a:t>
            </a:r>
            <a:r>
              <a:rPr lang="en-US" sz="1400" dirty="0">
                <a:solidFill>
                  <a:prstClr val="black"/>
                </a:solidFill>
                <a:latin typeface="Calibri"/>
              </a:rPr>
              <a:t> </a:t>
            </a:r>
          </a:p>
          <a:p>
            <a:pPr eaLnBrk="1" fontAlgn="auto" hangingPunct="1">
              <a:spcBef>
                <a:spcPts val="0"/>
              </a:spcBef>
              <a:spcAft>
                <a:spcPts val="0"/>
              </a:spcAft>
            </a:pPr>
            <a:r>
              <a:rPr lang="en-US" sz="1400" dirty="0">
                <a:solidFill>
                  <a:prstClr val="black"/>
                </a:solidFill>
                <a:latin typeface="Calibri"/>
              </a:rPr>
              <a:t>     </a:t>
            </a:r>
            <a:r>
              <a:rPr lang="en-US" sz="1200" dirty="0">
                <a:solidFill>
                  <a:prstClr val="black"/>
                </a:solidFill>
                <a:latin typeface="Calibri"/>
              </a:rPr>
              <a:t>27    </a:t>
            </a:r>
          </a:p>
          <a:p>
            <a:pPr eaLnBrk="1" fontAlgn="auto" hangingPunct="1">
              <a:spcBef>
                <a:spcPts val="0"/>
              </a:spcBef>
              <a:spcAft>
                <a:spcPts val="0"/>
              </a:spcAft>
            </a:pPr>
            <a:r>
              <a:rPr lang="en-US" sz="1200" dirty="0">
                <a:solidFill>
                  <a:prstClr val="black"/>
                </a:solidFill>
                <a:latin typeface="Calibri"/>
              </a:rPr>
              <a:t>      20</a:t>
            </a:r>
          </a:p>
          <a:p>
            <a:pPr eaLnBrk="1" fontAlgn="auto" hangingPunct="1">
              <a:spcBef>
                <a:spcPts val="0"/>
              </a:spcBef>
              <a:spcAft>
                <a:spcPts val="0"/>
              </a:spcAft>
            </a:pPr>
            <a:r>
              <a:rPr lang="en-US" sz="1200" dirty="0">
                <a:solidFill>
                  <a:prstClr val="black"/>
                </a:solidFill>
                <a:latin typeface="Calibri"/>
              </a:rPr>
              <a:t>      21   </a:t>
            </a:r>
          </a:p>
          <a:p>
            <a:pPr eaLnBrk="1" fontAlgn="auto" hangingPunct="1">
              <a:spcBef>
                <a:spcPts val="0"/>
              </a:spcBef>
              <a:spcAft>
                <a:spcPts val="0"/>
              </a:spcAft>
            </a:pPr>
            <a:r>
              <a:rPr lang="en-US" sz="1200" dirty="0">
                <a:solidFill>
                  <a:prstClr val="black"/>
                </a:solidFill>
                <a:latin typeface="Calibri"/>
              </a:rPr>
              <a:t>      26   </a:t>
            </a:r>
          </a:p>
          <a:p>
            <a:pPr eaLnBrk="1" fontAlgn="auto" hangingPunct="1">
              <a:spcBef>
                <a:spcPts val="0"/>
              </a:spcBef>
              <a:spcAft>
                <a:spcPts val="0"/>
              </a:spcAft>
            </a:pPr>
            <a:r>
              <a:rPr lang="en-US" sz="1200" dirty="0">
                <a:solidFill>
                  <a:prstClr val="black"/>
                </a:solidFill>
                <a:latin typeface="Calibri"/>
              </a:rPr>
              <a:t>      27   </a:t>
            </a:r>
          </a:p>
          <a:p>
            <a:pPr eaLnBrk="1" fontAlgn="auto" hangingPunct="1">
              <a:spcBef>
                <a:spcPts val="0"/>
              </a:spcBef>
              <a:spcAft>
                <a:spcPts val="0"/>
              </a:spcAft>
            </a:pPr>
            <a:r>
              <a:rPr lang="en-US" sz="1200" dirty="0">
                <a:solidFill>
                  <a:prstClr val="black"/>
                </a:solidFill>
                <a:latin typeface="Calibri"/>
              </a:rPr>
              <a:t>      31       </a:t>
            </a:r>
          </a:p>
          <a:p>
            <a:pPr eaLnBrk="1" fontAlgn="auto" hangingPunct="1">
              <a:spcBef>
                <a:spcPts val="0"/>
              </a:spcBef>
              <a:spcAft>
                <a:spcPts val="0"/>
              </a:spcAft>
            </a:pPr>
            <a:r>
              <a:rPr lang="en-US" sz="1200" dirty="0">
                <a:solidFill>
                  <a:prstClr val="black"/>
                </a:solidFill>
                <a:latin typeface="Calibri"/>
              </a:rPr>
              <a:t>      24    </a:t>
            </a:r>
          </a:p>
          <a:p>
            <a:pPr eaLnBrk="1" fontAlgn="auto" hangingPunct="1">
              <a:spcBef>
                <a:spcPts val="0"/>
              </a:spcBef>
              <a:spcAft>
                <a:spcPts val="0"/>
              </a:spcAft>
            </a:pPr>
            <a:r>
              <a:rPr lang="en-US" sz="1200" dirty="0">
                <a:solidFill>
                  <a:prstClr val="black"/>
                </a:solidFill>
                <a:latin typeface="Calibri"/>
              </a:rPr>
              <a:t>      19 </a:t>
            </a:r>
          </a:p>
          <a:p>
            <a:pPr eaLnBrk="1" fontAlgn="auto" hangingPunct="1">
              <a:spcBef>
                <a:spcPts val="0"/>
              </a:spcBef>
              <a:spcAft>
                <a:spcPts val="0"/>
              </a:spcAft>
            </a:pPr>
            <a:r>
              <a:rPr lang="en-US" sz="1200" dirty="0">
                <a:solidFill>
                  <a:prstClr val="black"/>
                </a:solidFill>
                <a:latin typeface="Calibri"/>
              </a:rPr>
              <a:t>      23   </a:t>
            </a:r>
          </a:p>
          <a:p>
            <a:pPr eaLnBrk="1" fontAlgn="auto" hangingPunct="1">
              <a:spcBef>
                <a:spcPts val="0"/>
              </a:spcBef>
              <a:spcAft>
                <a:spcPts val="0"/>
              </a:spcAft>
            </a:pPr>
            <a:r>
              <a:rPr lang="en-US" sz="1200" dirty="0">
                <a:solidFill>
                  <a:prstClr val="black"/>
                </a:solidFill>
                <a:latin typeface="Calibri"/>
              </a:rPr>
              <a:t>      24   </a:t>
            </a:r>
          </a:p>
          <a:p>
            <a:pPr eaLnBrk="1" fontAlgn="auto" hangingPunct="1">
              <a:spcBef>
                <a:spcPts val="0"/>
              </a:spcBef>
              <a:spcAft>
                <a:spcPts val="0"/>
              </a:spcAft>
            </a:pPr>
            <a:r>
              <a:rPr lang="en-US" sz="1200" dirty="0">
                <a:solidFill>
                  <a:prstClr val="black"/>
                </a:solidFill>
                <a:latin typeface="Calibri"/>
              </a:rPr>
              <a:t>      28 </a:t>
            </a:r>
          </a:p>
          <a:p>
            <a:pPr eaLnBrk="1" fontAlgn="auto" hangingPunct="1">
              <a:spcBef>
                <a:spcPts val="0"/>
              </a:spcBef>
              <a:spcAft>
                <a:spcPts val="0"/>
              </a:spcAft>
            </a:pPr>
            <a:r>
              <a:rPr lang="en-US" sz="1200" dirty="0">
                <a:solidFill>
                  <a:prstClr val="black"/>
                </a:solidFill>
                <a:latin typeface="Calibri"/>
              </a:rPr>
              <a:t>      19</a:t>
            </a:r>
          </a:p>
          <a:p>
            <a:pPr eaLnBrk="1" fontAlgn="auto" hangingPunct="1">
              <a:spcBef>
                <a:spcPts val="0"/>
              </a:spcBef>
              <a:spcAft>
                <a:spcPts val="0"/>
              </a:spcAft>
            </a:pPr>
            <a:r>
              <a:rPr lang="en-US" sz="1200" dirty="0">
                <a:solidFill>
                  <a:prstClr val="black"/>
                </a:solidFill>
                <a:latin typeface="Calibri"/>
              </a:rPr>
              <a:t>      24  </a:t>
            </a:r>
          </a:p>
          <a:p>
            <a:pPr eaLnBrk="1" fontAlgn="auto" hangingPunct="1">
              <a:spcBef>
                <a:spcPts val="0"/>
              </a:spcBef>
              <a:spcAft>
                <a:spcPts val="0"/>
              </a:spcAft>
            </a:pPr>
            <a:r>
              <a:rPr lang="en-US" sz="1200" dirty="0">
                <a:solidFill>
                  <a:prstClr val="black"/>
                </a:solidFill>
                <a:latin typeface="Calibri"/>
              </a:rPr>
              <a:t>      29  </a:t>
            </a:r>
          </a:p>
          <a:p>
            <a:pPr eaLnBrk="1" fontAlgn="auto" hangingPunct="1">
              <a:spcBef>
                <a:spcPts val="0"/>
              </a:spcBef>
              <a:spcAft>
                <a:spcPts val="0"/>
              </a:spcAft>
            </a:pPr>
            <a:r>
              <a:rPr lang="en-US" sz="1200" dirty="0">
                <a:solidFill>
                  <a:prstClr val="black"/>
                </a:solidFill>
                <a:latin typeface="Calibri"/>
              </a:rPr>
              <a:t>      20  </a:t>
            </a:r>
          </a:p>
          <a:p>
            <a:pPr eaLnBrk="1" fontAlgn="auto" hangingPunct="1">
              <a:spcBef>
                <a:spcPts val="0"/>
              </a:spcBef>
              <a:spcAft>
                <a:spcPts val="0"/>
              </a:spcAft>
            </a:pPr>
            <a:r>
              <a:rPr lang="en-US" sz="1200" dirty="0">
                <a:solidFill>
                  <a:prstClr val="black"/>
                </a:solidFill>
                <a:latin typeface="Calibri"/>
              </a:rPr>
              <a:t>      17  </a:t>
            </a:r>
          </a:p>
          <a:p>
            <a:pPr eaLnBrk="1" fontAlgn="auto" hangingPunct="1">
              <a:spcBef>
                <a:spcPts val="0"/>
              </a:spcBef>
              <a:spcAft>
                <a:spcPts val="0"/>
              </a:spcAft>
            </a:pPr>
            <a:r>
              <a:rPr lang="en-US" sz="1200" dirty="0">
                <a:solidFill>
                  <a:prstClr val="black"/>
                </a:solidFill>
                <a:latin typeface="Calibri"/>
              </a:rPr>
              <a:t>      31 </a:t>
            </a:r>
          </a:p>
          <a:p>
            <a:pPr eaLnBrk="1" fontAlgn="auto" hangingPunct="1">
              <a:spcBef>
                <a:spcPts val="0"/>
              </a:spcBef>
              <a:spcAft>
                <a:spcPts val="0"/>
              </a:spcAft>
            </a:pPr>
            <a:r>
              <a:rPr lang="en-US" sz="1200" dirty="0">
                <a:solidFill>
                  <a:prstClr val="black"/>
                </a:solidFill>
                <a:latin typeface="Calibri"/>
              </a:rPr>
              <a:t>      20</a:t>
            </a:r>
          </a:p>
          <a:p>
            <a:pPr eaLnBrk="1" fontAlgn="auto" hangingPunct="1">
              <a:spcBef>
                <a:spcPts val="0"/>
              </a:spcBef>
              <a:spcAft>
                <a:spcPts val="0"/>
              </a:spcAft>
            </a:pPr>
            <a:r>
              <a:rPr lang="en-US" sz="1200" dirty="0">
                <a:solidFill>
                  <a:prstClr val="black"/>
                </a:solidFill>
                <a:latin typeface="Calibri"/>
              </a:rPr>
              <a:t>      25</a:t>
            </a:r>
          </a:p>
          <a:p>
            <a:pPr eaLnBrk="1" fontAlgn="auto" hangingPunct="1">
              <a:spcBef>
                <a:spcPts val="0"/>
              </a:spcBef>
              <a:spcAft>
                <a:spcPts val="0"/>
              </a:spcAft>
            </a:pPr>
            <a:r>
              <a:rPr lang="en-US" sz="1200" dirty="0">
                <a:solidFill>
                  <a:prstClr val="black"/>
                </a:solidFill>
                <a:latin typeface="Calibri"/>
              </a:rPr>
              <a:t>      28</a:t>
            </a:r>
          </a:p>
          <a:p>
            <a:pPr eaLnBrk="1" fontAlgn="auto" hangingPunct="1">
              <a:spcBef>
                <a:spcPts val="0"/>
              </a:spcBef>
              <a:spcAft>
                <a:spcPts val="0"/>
              </a:spcAft>
            </a:pPr>
            <a:r>
              <a:rPr lang="en-US" sz="1200" dirty="0">
                <a:solidFill>
                  <a:prstClr val="black"/>
                </a:solidFill>
                <a:latin typeface="Calibri"/>
              </a:rPr>
              <a:t>      21</a:t>
            </a:r>
          </a:p>
          <a:p>
            <a:pPr eaLnBrk="1" fontAlgn="auto" hangingPunct="1">
              <a:spcBef>
                <a:spcPts val="0"/>
              </a:spcBef>
              <a:spcAft>
                <a:spcPts val="0"/>
              </a:spcAft>
            </a:pPr>
            <a:r>
              <a:rPr lang="en-US" sz="1200" dirty="0">
                <a:solidFill>
                  <a:prstClr val="black"/>
                </a:solidFill>
                <a:latin typeface="Calibri"/>
              </a:rPr>
              <a:t>      27</a:t>
            </a:r>
          </a:p>
          <a:p>
            <a:pPr eaLnBrk="1" fontAlgn="auto" hangingPunct="1">
              <a:spcBef>
                <a:spcPts val="0"/>
              </a:spcBef>
              <a:spcAft>
                <a:spcPts val="0"/>
              </a:spcAft>
            </a:pPr>
            <a:r>
              <a:rPr lang="en-US" sz="1200" dirty="0">
                <a:solidFill>
                  <a:prstClr val="black"/>
                </a:solidFill>
                <a:latin typeface="Calibri"/>
              </a:rPr>
              <a:t>      21</a:t>
            </a:r>
          </a:p>
          <a:p>
            <a:pPr eaLnBrk="1" fontAlgn="auto" hangingPunct="1">
              <a:spcBef>
                <a:spcPts val="0"/>
              </a:spcBef>
              <a:spcAft>
                <a:spcPts val="0"/>
              </a:spcAft>
            </a:pPr>
            <a:r>
              <a:rPr lang="en-US" sz="1200" dirty="0">
                <a:solidFill>
                  <a:prstClr val="black"/>
                </a:solidFill>
                <a:latin typeface="Calibri"/>
              </a:rPr>
              <a:t>      18</a:t>
            </a:r>
          </a:p>
          <a:p>
            <a:pPr eaLnBrk="1" fontAlgn="auto" hangingPunct="1">
              <a:spcBef>
                <a:spcPts val="0"/>
              </a:spcBef>
              <a:spcAft>
                <a:spcPts val="0"/>
              </a:spcAft>
            </a:pPr>
            <a:r>
              <a:rPr lang="en-US" sz="1200" dirty="0">
                <a:solidFill>
                  <a:prstClr val="black"/>
                </a:solidFill>
                <a:latin typeface="Calibri"/>
              </a:rPr>
              <a:t>      20            </a:t>
            </a:r>
          </a:p>
        </p:txBody>
      </p:sp>
      <p:sp>
        <p:nvSpPr>
          <p:cNvPr id="11" name="TextBox 10"/>
          <p:cNvSpPr txBox="1"/>
          <p:nvPr/>
        </p:nvSpPr>
        <p:spPr>
          <a:xfrm>
            <a:off x="609600" y="1094601"/>
            <a:ext cx="2803301" cy="461665"/>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alibri"/>
              </a:rPr>
              <a:t>Number of Mosquitoes</a:t>
            </a:r>
          </a:p>
          <a:p>
            <a:pPr eaLnBrk="1" fontAlgn="auto" hangingPunct="1">
              <a:spcBef>
                <a:spcPts val="0"/>
              </a:spcBef>
              <a:spcAft>
                <a:spcPts val="0"/>
              </a:spcAft>
            </a:pPr>
            <a:endParaRPr lang="en-US" sz="600" dirty="0">
              <a:solidFill>
                <a:prstClr val="black"/>
              </a:solidFill>
              <a:latin typeface="Calibri"/>
            </a:endParaRPr>
          </a:p>
        </p:txBody>
      </p:sp>
    </p:spTree>
    <p:custDataLst>
      <p:tags r:id="rId1"/>
    </p:custDataLst>
    <p:extLst>
      <p:ext uri="{BB962C8B-B14F-4D97-AF65-F5344CB8AC3E}">
        <p14:creationId xmlns:p14="http://schemas.microsoft.com/office/powerpoint/2010/main" val="10834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13879" y="3797121"/>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a:solidFill>
                  <a:srgbClr val="C00000"/>
                </a:solidFill>
              </a:rPr>
              <a:t>2. Which formula?</a:t>
            </a: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a:solidFill>
                  <a:srgbClr val="C00000"/>
                </a:solidFill>
              </a:rPr>
              <a:t>3. Calculate numbers and plug into formula</a:t>
            </a: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a:solidFill>
                  <a:srgbClr val="C00000"/>
                </a:solidFill>
              </a:rPr>
              <a:t>4. Chug with calculator</a:t>
            </a: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a:solidFill>
                  <a:srgbClr val="C00000"/>
                </a:solidFill>
              </a:rPr>
              <a:t>5. Which theoretical distribution?</a:t>
            </a: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a:solidFill>
                  <a:srgbClr val="C00000"/>
                </a:solidFill>
              </a:rPr>
              <a:t>6. </a:t>
            </a:r>
            <a:r>
              <a:rPr lang="en-US" dirty="0" err="1">
                <a:solidFill>
                  <a:srgbClr val="C00000"/>
                </a:solidFill>
              </a:rPr>
              <a:t>df</a:t>
            </a:r>
            <a:r>
              <a:rPr lang="en-US" dirty="0">
                <a:solidFill>
                  <a:srgbClr val="C00000"/>
                </a:solidFill>
              </a:rPr>
              <a:t>?</a:t>
            </a: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a:solidFill>
                  <a:srgbClr val="C00000"/>
                </a:solidFill>
              </a:rPr>
              <a:t>7. Find p-value</a:t>
            </a:r>
          </a:p>
        </p:txBody>
      </p:sp>
      <p:sp>
        <p:nvSpPr>
          <p:cNvPr id="16" name="Right Arrow 15"/>
          <p:cNvSpPr/>
          <p:nvPr/>
        </p:nvSpPr>
        <p:spPr>
          <a:xfrm>
            <a:off x="3962400" y="3772437"/>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6074190"/>
            <a:ext cx="3276600" cy="369332"/>
          </a:xfrm>
          <a:prstGeom prst="rect">
            <a:avLst/>
          </a:prstGeom>
          <a:solidFill>
            <a:srgbClr val="FFFF99"/>
          </a:solidFill>
          <a:ln>
            <a:solidFill>
              <a:srgbClr val="7030A0"/>
            </a:solidFill>
          </a:ln>
        </p:spPr>
        <p:txBody>
          <a:bodyPr wrap="square" rtlCol="0">
            <a:spAutoFit/>
          </a:bodyPr>
          <a:lstStyle/>
          <a:p>
            <a:r>
              <a:rPr lang="en-US" b="1" dirty="0">
                <a:solidFill>
                  <a:schemeClr val="tx2">
                    <a:lumMod val="75000"/>
                  </a:schemeClr>
                </a:solidFill>
              </a:rPr>
              <a:t>0.0005 &lt; p-value &lt; 0.001</a:t>
            </a:r>
          </a:p>
        </p:txBody>
      </p:sp>
      <p:sp>
        <p:nvSpPr>
          <p:cNvPr id="21" name="TextBox 20"/>
          <p:cNvSpPr txBox="1"/>
          <p:nvPr/>
        </p:nvSpPr>
        <p:spPr>
          <a:xfrm>
            <a:off x="376232" y="690544"/>
            <a:ext cx="2286000" cy="369332"/>
          </a:xfrm>
          <a:prstGeom prst="rect">
            <a:avLst/>
          </a:prstGeom>
          <a:noFill/>
        </p:spPr>
        <p:txBody>
          <a:bodyPr wrap="square" rtlCol="0">
            <a:spAutoFit/>
          </a:bodyPr>
          <a:lstStyle/>
          <a:p>
            <a:r>
              <a:rPr lang="en-US" dirty="0">
                <a:solidFill>
                  <a:srgbClr val="C00000"/>
                </a:solidFill>
              </a:rPr>
              <a:t>1. Check conditions</a:t>
            </a:r>
          </a:p>
        </p:txBody>
      </p:sp>
      <mc:AlternateContent xmlns:mc="http://schemas.openxmlformats.org/markup-compatibility/2006" xmlns:a14="http://schemas.microsoft.com/office/drawing/2010/main">
        <mc:Choice Requires="a14">
          <p:sp>
            <p:nvSpPr>
              <p:cNvPr id="22" name="Rectangle 21"/>
              <p:cNvSpPr/>
              <p:nvPr/>
            </p:nvSpPr>
            <p:spPr>
              <a:xfrm>
                <a:off x="237798" y="1486224"/>
                <a:ext cx="2152962" cy="1573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a:rPr>
                          </m:ctrlPr>
                        </m:fPr>
                        <m:num>
                          <m:sSub>
                            <m:sSubPr>
                              <m:ctrlPr>
                                <a:rPr lang="en-US" sz="2400" i="1">
                                  <a:solidFill>
                                    <a:srgbClr val="000000"/>
                                  </a:solidFill>
                                  <a:latin typeface="Cambria Math"/>
                                </a:rPr>
                              </m:ctrlPr>
                            </m:sSubPr>
                            <m:e>
                              <m:acc>
                                <m:accPr>
                                  <m:chr m:val="̅"/>
                                  <m:ctrlPr>
                                    <a:rPr lang="en-US" sz="2400" i="1">
                                      <a:solidFill>
                                        <a:srgbClr val="000000"/>
                                      </a:solidFill>
                                      <a:latin typeface="Cambria Math"/>
                                    </a:rPr>
                                  </m:ctrlPr>
                                </m:accPr>
                                <m:e>
                                  <m:r>
                                    <a:rPr lang="en-US" sz="2400" i="1">
                                      <a:solidFill>
                                        <a:srgbClr val="000000"/>
                                      </a:solidFill>
                                      <a:latin typeface="Cambria Math"/>
                                    </a:rPr>
                                    <m:t>𝑥</m:t>
                                  </m:r>
                                </m:e>
                              </m:acc>
                            </m:e>
                            <m:sub>
                              <m:r>
                                <a:rPr lang="en-US" sz="2400" i="1">
                                  <a:solidFill>
                                    <a:srgbClr val="000000"/>
                                  </a:solidFill>
                                  <a:latin typeface="Cambria Math"/>
                                </a:rPr>
                                <m:t>𝐵</m:t>
                              </m:r>
                            </m:sub>
                          </m:sSub>
                          <m:r>
                            <a:rPr lang="en-US" sz="2400" i="1">
                              <a:solidFill>
                                <a:srgbClr val="000000"/>
                              </a:solidFill>
                              <a:latin typeface="Cambria Math"/>
                            </a:rPr>
                            <m:t>−</m:t>
                          </m:r>
                          <m:sSub>
                            <m:sSubPr>
                              <m:ctrlPr>
                                <a:rPr lang="en-US" sz="2400" i="1">
                                  <a:solidFill>
                                    <a:srgbClr val="000000"/>
                                  </a:solidFill>
                                  <a:latin typeface="Cambria Math"/>
                                </a:rPr>
                              </m:ctrlPr>
                            </m:sSubPr>
                            <m:e>
                              <m:acc>
                                <m:accPr>
                                  <m:chr m:val="̅"/>
                                  <m:ctrlPr>
                                    <a:rPr lang="en-US" sz="2400" i="1">
                                      <a:solidFill>
                                        <a:srgbClr val="000000"/>
                                      </a:solidFill>
                                      <a:latin typeface="Cambria Math"/>
                                    </a:rPr>
                                  </m:ctrlPr>
                                </m:accPr>
                                <m:e>
                                  <m:r>
                                    <a:rPr lang="en-US" sz="2400" i="1">
                                      <a:solidFill>
                                        <a:srgbClr val="000000"/>
                                      </a:solidFill>
                                      <a:latin typeface="Cambria Math"/>
                                    </a:rPr>
                                    <m:t>𝑥</m:t>
                                  </m:r>
                                </m:e>
                              </m:acc>
                            </m:e>
                            <m:sub>
                              <m:r>
                                <a:rPr lang="en-US" sz="2400" i="1">
                                  <a:solidFill>
                                    <a:srgbClr val="000000"/>
                                  </a:solidFill>
                                  <a:latin typeface="Cambria Math"/>
                                </a:rPr>
                                <m:t>𝑊</m:t>
                              </m:r>
                            </m:sub>
                          </m:sSub>
                        </m:num>
                        <m:den>
                          <m:rad>
                            <m:radPr>
                              <m:degHide m:val="on"/>
                              <m:ctrlPr>
                                <a:rPr lang="en-US" sz="2400" i="1">
                                  <a:solidFill>
                                    <a:srgbClr val="000000"/>
                                  </a:solidFill>
                                  <a:latin typeface="Cambria Math"/>
                                </a:rPr>
                              </m:ctrlPr>
                            </m:radPr>
                            <m:deg/>
                            <m:e>
                              <m:f>
                                <m:fPr>
                                  <m:ctrlPr>
                                    <a:rPr lang="en-US" sz="2400" i="1">
                                      <a:solidFill>
                                        <a:srgbClr val="000000"/>
                                      </a:solidFill>
                                      <a:latin typeface="Cambria Math"/>
                                    </a:rPr>
                                  </m:ctrlPr>
                                </m:fPr>
                                <m:num>
                                  <m:sSubSup>
                                    <m:sSubSupPr>
                                      <m:ctrlPr>
                                        <a:rPr lang="en-US" sz="2400" i="1">
                                          <a:solidFill>
                                            <a:srgbClr val="000000"/>
                                          </a:solidFill>
                                          <a:latin typeface="Cambria Math"/>
                                        </a:rPr>
                                      </m:ctrlPr>
                                    </m:sSubSupPr>
                                    <m:e>
                                      <m:r>
                                        <a:rPr lang="en-US" sz="2400" i="1">
                                          <a:solidFill>
                                            <a:srgbClr val="000000"/>
                                          </a:solidFill>
                                          <a:latin typeface="Cambria Math"/>
                                        </a:rPr>
                                        <m:t>𝑠</m:t>
                                      </m:r>
                                    </m:e>
                                    <m:sub>
                                      <m:r>
                                        <a:rPr lang="en-US" sz="2400" i="1">
                                          <a:solidFill>
                                            <a:srgbClr val="000000"/>
                                          </a:solidFill>
                                          <a:latin typeface="Cambria Math"/>
                                        </a:rPr>
                                        <m:t>𝐵</m:t>
                                      </m:r>
                                    </m:sub>
                                    <m:sup>
                                      <m:r>
                                        <a:rPr lang="en-US" sz="2400" i="1">
                                          <a:solidFill>
                                            <a:srgbClr val="000000"/>
                                          </a:solidFill>
                                          <a:latin typeface="Cambria Math"/>
                                        </a:rPr>
                                        <m:t>2</m:t>
                                      </m:r>
                                    </m:sup>
                                  </m:sSubSup>
                                </m:num>
                                <m:den>
                                  <m:sSub>
                                    <m:sSubPr>
                                      <m:ctrlPr>
                                        <a:rPr lang="en-US" sz="2400" i="1">
                                          <a:solidFill>
                                            <a:srgbClr val="000000"/>
                                          </a:solidFill>
                                          <a:latin typeface="Cambria Math"/>
                                        </a:rPr>
                                      </m:ctrlPr>
                                    </m:sSubPr>
                                    <m:e>
                                      <m:r>
                                        <a:rPr lang="en-US" sz="2400" i="1">
                                          <a:solidFill>
                                            <a:srgbClr val="000000"/>
                                          </a:solidFill>
                                          <a:latin typeface="Cambria Math"/>
                                        </a:rPr>
                                        <m:t>𝑛</m:t>
                                      </m:r>
                                    </m:e>
                                    <m:sub>
                                      <m:r>
                                        <a:rPr lang="en-US" sz="2400" i="1">
                                          <a:solidFill>
                                            <a:srgbClr val="000000"/>
                                          </a:solidFill>
                                          <a:latin typeface="Cambria Math"/>
                                        </a:rPr>
                                        <m:t>𝐵</m:t>
                                      </m:r>
                                    </m:sub>
                                  </m:sSub>
                                </m:den>
                              </m:f>
                              <m:r>
                                <a:rPr lang="en-US" sz="2400" i="1">
                                  <a:solidFill>
                                    <a:srgbClr val="000000"/>
                                  </a:solidFill>
                                  <a:latin typeface="Cambria Math"/>
                                </a:rPr>
                                <m:t>+</m:t>
                              </m:r>
                              <m:f>
                                <m:fPr>
                                  <m:ctrlPr>
                                    <a:rPr lang="en-US" sz="2400" i="1">
                                      <a:solidFill>
                                        <a:srgbClr val="000000"/>
                                      </a:solidFill>
                                      <a:latin typeface="Cambria Math"/>
                                    </a:rPr>
                                  </m:ctrlPr>
                                </m:fPr>
                                <m:num>
                                  <m:sSubSup>
                                    <m:sSubSupPr>
                                      <m:ctrlPr>
                                        <a:rPr lang="en-US" sz="2400" i="1">
                                          <a:solidFill>
                                            <a:srgbClr val="000000"/>
                                          </a:solidFill>
                                          <a:latin typeface="Cambria Math"/>
                                        </a:rPr>
                                      </m:ctrlPr>
                                    </m:sSubSupPr>
                                    <m:e>
                                      <m:r>
                                        <a:rPr lang="en-US" sz="2400" i="1">
                                          <a:solidFill>
                                            <a:srgbClr val="000000"/>
                                          </a:solidFill>
                                          <a:latin typeface="Cambria Math"/>
                                        </a:rPr>
                                        <m:t>𝑠</m:t>
                                      </m:r>
                                    </m:e>
                                    <m:sub>
                                      <m:r>
                                        <a:rPr lang="en-US" sz="2400" i="1">
                                          <a:solidFill>
                                            <a:srgbClr val="000000"/>
                                          </a:solidFill>
                                          <a:latin typeface="Cambria Math"/>
                                        </a:rPr>
                                        <m:t>𝑊</m:t>
                                      </m:r>
                                    </m:sub>
                                    <m:sup>
                                      <m:r>
                                        <a:rPr lang="en-US" sz="2400" i="1">
                                          <a:solidFill>
                                            <a:srgbClr val="000000"/>
                                          </a:solidFill>
                                          <a:latin typeface="Cambria Math"/>
                                        </a:rPr>
                                        <m:t>2</m:t>
                                      </m:r>
                                    </m:sup>
                                  </m:sSubSup>
                                </m:num>
                                <m:den>
                                  <m:sSub>
                                    <m:sSubPr>
                                      <m:ctrlPr>
                                        <a:rPr lang="en-US" sz="2400" i="1">
                                          <a:solidFill>
                                            <a:srgbClr val="000000"/>
                                          </a:solidFill>
                                          <a:latin typeface="Cambria Math"/>
                                        </a:rPr>
                                      </m:ctrlPr>
                                    </m:sSubPr>
                                    <m:e>
                                      <m:r>
                                        <a:rPr lang="en-US" sz="2400" i="1">
                                          <a:solidFill>
                                            <a:srgbClr val="000000"/>
                                          </a:solidFill>
                                          <a:latin typeface="Cambria Math"/>
                                        </a:rPr>
                                        <m:t>𝑛</m:t>
                                      </m:r>
                                    </m:e>
                                    <m:sub>
                                      <m:r>
                                        <a:rPr lang="en-US" sz="2400" i="1">
                                          <a:solidFill>
                                            <a:srgbClr val="000000"/>
                                          </a:solidFill>
                                          <a:latin typeface="Cambria Math"/>
                                        </a:rPr>
                                        <m:t>𝑊</m:t>
                                      </m:r>
                                    </m:sub>
                                  </m:sSub>
                                </m:den>
                              </m:f>
                            </m:e>
                          </m:rad>
                        </m:den>
                      </m:f>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237798" y="1486224"/>
                <a:ext cx="2152962" cy="157344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76232" y="3820732"/>
                <a:ext cx="2807492" cy="12455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a:rPr>
                          </m:ctrlPr>
                        </m:fPr>
                        <m:num>
                          <m:r>
                            <a:rPr lang="en-US" sz="2400" b="0" i="1" smtClean="0">
                              <a:solidFill>
                                <a:srgbClr val="000000"/>
                              </a:solidFill>
                              <a:latin typeface="Cambria Math"/>
                            </a:rPr>
                            <m:t>23.6−19.22</m:t>
                          </m:r>
                        </m:num>
                        <m:den>
                          <m:rad>
                            <m:radPr>
                              <m:degHide m:val="on"/>
                              <m:ctrlPr>
                                <a:rPr lang="en-US" sz="2400" i="1">
                                  <a:solidFill>
                                    <a:srgbClr val="000000"/>
                                  </a:solidFill>
                                  <a:latin typeface="Cambria Math"/>
                                </a:rPr>
                              </m:ctrlPr>
                            </m:radPr>
                            <m:deg/>
                            <m:e>
                              <m:f>
                                <m:fPr>
                                  <m:ctrlPr>
                                    <a:rPr lang="en-US" sz="2400" i="1">
                                      <a:solidFill>
                                        <a:srgbClr val="000000"/>
                                      </a:solidFill>
                                      <a:latin typeface="Cambria Math"/>
                                    </a:rPr>
                                  </m:ctrlPr>
                                </m:fPr>
                                <m:num>
                                  <m:sSup>
                                    <m:sSupPr>
                                      <m:ctrlPr>
                                        <a:rPr lang="en-US" sz="2400" i="1" smtClean="0">
                                          <a:solidFill>
                                            <a:srgbClr val="000000"/>
                                          </a:solidFill>
                                          <a:latin typeface="Cambria Math"/>
                                        </a:rPr>
                                      </m:ctrlPr>
                                    </m:sSupPr>
                                    <m:e>
                                      <m:r>
                                        <a:rPr lang="en-US" sz="2400" b="0" i="1" smtClean="0">
                                          <a:solidFill>
                                            <a:srgbClr val="000000"/>
                                          </a:solidFill>
                                          <a:latin typeface="Cambria Math"/>
                                        </a:rPr>
                                        <m:t>4.1</m:t>
                                      </m:r>
                                    </m:e>
                                    <m:sup>
                                      <m:r>
                                        <a:rPr lang="en-US" sz="2400" b="0" i="1" smtClean="0">
                                          <a:solidFill>
                                            <a:srgbClr val="000000"/>
                                          </a:solidFill>
                                          <a:latin typeface="Cambria Math"/>
                                        </a:rPr>
                                        <m:t>2</m:t>
                                      </m:r>
                                    </m:sup>
                                  </m:sSup>
                                </m:num>
                                <m:den>
                                  <m:r>
                                    <a:rPr lang="en-US" sz="2400" b="0" i="1" smtClean="0">
                                      <a:solidFill>
                                        <a:srgbClr val="000000"/>
                                      </a:solidFill>
                                      <a:latin typeface="Cambria Math"/>
                                    </a:rPr>
                                    <m:t>25</m:t>
                                  </m:r>
                                </m:den>
                              </m:f>
                              <m:r>
                                <a:rPr lang="en-US" sz="2400" i="1">
                                  <a:solidFill>
                                    <a:srgbClr val="000000"/>
                                  </a:solidFill>
                                  <a:latin typeface="Cambria Math"/>
                                </a:rPr>
                                <m:t>+</m:t>
                              </m:r>
                              <m:f>
                                <m:fPr>
                                  <m:ctrlPr>
                                    <a:rPr lang="en-US" sz="2400" i="1">
                                      <a:solidFill>
                                        <a:srgbClr val="000000"/>
                                      </a:solidFill>
                                      <a:latin typeface="Cambria Math"/>
                                    </a:rPr>
                                  </m:ctrlPr>
                                </m:fPr>
                                <m:num>
                                  <m:sSubSup>
                                    <m:sSubSupPr>
                                      <m:ctrlPr>
                                        <a:rPr lang="en-US" sz="2400" i="1" smtClean="0">
                                          <a:solidFill>
                                            <a:srgbClr val="000000"/>
                                          </a:solidFill>
                                          <a:latin typeface="Cambria Math"/>
                                        </a:rPr>
                                      </m:ctrlPr>
                                    </m:sSubSupPr>
                                    <m:e>
                                      <m:r>
                                        <a:rPr lang="en-US" sz="2400" b="0" i="1" smtClean="0">
                                          <a:solidFill>
                                            <a:srgbClr val="000000"/>
                                          </a:solidFill>
                                          <a:latin typeface="Cambria Math"/>
                                        </a:rPr>
                                        <m:t>3.7</m:t>
                                      </m:r>
                                    </m:e>
                                    <m:sub/>
                                    <m:sup>
                                      <m:r>
                                        <a:rPr lang="en-US" sz="2400" i="1">
                                          <a:solidFill>
                                            <a:srgbClr val="000000"/>
                                          </a:solidFill>
                                          <a:latin typeface="Cambria Math"/>
                                        </a:rPr>
                                        <m:t>2</m:t>
                                      </m:r>
                                    </m:sup>
                                  </m:sSubSup>
                                </m:num>
                                <m:den>
                                  <m:r>
                                    <a:rPr lang="en-US" sz="2400" b="0" i="1" smtClean="0">
                                      <a:solidFill>
                                        <a:srgbClr val="000000"/>
                                      </a:solidFill>
                                      <a:latin typeface="Cambria Math"/>
                                    </a:rPr>
                                    <m:t>18</m:t>
                                  </m:r>
                                </m:den>
                              </m:f>
                            </m:e>
                          </m:rad>
                        </m:den>
                      </m:f>
                    </m:oMath>
                  </m:oMathPara>
                </a14:m>
                <a:endParaRPr lang="en-US" sz="24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76232" y="3820732"/>
                <a:ext cx="2807492" cy="124553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3987" y="5472345"/>
                <a:ext cx="18578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=3.68</m:t>
                      </m:r>
                    </m:oMath>
                  </m:oMathPara>
                </a14:m>
                <a:endParaRPr lang="en-US" sz="2400" dirty="0">
                  <a:solidFill>
                    <a:srgbClr val="00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33987" y="5472345"/>
                <a:ext cx="1857850" cy="461665"/>
              </a:xfrm>
              <a:prstGeom prst="rect">
                <a:avLst/>
              </a:prstGeom>
              <a:blipFill rotWithShape="1">
                <a:blip r:embed="rId7"/>
                <a:stretch>
                  <a:fillRect/>
                </a:stretch>
              </a:blipFill>
            </p:spPr>
            <p:txBody>
              <a:bodyPr/>
              <a:lstStyle/>
              <a:p>
                <a:r>
                  <a:rPr lang="en-US">
                    <a:noFill/>
                  </a:rPr>
                  <a:t> </a:t>
                </a:r>
              </a:p>
            </p:txBody>
          </p:sp>
        </mc:Fallback>
      </mc:AlternateContent>
      <p:sp>
        <p:nvSpPr>
          <p:cNvPr id="25" name="Rectangle 24"/>
          <p:cNvSpPr/>
          <p:nvPr/>
        </p:nvSpPr>
        <p:spPr bwMode="auto">
          <a:xfrm>
            <a:off x="4229637" y="3733261"/>
            <a:ext cx="4206025" cy="18288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cxnSp>
        <p:nvCxnSpPr>
          <p:cNvPr id="26" name="Straight Arrow Connector 25"/>
          <p:cNvCxnSpPr/>
          <p:nvPr/>
        </p:nvCxnSpPr>
        <p:spPr bwMode="auto">
          <a:xfrm flipV="1">
            <a:off x="8078191" y="1969532"/>
            <a:ext cx="11888" cy="1764268"/>
          </a:xfrm>
          <a:prstGeom prst="straightConnector1">
            <a:avLst/>
          </a:prstGeom>
          <a:solidFill>
            <a:schemeClr val="tx1"/>
          </a:solidFill>
          <a:ln w="28575" cap="flat" cmpd="sng" algn="ctr">
            <a:solidFill>
              <a:srgbClr val="C00000"/>
            </a:solidFill>
            <a:prstDash val="solid"/>
            <a:round/>
            <a:headEnd type="none" w="med" len="med"/>
            <a:tailEnd type="arrow"/>
          </a:ln>
          <a:effectLst/>
        </p:spPr>
      </p:cxnSp>
      <p:sp>
        <p:nvSpPr>
          <p:cNvPr id="27" name="Oval 26"/>
          <p:cNvSpPr/>
          <p:nvPr/>
        </p:nvSpPr>
        <p:spPr bwMode="auto">
          <a:xfrm>
            <a:off x="7620000" y="1600200"/>
            <a:ext cx="914400" cy="4572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sp>
        <p:nvSpPr>
          <p:cNvPr id="28" name="TextBox 27"/>
          <p:cNvSpPr txBox="1"/>
          <p:nvPr/>
        </p:nvSpPr>
        <p:spPr>
          <a:xfrm>
            <a:off x="2416853" y="2529901"/>
            <a:ext cx="1557352" cy="646331"/>
          </a:xfrm>
          <a:prstGeom prst="rect">
            <a:avLst/>
          </a:prstGeom>
          <a:noFill/>
        </p:spPr>
        <p:txBody>
          <a:bodyPr wrap="square" rtlCol="0">
            <a:spAutoFit/>
          </a:bodyPr>
          <a:lstStyle/>
          <a:p>
            <a:r>
              <a:rPr lang="en-US" dirty="0">
                <a:solidFill>
                  <a:srgbClr val="C00000"/>
                </a:solidFill>
              </a:rPr>
              <a:t>8. Interpret a decision</a:t>
            </a:r>
          </a:p>
        </p:txBody>
      </p:sp>
      <p:sp>
        <p:nvSpPr>
          <p:cNvPr id="4" name="Oval 3"/>
          <p:cNvSpPr/>
          <p:nvPr/>
        </p:nvSpPr>
        <p:spPr>
          <a:xfrm>
            <a:off x="148243" y="5748266"/>
            <a:ext cx="3780813" cy="105257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7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up)">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8" grpId="0" animBg="1"/>
      <p:bldP spid="21" grpId="0"/>
      <p:bldP spid="22" grpId="0"/>
      <p:bldP spid="23" grpId="0"/>
      <p:bldP spid="24" grpId="0"/>
      <p:bldP spid="25" grpId="0" animBg="1"/>
      <p:bldP spid="27" grpId="0" animBg="1"/>
      <p:bldP spid="28"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71513"/>
            <a:ext cx="7186613" cy="3046988"/>
          </a:xfrm>
          <a:prstGeom prst="rect">
            <a:avLst/>
          </a:prstGeom>
          <a:noFill/>
        </p:spPr>
        <p:txBody>
          <a:bodyPr wrap="square" rtlCol="0">
            <a:spAutoFit/>
          </a:bodyPr>
          <a:lstStyle/>
          <a:p>
            <a:r>
              <a:rPr lang="en-US" sz="4800" dirty="0" smtClean="0"/>
              <a:t>Again, the </a:t>
            </a:r>
            <a:r>
              <a:rPr lang="en-US" sz="4800" dirty="0"/>
              <a:t>conclusion is the same, but the method used to get there is very different.</a:t>
            </a:r>
          </a:p>
        </p:txBody>
      </p:sp>
    </p:spTree>
    <p:extLst>
      <p:ext uri="{BB962C8B-B14F-4D97-AF65-F5344CB8AC3E}">
        <p14:creationId xmlns:p14="http://schemas.microsoft.com/office/powerpoint/2010/main" val="1218821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5: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585"/>
            <a:ext cx="8229600" cy="1143000"/>
          </a:xfrm>
        </p:spPr>
        <p:txBody>
          <a:bodyPr>
            <a:normAutofit/>
          </a:bodyPr>
          <a:lstStyle/>
          <a:p>
            <a:r>
              <a:rPr lang="en-US" b="1" dirty="0" smtClean="0">
                <a:solidFill>
                  <a:srgbClr val="C00000"/>
                </a:solidFill>
              </a:rPr>
              <a:t>How can we do this?</a:t>
            </a:r>
            <a:endParaRPr lang="en-US" b="1" u="sng" dirty="0">
              <a:solidFill>
                <a:srgbClr val="C00000"/>
              </a:solidFill>
            </a:endParaRPr>
          </a:p>
        </p:txBody>
      </p:sp>
      <p:sp>
        <p:nvSpPr>
          <p:cNvPr id="3" name="TextBox 2"/>
          <p:cNvSpPr txBox="1"/>
          <p:nvPr/>
        </p:nvSpPr>
        <p:spPr>
          <a:xfrm>
            <a:off x="457200" y="1030996"/>
            <a:ext cx="8229600" cy="5355312"/>
          </a:xfrm>
          <a:prstGeom prst="rect">
            <a:avLst/>
          </a:prstGeom>
          <a:noFill/>
        </p:spPr>
        <p:txBody>
          <a:bodyPr wrap="square" rtlCol="0">
            <a:spAutoFit/>
          </a:bodyPr>
          <a:lstStyle/>
          <a:p>
            <a:r>
              <a:rPr lang="en-US" sz="4400" dirty="0" smtClean="0"/>
              <a:t>Using </a:t>
            </a:r>
            <a:r>
              <a:rPr lang="en-US" sz="4400" u="sng" dirty="0" smtClean="0"/>
              <a:t>Simulation Methods </a:t>
            </a:r>
            <a:r>
              <a:rPr lang="en-US" sz="4400" dirty="0" smtClean="0"/>
              <a:t>to help students understand the two main concepts in statistical inference:</a:t>
            </a:r>
          </a:p>
          <a:p>
            <a:endParaRPr lang="en-US" dirty="0"/>
          </a:p>
          <a:p>
            <a:pPr algn="ctr">
              <a:spcAft>
                <a:spcPts val="3600"/>
              </a:spcAft>
            </a:pPr>
            <a:r>
              <a:rPr lang="en-US" sz="4400" b="1" dirty="0" smtClean="0"/>
              <a:t>Variability of sample statistics</a:t>
            </a:r>
          </a:p>
          <a:p>
            <a:pPr algn="ctr">
              <a:spcAft>
                <a:spcPts val="3600"/>
              </a:spcAft>
            </a:pPr>
            <a:r>
              <a:rPr lang="en-US" sz="4400" dirty="0" smtClean="0"/>
              <a:t>And</a:t>
            </a:r>
          </a:p>
          <a:p>
            <a:pPr algn="ctr">
              <a:spcAft>
                <a:spcPts val="3600"/>
              </a:spcAft>
            </a:pPr>
            <a:r>
              <a:rPr lang="en-US" sz="4400" b="1" dirty="0" smtClean="0"/>
              <a:t>Strength of evidence</a:t>
            </a:r>
          </a:p>
        </p:txBody>
      </p:sp>
    </p:spTree>
    <p:extLst>
      <p:ext uri="{BB962C8B-B14F-4D97-AF65-F5344CB8AC3E}">
        <p14:creationId xmlns:p14="http://schemas.microsoft.com/office/powerpoint/2010/main" val="19305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5: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5300" y="152400"/>
            <a:ext cx="7886700" cy="685800"/>
          </a:xfrm>
          <a:prstGeom prst="rect">
            <a:avLst/>
          </a:prstGeom>
          <a:solidFill>
            <a:srgbClr val="FFFF99"/>
          </a:solidFill>
          <a:ln w="28575">
            <a:solidFill>
              <a:srgbClr val="C00000"/>
            </a:solidFill>
          </a:ln>
        </p:spPr>
        <p:txBody>
          <a:bodyPr/>
          <a:lstStyle/>
          <a:p>
            <a:pPr lvl="0" algn="ctr">
              <a:spcBef>
                <a:spcPct val="0"/>
              </a:spcBef>
              <a:defRPr/>
            </a:pPr>
            <a:r>
              <a:rPr lang="en-US" sz="4400" b="1" dirty="0">
                <a:solidFill>
                  <a:srgbClr val="C00000"/>
                </a:solidFill>
                <a:latin typeface="+mj-lt"/>
              </a:rPr>
              <a:t>Example 6: Split or Steal?</a:t>
            </a:r>
            <a:endParaRPr lang="en-US" sz="4000" b="1" dirty="0">
              <a:solidFill>
                <a:srgbClr val="C00000"/>
              </a:solidFill>
              <a:latin typeface="+mj-lt"/>
            </a:endParaRPr>
          </a:p>
        </p:txBody>
      </p:sp>
      <p:sp>
        <p:nvSpPr>
          <p:cNvPr id="5" name="TextBox 4"/>
          <p:cNvSpPr txBox="1"/>
          <p:nvPr/>
        </p:nvSpPr>
        <p:spPr>
          <a:xfrm>
            <a:off x="152400" y="1038140"/>
            <a:ext cx="8915400" cy="584775"/>
          </a:xfrm>
          <a:prstGeom prst="rect">
            <a:avLst/>
          </a:prstGeom>
          <a:noFill/>
        </p:spPr>
        <p:txBody>
          <a:bodyPr wrap="square" rtlCol="0">
            <a:spAutoFit/>
          </a:bodyPr>
          <a:lstStyle/>
          <a:p>
            <a:pPr>
              <a:buClr>
                <a:schemeClr val="accent1"/>
              </a:buClr>
            </a:pPr>
            <a:r>
              <a:rPr lang="en-US" sz="3200" dirty="0"/>
              <a:t> </a:t>
            </a:r>
            <a:r>
              <a:rPr lang="en-US" sz="3200" dirty="0">
                <a:hlinkClick r:id="rId4"/>
              </a:rPr>
              <a:t>http://www.youtube.com/watch?v=p3Uos2fzIJ0</a:t>
            </a:r>
            <a:endParaRPr lang="en-US" sz="3200" dirty="0"/>
          </a:p>
        </p:txBody>
      </p:sp>
      <p:pic>
        <p:nvPicPr>
          <p:cNvPr id="9218" name="Picture 2" descr="https://encrypted-tbn3.gstatic.com/images?q=tbn:ANd9GcQdiPCRWdCSutedZ12QFpyVFpZLbi1Uqq2NqFO-AAgG_SciIRs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489" y="1939015"/>
            <a:ext cx="1943100" cy="2442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5772751"/>
            <a:ext cx="8611355" cy="584775"/>
          </a:xfrm>
          <a:prstGeom prst="rect">
            <a:avLst/>
          </a:prstGeom>
          <a:noFill/>
        </p:spPr>
        <p:txBody>
          <a:bodyPr wrap="square" rtlCol="0">
            <a:spAutoFit/>
          </a:bodyPr>
          <a:lstStyle/>
          <a:p>
            <a:r>
              <a:rPr lang="en-US" sz="1600" dirty="0">
                <a:solidFill>
                  <a:schemeClr val="tx1"/>
                </a:solidFill>
              </a:rPr>
              <a:t>Van den </a:t>
            </a:r>
            <a:r>
              <a:rPr lang="en-US" sz="1600" dirty="0" err="1">
                <a:solidFill>
                  <a:schemeClr val="tx1"/>
                </a:solidFill>
              </a:rPr>
              <a:t>Assem</a:t>
            </a:r>
            <a:r>
              <a:rPr lang="en-US" sz="1600" dirty="0">
                <a:solidFill>
                  <a:schemeClr val="tx1"/>
                </a:solidFill>
              </a:rPr>
              <a:t>, M., Van </a:t>
            </a:r>
            <a:r>
              <a:rPr lang="en-US" sz="1600" dirty="0" err="1">
                <a:solidFill>
                  <a:schemeClr val="tx1"/>
                </a:solidFill>
              </a:rPr>
              <a:t>Dolder</a:t>
            </a:r>
            <a:r>
              <a:rPr lang="en-US" sz="1600" dirty="0">
                <a:solidFill>
                  <a:schemeClr val="tx1"/>
                </a:solidFill>
              </a:rPr>
              <a:t>, D., and </a:t>
            </a:r>
            <a:r>
              <a:rPr lang="en-US" sz="1600" dirty="0" err="1">
                <a:solidFill>
                  <a:schemeClr val="tx1"/>
                </a:solidFill>
              </a:rPr>
              <a:t>Thaler</a:t>
            </a:r>
            <a:r>
              <a:rPr lang="en-US" sz="1600" dirty="0">
                <a:solidFill>
                  <a:schemeClr val="tx1"/>
                </a:solidFill>
              </a:rPr>
              <a:t>, R., “</a:t>
            </a:r>
            <a:r>
              <a:rPr lang="en-US" sz="1600" dirty="0">
                <a:solidFill>
                  <a:schemeClr val="tx1"/>
                </a:solidFill>
                <a:hlinkClick r:id="rId6"/>
              </a:rPr>
              <a:t>Split or Steal? Cooperative Behavior When the Stakes Are Large</a:t>
            </a:r>
            <a:r>
              <a:rPr lang="en-US" sz="1600" dirty="0">
                <a:solidFill>
                  <a:schemeClr val="tx1"/>
                </a:solidFill>
              </a:rPr>
              <a:t>,”  2/19/11.</a:t>
            </a:r>
          </a:p>
        </p:txBody>
      </p:sp>
      <p:graphicFrame>
        <p:nvGraphicFramePr>
          <p:cNvPr id="7" name="Table 6"/>
          <p:cNvGraphicFramePr>
            <a:graphicFrameLocks noGrp="1"/>
          </p:cNvGraphicFramePr>
          <p:nvPr>
            <p:extLst/>
          </p:nvPr>
        </p:nvGraphicFramePr>
        <p:xfrm>
          <a:off x="269436" y="3160392"/>
          <a:ext cx="6448172" cy="2316480"/>
        </p:xfrm>
        <a:graphic>
          <a:graphicData uri="http://schemas.openxmlformats.org/drawingml/2006/table">
            <a:tbl>
              <a:tblPr firstRow="1" bandRow="1">
                <a:tableStyleId>{5C22544A-7EE6-4342-B048-85BDC9FD1C3A}</a:tableStyleId>
              </a:tblPr>
              <a:tblGrid>
                <a:gridCol w="1794096">
                  <a:extLst>
                    <a:ext uri="{9D8B030D-6E8A-4147-A177-3AD203B41FA5}">
                      <a16:colId xmlns="" xmlns:a16="http://schemas.microsoft.com/office/drawing/2014/main" val="20000"/>
                    </a:ext>
                  </a:extLst>
                </a:gridCol>
                <a:gridCol w="1620571">
                  <a:extLst>
                    <a:ext uri="{9D8B030D-6E8A-4147-A177-3AD203B41FA5}">
                      <a16:colId xmlns="" xmlns:a16="http://schemas.microsoft.com/office/drawing/2014/main" val="20001"/>
                    </a:ext>
                  </a:extLst>
                </a:gridCol>
                <a:gridCol w="1685908">
                  <a:extLst>
                    <a:ext uri="{9D8B030D-6E8A-4147-A177-3AD203B41FA5}">
                      <a16:colId xmlns="" xmlns:a16="http://schemas.microsoft.com/office/drawing/2014/main" val="20002"/>
                    </a:ext>
                  </a:extLst>
                </a:gridCol>
                <a:gridCol w="1347597">
                  <a:extLst>
                    <a:ext uri="{9D8B030D-6E8A-4147-A177-3AD203B41FA5}">
                      <a16:colId xmlns="" xmlns:a16="http://schemas.microsoft.com/office/drawing/2014/main" val="20003"/>
                    </a:ext>
                  </a:extLst>
                </a:gridCol>
              </a:tblGrid>
              <a:tr h="370840">
                <a:tc>
                  <a:txBody>
                    <a:bodyPr/>
                    <a:lstStyle/>
                    <a:p>
                      <a:pPr algn="ctr"/>
                      <a:endParaRPr lang="en-US" sz="3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rPr>
                        <a:t>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3200" dirty="0">
                          <a:solidFill>
                            <a:schemeClr val="tx1"/>
                          </a:solidFill>
                        </a:rPr>
                        <a:t>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32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pPr algn="ctr"/>
                      <a:r>
                        <a:rPr lang="en-US" sz="3200" b="1" dirty="0">
                          <a:solidFill>
                            <a:schemeClr val="tx1"/>
                          </a:solidFill>
                        </a:rPr>
                        <a:t>Under</a:t>
                      </a:r>
                      <a:r>
                        <a:rPr lang="en-US" sz="3200" b="1" baseline="0" dirty="0">
                          <a:solidFill>
                            <a:schemeClr val="tx1"/>
                          </a:solidFill>
                        </a:rPr>
                        <a:t> 40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3200" dirty="0">
                          <a:solidFill>
                            <a:schemeClr val="tx1"/>
                          </a:solidFill>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200" dirty="0">
                          <a:solidFill>
                            <a:schemeClr val="tx1"/>
                          </a:solidFill>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200" dirty="0">
                          <a:solidFill>
                            <a:schemeClr val="tx1"/>
                          </a:solidFill>
                        </a:rPr>
                        <a:t>382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algn="ctr"/>
                      <a:r>
                        <a:rPr lang="en-US" sz="3200" b="1" dirty="0">
                          <a:solidFill>
                            <a:schemeClr val="tx1"/>
                          </a:solidFill>
                        </a:rPr>
                        <a:t>Over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3200" dirty="0">
                          <a:solidFill>
                            <a:schemeClr val="tx1"/>
                          </a:solidFill>
                        </a:rPr>
                        <a:t>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200"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200" dirty="0">
                          <a:solidFill>
                            <a:schemeClr val="tx1"/>
                          </a:solidFill>
                        </a:rPr>
                        <a:t>192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algn="ctr"/>
                      <a:r>
                        <a:rPr lang="en-US" sz="3200" b="1" dirty="0">
                          <a:solidFill>
                            <a:schemeClr val="tx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rPr>
                        <a:t>303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rPr>
                        <a:t>271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a:solidFill>
                            <a:schemeClr val="tx1"/>
                          </a:solidFill>
                        </a:rPr>
                        <a:t>n=574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831882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00"/>
            <a:ext cx="8229600" cy="701350"/>
          </a:xfrm>
        </p:spPr>
        <p:txBody>
          <a:bodyPr>
            <a:normAutofit fontScale="90000"/>
          </a:bodyPr>
          <a:lstStyle/>
          <a:p>
            <a:r>
              <a:rPr lang="en-US" b="1" dirty="0" smtClean="0">
                <a:solidFill>
                  <a:srgbClr val="C00000"/>
                </a:solidFill>
              </a:rPr>
              <a:t>Example 6: Split or Steal?</a:t>
            </a:r>
            <a:r>
              <a:rPr lang="en-US" dirty="0" smtClean="0">
                <a:solidFill>
                  <a:srgbClr val="C00000"/>
                </a:solidFill>
              </a:rPr>
              <a:t> </a:t>
            </a:r>
            <a:endParaRPr lang="en-US" dirty="0">
              <a:solidFill>
                <a:srgbClr val="C00000"/>
              </a:solidFill>
            </a:endParaRPr>
          </a:p>
        </p:txBody>
      </p:sp>
      <p:sp>
        <p:nvSpPr>
          <p:cNvPr id="3" name="TextBox 2"/>
          <p:cNvSpPr txBox="1"/>
          <p:nvPr/>
        </p:nvSpPr>
        <p:spPr>
          <a:xfrm>
            <a:off x="785812" y="72945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330936" y="1923932"/>
            <a:ext cx="8760823" cy="4801314"/>
          </a:xfrm>
          <a:prstGeom prst="rect">
            <a:avLst/>
          </a:prstGeom>
          <a:noFill/>
        </p:spPr>
        <p:txBody>
          <a:bodyPr wrap="square" rtlCol="0">
            <a:spAutoFit/>
          </a:bodyPr>
          <a:lstStyle/>
          <a:p>
            <a:r>
              <a:rPr lang="en-US" sz="2600" dirty="0" smtClean="0"/>
              <a:t>Select “Test for Difference in Proportions”</a:t>
            </a:r>
          </a:p>
          <a:p>
            <a:endParaRPr lang="en-US" sz="1000" dirty="0" smtClean="0"/>
          </a:p>
          <a:p>
            <a:r>
              <a:rPr lang="en-US" sz="2600" dirty="0" smtClean="0"/>
              <a:t>Use the “Edit Data” button to put in values:</a:t>
            </a:r>
          </a:p>
          <a:p>
            <a:r>
              <a:rPr lang="en-US" sz="2400" dirty="0"/>
              <a:t>	</a:t>
            </a:r>
            <a:r>
              <a:rPr lang="en-US" sz="2400" dirty="0" smtClean="0"/>
              <a:t>Group 1 (under 40):  Count = 187, Sample Size = 382</a:t>
            </a:r>
          </a:p>
          <a:p>
            <a:r>
              <a:rPr lang="en-US" sz="2400" dirty="0"/>
              <a:t>	</a:t>
            </a:r>
            <a:r>
              <a:rPr lang="en-US" sz="2400" dirty="0" smtClean="0"/>
              <a:t>Group 2 (over 40):     Count = 116, Sample Size = 192</a:t>
            </a:r>
          </a:p>
          <a:p>
            <a:endParaRPr lang="en-US" sz="1000" dirty="0" smtClean="0"/>
          </a:p>
          <a:p>
            <a:r>
              <a:rPr lang="en-US" sz="2600" dirty="0" smtClean="0"/>
              <a:t>What are the two sample proportions?  What is the difference in proportions?  Which group is more likely to “split”?</a:t>
            </a:r>
            <a:r>
              <a:rPr lang="en-US" sz="2400" dirty="0" smtClean="0"/>
              <a:t>                         </a:t>
            </a:r>
          </a:p>
          <a:p>
            <a:endParaRPr lang="en-US" sz="1000" dirty="0" smtClean="0"/>
          </a:p>
          <a:p>
            <a:r>
              <a:rPr lang="en-US" sz="2600" dirty="0" smtClean="0"/>
              <a:t>Generate a randomization distribution (1000 or more). </a:t>
            </a:r>
          </a:p>
          <a:p>
            <a:endParaRPr lang="en-US" sz="1000" dirty="0" smtClean="0"/>
          </a:p>
          <a:p>
            <a:r>
              <a:rPr lang="en-US" sz="2600" dirty="0" smtClean="0"/>
              <a:t>Use the “left-tail” option, and enter the sample difference in proportions in the lower blue box. </a:t>
            </a:r>
          </a:p>
          <a:p>
            <a:endParaRPr lang="en-US" sz="1000" dirty="0" smtClean="0"/>
          </a:p>
          <a:p>
            <a:r>
              <a:rPr lang="en-US" sz="2600" dirty="0" smtClean="0"/>
              <a:t>What is the p-value?  </a:t>
            </a:r>
            <a:endParaRPr lang="en-US" sz="2600" dirty="0"/>
          </a:p>
        </p:txBody>
      </p:sp>
    </p:spTree>
    <p:extLst>
      <p:ext uri="{BB962C8B-B14F-4D97-AF65-F5344CB8AC3E}">
        <p14:creationId xmlns:p14="http://schemas.microsoft.com/office/powerpoint/2010/main" val="7775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458200" cy="517064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Similar process for all parameters!  Enables big picture understanding</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Reinforces (again) importance of understanding random variation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Helps understanding of p-value:  How extreme are sample results if null hypothesis is true?</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Very visual!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Low emphasis on algebra and formulas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Ties directly (and visually) to understanding strength of evidence</a:t>
            </a:r>
          </a:p>
        </p:txBody>
      </p:sp>
      <p:sp>
        <p:nvSpPr>
          <p:cNvPr id="5" name="Title 1"/>
          <p:cNvSpPr txBox="1">
            <a:spLocks/>
          </p:cNvSpPr>
          <p:nvPr/>
        </p:nvSpPr>
        <p:spPr>
          <a:xfrm>
            <a:off x="152400" y="243596"/>
            <a:ext cx="8763000" cy="1143000"/>
          </a:xfrm>
          <a:prstGeom prst="rect">
            <a:avLst/>
          </a:prstGeom>
        </p:spPr>
        <p:txBody>
          <a:bodyP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sz="3200" dirty="0"/>
              <a:t>Summary: Randomization Hypothesis Tests</a:t>
            </a:r>
          </a:p>
        </p:txBody>
      </p:sp>
    </p:spTree>
    <p:extLst>
      <p:ext uri="{BB962C8B-B14F-4D97-AF65-F5344CB8AC3E}">
        <p14:creationId xmlns:p14="http://schemas.microsoft.com/office/powerpoint/2010/main" val="23075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9928"/>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What to do?</a:t>
            </a:r>
          </a:p>
        </p:txBody>
      </p:sp>
      <p:sp>
        <p:nvSpPr>
          <p:cNvPr id="6" name="TextBox 5"/>
          <p:cNvSpPr txBox="1"/>
          <p:nvPr/>
        </p:nvSpPr>
        <p:spPr>
          <a:xfrm>
            <a:off x="344774" y="1034095"/>
            <a:ext cx="8604354" cy="4955203"/>
          </a:xfrm>
          <a:prstGeom prst="rect">
            <a:avLst/>
          </a:prstGeom>
          <a:noFill/>
        </p:spPr>
        <p:txBody>
          <a:bodyPr wrap="square" rtlCol="0">
            <a:spAutoFit/>
          </a:bodyPr>
          <a:lstStyle/>
          <a:p>
            <a:pPr>
              <a:spcAft>
                <a:spcPts val="2400"/>
              </a:spcAft>
              <a:buFont typeface="Arial" pitchFamily="34" charset="0"/>
              <a:buChar char="•"/>
            </a:pPr>
            <a:r>
              <a:rPr lang="en-US" sz="3600" dirty="0" smtClean="0"/>
              <a:t>  </a:t>
            </a:r>
            <a:r>
              <a:rPr lang="en-US" sz="3000" dirty="0" smtClean="0"/>
              <a:t>Incorporate these ideas in a small way in an existing course to help build student understanding.</a:t>
            </a:r>
          </a:p>
          <a:p>
            <a:pPr>
              <a:spcAft>
                <a:spcPts val="2400"/>
              </a:spcAft>
              <a:buFont typeface="Arial" pitchFamily="34" charset="0"/>
              <a:buChar char="•"/>
            </a:pPr>
            <a:r>
              <a:rPr lang="en-US" sz="3000" dirty="0"/>
              <a:t> </a:t>
            </a:r>
            <a:r>
              <a:rPr lang="en-US" sz="3000" dirty="0" smtClean="0"/>
              <a:t> Cover only these methods for a valuable statistical literacy course</a:t>
            </a:r>
          </a:p>
          <a:p>
            <a:pPr>
              <a:spcAft>
                <a:spcPts val="2400"/>
              </a:spcAft>
              <a:buFont typeface="Arial" pitchFamily="34" charset="0"/>
              <a:buChar char="•"/>
            </a:pPr>
            <a:r>
              <a:rPr lang="en-US" sz="3000" dirty="0"/>
              <a:t> </a:t>
            </a:r>
            <a:r>
              <a:rPr lang="en-US" sz="3000" dirty="0" smtClean="0"/>
              <a:t> Use these methods to build understanding of the key ideas, and then cover traditional normal and t-based methods as “short-cut formulas” for an Intro Stats course.  Students see the standard methods but have a deeper understanding.</a:t>
            </a:r>
            <a:endParaRPr lang="en-US" sz="30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3046988"/>
          </a:xfrm>
          <a:prstGeom prst="rect">
            <a:avLst/>
          </a:prstGeom>
          <a:noFill/>
        </p:spPr>
        <p:txBody>
          <a:bodyPr wrap="square" rtlCol="0">
            <a:spAutoFit/>
          </a:bodyPr>
          <a:lstStyle/>
          <a:p>
            <a:pPr algn="ctr"/>
            <a:r>
              <a:rPr lang="en-US" sz="4800" b="1" dirty="0" smtClean="0"/>
              <a:t>First: </a:t>
            </a:r>
          </a:p>
          <a:p>
            <a:pPr algn="ctr"/>
            <a:r>
              <a:rPr lang="en-US" sz="4800" b="1" dirty="0" smtClean="0"/>
              <a:t>Variability of Sample Statistics</a:t>
            </a:r>
          </a:p>
          <a:p>
            <a:pPr algn="ctr"/>
            <a:endParaRPr lang="en-US" sz="4800" b="1" dirty="0"/>
          </a:p>
          <a:p>
            <a:pPr algn="ctr"/>
            <a:r>
              <a:rPr lang="en-US" sz="4800" b="1" dirty="0" smtClean="0"/>
              <a:t>[Confidence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3016210"/>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p>
          <a:p>
            <a:pPr marL="457200" indent="-457200">
              <a:spcAft>
                <a:spcPts val="1200"/>
              </a:spcAft>
              <a:buFont typeface="Arial" pitchFamily="34" charset="0"/>
              <a:buChar char="•"/>
            </a:pPr>
            <a:r>
              <a:rPr lang="en-US" sz="4000" dirty="0" smtClean="0"/>
              <a:t>Confidence Interval Demo</a:t>
            </a:r>
            <a:endParaRPr lang="en-US" sz="2800" dirty="0" smtClean="0"/>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631575"/>
            <a:ext cx="6325849" cy="830997"/>
          </a:xfrm>
          <a:prstGeom prst="rect">
            <a:avLst/>
          </a:prstGeom>
          <a:noFill/>
        </p:spPr>
        <p:txBody>
          <a:bodyPr wrap="square" rtlCol="0">
            <a:spAutoFit/>
          </a:bodyPr>
          <a:lstStyle/>
          <a:p>
            <a:r>
              <a:rPr lang="en-US" sz="4800" b="1" dirty="0" smtClean="0"/>
              <a:t>Thanks for listening!</a:t>
            </a:r>
            <a:endParaRPr lang="en-US" sz="4800" b="1" dirty="0"/>
          </a:p>
        </p:txBody>
      </p:sp>
      <p:sp>
        <p:nvSpPr>
          <p:cNvPr id="3" name="Rectangle 2"/>
          <p:cNvSpPr/>
          <p:nvPr/>
        </p:nvSpPr>
        <p:spPr>
          <a:xfrm>
            <a:off x="1139254" y="1497368"/>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243708"/>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2636843"/>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055787"/>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055787"/>
                <a:ext cx="4891596" cy="523220"/>
              </a:xfrm>
              <a:prstGeom prst="rect">
                <a:avLst/>
              </a:prstGeom>
              <a:blipFill rotWithShape="0">
                <a:blip r:embed="rId28"/>
                <a:stretch>
                  <a:fillRect/>
                </a:stretch>
              </a:blipFill>
            </p:spPr>
            <p:txBody>
              <a:bodyPr/>
              <a:lstStyle/>
              <a:p>
                <a:r>
                  <a:rPr lang="en-US">
                    <a:noFill/>
                  </a:rPr>
                  <a:t> </a:t>
                </a:r>
              </a:p>
            </p:txBody>
          </p:sp>
        </mc:Fallback>
      </mc:AlternateContent>
      <p:sp>
        <p:nvSpPr>
          <p:cNvPr id="32" name="TextBox 31"/>
          <p:cNvSpPr txBox="1"/>
          <p:nvPr/>
        </p:nvSpPr>
        <p:spPr>
          <a:xfrm>
            <a:off x="3764131" y="4190186"/>
            <a:ext cx="5287885" cy="954107"/>
          </a:xfrm>
          <a:prstGeom prst="rect">
            <a:avLst/>
          </a:prstGeom>
          <a:noFill/>
        </p:spPr>
        <p:txBody>
          <a:bodyPr wrap="square" rtlCol="0">
            <a:spAutoFit/>
          </a:bodyPr>
          <a:lstStyle/>
          <a:p>
            <a:r>
              <a:rPr lang="en-US" sz="2800" dirty="0" smtClean="0"/>
              <a:t>We would like some kind of margin of error or a confidence interval.</a:t>
            </a:r>
            <a:endParaRPr lang="en-US" sz="2800" dirty="0"/>
          </a:p>
        </p:txBody>
      </p:sp>
      <p:sp>
        <p:nvSpPr>
          <p:cNvPr id="33" name="TextBox 32"/>
          <p:cNvSpPr txBox="1"/>
          <p:nvPr/>
        </p:nvSpPr>
        <p:spPr>
          <a:xfrm>
            <a:off x="3748103" y="5160910"/>
            <a:ext cx="5209465" cy="1384995"/>
          </a:xfrm>
          <a:prstGeom prst="rect">
            <a:avLst/>
          </a:prstGeom>
          <a:noFill/>
        </p:spPr>
        <p:txBody>
          <a:bodyPr wrap="square" rtlCol="0">
            <a:spAutoFit/>
          </a:bodyPr>
          <a:lstStyle/>
          <a:p>
            <a:r>
              <a:rPr lang="en-US" sz="2800" b="1" u="sng" dirty="0" smtClean="0"/>
              <a:t>Key concept</a:t>
            </a:r>
            <a:r>
              <a:rPr lang="en-US" sz="2800" dirty="0" smtClean="0"/>
              <a:t>:  How much can we expect the sample means to vary just by random chance?   </a:t>
            </a:r>
            <a:endParaRPr lang="en-US" sz="2800" dirty="0"/>
          </a:p>
        </p:txBody>
      </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5016758"/>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Answer is good, but the </a:t>
            </a:r>
            <a:r>
              <a:rPr lang="en-US" sz="3200" b="1" u="sng" dirty="0" smtClean="0"/>
              <a:t>process</a:t>
            </a:r>
            <a:r>
              <a:rPr lang="en-US" sz="3200" dirty="0" smtClean="0"/>
              <a:t> is not very helpful at building understanding. </a:t>
            </a:r>
          </a:p>
          <a:p>
            <a:endParaRPr lang="en-US" sz="3200" dirty="0"/>
          </a:p>
          <a:p>
            <a:r>
              <a:rPr lang="en-US" sz="3200" dirty="0" smtClean="0"/>
              <a:t>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2599</Words>
  <Application>Microsoft Office PowerPoint</Application>
  <PresentationFormat>On-screen Show (4:3)</PresentationFormat>
  <Paragraphs>582</Paragraphs>
  <Slides>51</Slides>
  <Notes>15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Improving Understanding and Success Rates in  Introductory Statistics</vt:lpstr>
      <vt:lpstr>PowerPoint Presentation</vt:lpstr>
      <vt:lpstr>PowerPoint Presentation</vt:lpstr>
      <vt:lpstr>How can we do this?</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vt:lpstr>
      <vt:lpstr>PowerPoint Presentation</vt:lpstr>
      <vt:lpstr>PowerPoint Presentation</vt:lpstr>
      <vt:lpstr>Sampling Distribution</vt:lpstr>
      <vt:lpstr>Bootstrap Distribution</vt:lpstr>
      <vt:lpstr>Example 3: Diet Cola and Calcium </vt:lpstr>
      <vt:lpstr>Example 3: Diet Cola and Calcium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Test</vt:lpstr>
      <vt:lpstr>p-value: The chance of obtaining a statistic as extreme as that observed, just by random chance, if the null hypothesis is 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6: Split or Steal? </vt:lpstr>
      <vt:lpstr>PowerPoint Presentation</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plock</cp:lastModifiedBy>
  <cp:revision>170</cp:revision>
  <cp:lastPrinted>2017-11-07T03:16:45Z</cp:lastPrinted>
  <dcterms:created xsi:type="dcterms:W3CDTF">2010-10-14T16:11:16Z</dcterms:created>
  <dcterms:modified xsi:type="dcterms:W3CDTF">2017-11-10T18:35:42Z</dcterms:modified>
</cp:coreProperties>
</file>