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8"/>
  </p:notesMasterIdLst>
  <p:handoutMasterIdLst>
    <p:handoutMasterId r:id="rId69"/>
  </p:handoutMasterIdLst>
  <p:sldIdLst>
    <p:sldId id="256" r:id="rId7"/>
    <p:sldId id="375" r:id="rId8"/>
    <p:sldId id="376" r:id="rId9"/>
    <p:sldId id="378" r:id="rId10"/>
    <p:sldId id="377" r:id="rId11"/>
    <p:sldId id="393" r:id="rId12"/>
    <p:sldId id="394" r:id="rId13"/>
    <p:sldId id="395" r:id="rId14"/>
    <p:sldId id="330" r:id="rId15"/>
    <p:sldId id="391" r:id="rId16"/>
    <p:sldId id="332" r:id="rId17"/>
    <p:sldId id="333" r:id="rId18"/>
    <p:sldId id="379" r:id="rId19"/>
    <p:sldId id="334" r:id="rId20"/>
    <p:sldId id="380" r:id="rId21"/>
    <p:sldId id="400" r:id="rId22"/>
    <p:sldId id="319" r:id="rId23"/>
    <p:sldId id="381" r:id="rId24"/>
    <p:sldId id="362" r:id="rId25"/>
    <p:sldId id="382" r:id="rId26"/>
    <p:sldId id="335" r:id="rId27"/>
    <p:sldId id="363" r:id="rId28"/>
    <p:sldId id="323" r:id="rId29"/>
    <p:sldId id="385" r:id="rId30"/>
    <p:sldId id="336" r:id="rId31"/>
    <p:sldId id="398" r:id="rId32"/>
    <p:sldId id="399" r:id="rId33"/>
    <p:sldId id="326" r:id="rId34"/>
    <p:sldId id="317" r:id="rId35"/>
    <p:sldId id="318" r:id="rId36"/>
    <p:sldId id="325" r:id="rId37"/>
    <p:sldId id="383" r:id="rId38"/>
    <p:sldId id="384" r:id="rId39"/>
    <p:sldId id="304" r:id="rId40"/>
    <p:sldId id="337" r:id="rId41"/>
    <p:sldId id="338" r:id="rId42"/>
    <p:sldId id="373" r:id="rId43"/>
    <p:sldId id="340" r:id="rId44"/>
    <p:sldId id="368" r:id="rId45"/>
    <p:sldId id="370" r:id="rId46"/>
    <p:sldId id="371" r:id="rId47"/>
    <p:sldId id="372" r:id="rId48"/>
    <p:sldId id="345" r:id="rId49"/>
    <p:sldId id="346" r:id="rId50"/>
    <p:sldId id="347" r:id="rId51"/>
    <p:sldId id="305" r:id="rId52"/>
    <p:sldId id="386" r:id="rId53"/>
    <p:sldId id="349" r:id="rId54"/>
    <p:sldId id="352" r:id="rId55"/>
    <p:sldId id="365" r:id="rId56"/>
    <p:sldId id="353" r:id="rId57"/>
    <p:sldId id="354" r:id="rId58"/>
    <p:sldId id="374" r:id="rId59"/>
    <p:sldId id="387" r:id="rId60"/>
    <p:sldId id="389" r:id="rId61"/>
    <p:sldId id="356" r:id="rId62"/>
    <p:sldId id="392" r:id="rId63"/>
    <p:sldId id="358" r:id="rId64"/>
    <p:sldId id="359" r:id="rId65"/>
    <p:sldId id="390" r:id="rId66"/>
    <p:sldId id="360" r:id="rId6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snapToGrid="0">
      <p:cViewPr varScale="1">
        <p:scale>
          <a:sx n="67" d="100"/>
          <a:sy n="67"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50</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11/9/2012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29.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6.jpeg"/><Relationship Id="rId18" Type="http://schemas.openxmlformats.org/officeDocument/2006/relationships/image" Target="../media/image21.jpeg"/><Relationship Id="rId26" Type="http://schemas.openxmlformats.org/officeDocument/2006/relationships/image" Target="../media/image27.jpeg"/><Relationship Id="rId3" Type="http://schemas.openxmlformats.org/officeDocument/2006/relationships/image" Target="../media/image46.jpeg"/><Relationship Id="rId21" Type="http://schemas.openxmlformats.org/officeDocument/2006/relationships/image" Target="../media/image10.jpeg"/><Relationship Id="rId7" Type="http://schemas.openxmlformats.org/officeDocument/2006/relationships/image" Target="../media/image24.jpeg"/><Relationship Id="rId12" Type="http://schemas.openxmlformats.org/officeDocument/2006/relationships/image" Target="../media/image5.jpeg"/><Relationship Id="rId17" Type="http://schemas.openxmlformats.org/officeDocument/2006/relationships/image" Target="../media/image14.jpeg"/><Relationship Id="rId25" Type="http://schemas.openxmlformats.org/officeDocument/2006/relationships/image" Target="../media/image18.jpeg"/><Relationship Id="rId2" Type="http://schemas.openxmlformats.org/officeDocument/2006/relationships/image" Target="../media/image28.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6.jpeg"/><Relationship Id="rId24" Type="http://schemas.openxmlformats.org/officeDocument/2006/relationships/image" Target="../media/image17.jpeg"/><Relationship Id="rId5" Type="http://schemas.openxmlformats.org/officeDocument/2006/relationships/image" Target="../media/image23.jpeg"/><Relationship Id="rId15" Type="http://schemas.openxmlformats.org/officeDocument/2006/relationships/image" Target="../media/image20.jpeg"/><Relationship Id="rId23"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7.jpeg"/><Relationship Id="rId14" Type="http://schemas.openxmlformats.org/officeDocument/2006/relationships/image" Target="../media/image22.jpeg"/><Relationship Id="rId22" Type="http://schemas.openxmlformats.org/officeDocument/2006/relationships/image" Target="../media/image13.jpeg"/><Relationship Id="rId27"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11.xml"/><Relationship Id="rId9" Type="http://schemas.openxmlformats.org/officeDocument/2006/relationships/image" Target="../media/image51.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3.png"/><Relationship Id="rId4" Type="http://schemas.openxmlformats.org/officeDocument/2006/relationships/hyperlink" Target="http://www.lock5stat.com/" TargetMode="Externa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13.xml"/><Relationship Id="rId9" Type="http://schemas.openxmlformats.org/officeDocument/2006/relationships/image" Target="../media/image51.wm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9.emf"/><Relationship Id="rId4" Type="http://schemas.openxmlformats.org/officeDocument/2006/relationships/image" Target="../media/image58.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kari@stat.duke.edu"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 Id="rId4" Type="http://schemas.openxmlformats.org/officeDocument/2006/relationships/hyperlink" Target="http://www.lock5sta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Using Simulation Methods to Introduce Statistical Inference</a:t>
            </a:r>
            <a:endParaRPr lang="en-US" sz="4800" b="1" dirty="0"/>
          </a:p>
        </p:txBody>
      </p:sp>
      <p:sp>
        <p:nvSpPr>
          <p:cNvPr id="3" name="Subtitle 2"/>
          <p:cNvSpPr>
            <a:spLocks noGrp="1"/>
          </p:cNvSpPr>
          <p:nvPr>
            <p:ph type="subTitle" idx="1"/>
          </p:nvPr>
        </p:nvSpPr>
        <p:spPr>
          <a:xfrm>
            <a:off x="100013" y="3733800"/>
            <a:ext cx="9043987" cy="2743200"/>
          </a:xfrm>
        </p:spPr>
        <p:txBody>
          <a:bodyPr>
            <a:noAutofit/>
          </a:bodyPr>
          <a:lstStyle/>
          <a:p>
            <a:r>
              <a:rPr lang="en-US" sz="2800" dirty="0" smtClean="0">
                <a:solidFill>
                  <a:schemeClr val="tx1">
                    <a:lumMod val="85000"/>
                    <a:lumOff val="15000"/>
                  </a:schemeClr>
                </a:solidFill>
              </a:rPr>
              <a:t>    Patti Frazer Lock 			Kari Lock Morgan</a:t>
            </a:r>
          </a:p>
          <a:p>
            <a:r>
              <a:rPr lang="en-US" sz="2200" dirty="0" smtClean="0">
                <a:solidFill>
                  <a:schemeClr val="tx1">
                    <a:lumMod val="85000"/>
                    <a:lumOff val="15000"/>
                  </a:schemeClr>
                </a:solidFill>
              </a:rPr>
              <a:t>Cummings Professor of Mathematics	      Assistant Professor of the Practice</a:t>
            </a:r>
          </a:p>
          <a:p>
            <a:r>
              <a:rPr lang="en-US" sz="2200" dirty="0" smtClean="0">
                <a:solidFill>
                  <a:schemeClr val="tx1">
                    <a:lumMod val="85000"/>
                    <a:lumOff val="15000"/>
                  </a:schemeClr>
                </a:solidFill>
              </a:rPr>
              <a:t>St. Lawrence University				Duke University</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AMATYC</a:t>
            </a:r>
          </a:p>
          <a:p>
            <a:r>
              <a:rPr lang="en-US" sz="2800" dirty="0" smtClean="0">
                <a:solidFill>
                  <a:schemeClr val="tx1">
                    <a:lumMod val="85000"/>
                    <a:lumOff val="15000"/>
                  </a:schemeClr>
                </a:solidFill>
              </a:rPr>
              <a:t>November, 2012</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569660"/>
          </a:xfrm>
          <a:prstGeom prst="rect">
            <a:avLst/>
          </a:prstGeom>
          <a:noFill/>
        </p:spPr>
        <p:txBody>
          <a:bodyPr wrap="square" rtlCol="0">
            <a:spAutoFit/>
          </a:bodyPr>
          <a:lstStyle/>
          <a:p>
            <a:pPr algn="ctr"/>
            <a:r>
              <a:rPr lang="en-US" sz="4800" b="1" dirty="0" smtClean="0"/>
              <a:t>First: </a:t>
            </a:r>
          </a:p>
          <a:p>
            <a:pPr algn="ctr"/>
            <a:r>
              <a:rPr lang="en-US" sz="4800" b="1" dirty="0" smtClean="0"/>
              <a:t>Bootstrap 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6001643"/>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We arrive at a good answer, but the </a:t>
            </a:r>
            <a:r>
              <a:rPr lang="en-US" sz="3200" b="1" u="sng" dirty="0" smtClean="0"/>
              <a:t>process</a:t>
            </a:r>
            <a:r>
              <a:rPr lang="en-US" sz="3200" dirty="0" smtClean="0"/>
              <a:t> is not very helpful at building understanding of the key ideas.</a:t>
            </a:r>
          </a:p>
          <a:p>
            <a:endParaRPr lang="en-US" sz="3200" dirty="0"/>
          </a:p>
          <a:p>
            <a:r>
              <a:rPr lang="en-US" sz="3200" dirty="0" smtClean="0"/>
              <a:t>In addition, 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646331"/>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a:t>
            </a:r>
            <a:endParaRPr lang="en-US" dirty="0" smtClean="0">
              <a:solidFill>
                <a:schemeClr val="tx1"/>
              </a:solidFill>
            </a:endParaRPr>
          </a:p>
          <a:p>
            <a:r>
              <a:rPr lang="en-US" dirty="0" smtClean="0">
                <a:solidFill>
                  <a:schemeClr val="tx1"/>
                </a:solidFill>
              </a:rPr>
              <a:t>Stanford </a:t>
            </a:r>
            <a:r>
              <a:rPr lang="en-US" dirty="0" smtClean="0">
                <a:solidFill>
                  <a:schemeClr val="tx1"/>
                </a:solidFill>
              </a:rPr>
              <a:t>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79427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11671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646331"/>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a:t>
            </a:r>
            <a:endParaRPr lang="en-US" dirty="0" smtClean="0">
              <a:solidFill>
                <a:schemeClr val="tx1"/>
              </a:solidFill>
            </a:endParaRPr>
          </a:p>
          <a:p>
            <a:r>
              <a:rPr lang="en-US" dirty="0" smtClean="0">
                <a:solidFill>
                  <a:schemeClr val="tx1"/>
                </a:solidFill>
              </a:rPr>
              <a:t>Stanford </a:t>
            </a:r>
            <a:r>
              <a:rPr lang="en-US" dirty="0" smtClean="0">
                <a:solidFill>
                  <a:schemeClr val="tx1"/>
                </a:solidFill>
              </a:rPr>
              <a:t>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79427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9" name="TextBox 8"/>
          <p:cNvSpPr txBox="1"/>
          <p:nvPr/>
        </p:nvSpPr>
        <p:spPr>
          <a:xfrm>
            <a:off x="261350" y="4172334"/>
            <a:ext cx="8458200" cy="1569660"/>
          </a:xfrm>
          <a:prstGeom prst="rect">
            <a:avLst/>
          </a:prstGeom>
          <a:solidFill>
            <a:srgbClr val="FFFF99"/>
          </a:solidFill>
          <a:ln>
            <a:solidFill>
              <a:schemeClr val="tx1"/>
            </a:solidFill>
          </a:ln>
        </p:spPr>
        <p:txBody>
          <a:bodyPr wrap="square" rtlCol="0">
            <a:spAutoFit/>
          </a:bodyPr>
          <a:lstStyle/>
          <a:p>
            <a:r>
              <a:rPr lang="en-US" sz="3200" b="1" dirty="0" smtClean="0">
                <a:solidFill>
                  <a:schemeClr val="tx1"/>
                </a:solidFill>
              </a:rPr>
              <a:t>Key idea: </a:t>
            </a:r>
            <a:r>
              <a:rPr lang="en-US" sz="3200" dirty="0" smtClean="0">
                <a:solidFill>
                  <a:schemeClr val="tx1"/>
                </a:solidFill>
              </a:rPr>
              <a:t>To see how a statistic behaves, we take many samples </a:t>
            </a:r>
            <a:r>
              <a:rPr lang="en-US" sz="3200" b="1" i="1" dirty="0" smtClean="0">
                <a:solidFill>
                  <a:srgbClr val="C00000"/>
                </a:solidFill>
              </a:rPr>
              <a:t>with replacement </a:t>
            </a:r>
            <a:r>
              <a:rPr lang="en-US" sz="3200" dirty="0" smtClean="0">
                <a:solidFill>
                  <a:schemeClr val="tx1"/>
                </a:solidFill>
              </a:rPr>
              <a:t>from the original sample using the same </a:t>
            </a:r>
            <a:r>
              <a:rPr lang="en-US" sz="3200" i="1" dirty="0" smtClean="0">
                <a:solidFill>
                  <a:schemeClr val="tx1"/>
                </a:solidFill>
              </a:rPr>
              <a:t>n</a:t>
            </a:r>
            <a:r>
              <a:rPr lang="en-US" sz="3200" dirty="0" smtClean="0">
                <a:solidFill>
                  <a:schemeClr val="tx1"/>
                </a:solidFill>
              </a:rPr>
              <a:t>. </a:t>
            </a:r>
            <a:endParaRPr lang="en-US" sz="3200" dirty="0">
              <a:solidFill>
                <a:schemeClr val="tx1"/>
              </a:solidFill>
            </a:endParaRP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304581" y="3924557"/>
                <a:ext cx="1794923"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𝑠</m:t>
                          </m:r>
                        </m:num>
                        <m:den>
                          <m:rad>
                            <m:radPr>
                              <m:degHide m:val="on"/>
                              <m:ctrlPr>
                                <a:rPr lang="en-US" sz="1400" b="0" i="1" dirty="0" smtClean="0">
                                  <a:latin typeface="Cambria Math"/>
                                </a:rPr>
                              </m:ctrlPr>
                            </m:radPr>
                            <m:deg/>
                            <m:e>
                              <m:r>
                                <a:rPr lang="en-US" sz="1400" b="0" i="1" dirty="0" smtClean="0">
                                  <a:latin typeface="Cambria Math"/>
                                </a:rPr>
                                <m:t>𝑛</m:t>
                              </m:r>
                            </m:e>
                          </m:rad>
                        </m:den>
                      </m:f>
                      <m:r>
                        <a:rPr lang="en-US" sz="1400" b="0" i="1" smtClean="0">
                          <a:latin typeface="Cambria Math"/>
                        </a:rPr>
                        <m:t>=</m:t>
                      </m:r>
                      <m:f>
                        <m:fPr>
                          <m:ctrlPr>
                            <a:rPr lang="en-US" sz="1400" i="1" dirty="0">
                              <a:latin typeface="Cambria Math"/>
                            </a:rPr>
                          </m:ctrlPr>
                        </m:fPr>
                        <m:num>
                          <m:r>
                            <a:rPr lang="en-US" sz="1400" b="0" i="1" dirty="0" smtClean="0">
                              <a:latin typeface="Cambria Math"/>
                            </a:rPr>
                            <m:t>11.11</m:t>
                          </m:r>
                        </m:num>
                        <m:den>
                          <m:rad>
                            <m:radPr>
                              <m:degHide m:val="on"/>
                              <m:ctrlPr>
                                <a:rPr lang="en-US" sz="1400" i="1" dirty="0">
                                  <a:latin typeface="Cambria Math"/>
                                </a:rPr>
                              </m:ctrlPr>
                            </m:radPr>
                            <m:deg/>
                            <m:e>
                              <m:r>
                                <a:rPr lang="en-US" sz="1400" b="0" i="1" dirty="0" smtClean="0">
                                  <a:latin typeface="Cambria Math"/>
                                </a:rPr>
                                <m:t>25</m:t>
                              </m:r>
                            </m:e>
                          </m:rad>
                        </m:den>
                      </m:f>
                      <m:r>
                        <a:rPr lang="en-US" sz="1400" b="0" i="1" dirty="0" smtClean="0">
                          <a:latin typeface="Cambria Math"/>
                        </a:rPr>
                        <m:t>=2.2</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4581" y="3924557"/>
                <a:ext cx="1794923" cy="537327"/>
              </a:xfrm>
              <a:prstGeom prst="rect">
                <a:avLst/>
              </a:prstGeom>
              <a:blipFill rotWithShape="1">
                <a:blip r:embed="rId3"/>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18979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4401205"/>
          </a:xfrm>
          <a:prstGeom prst="rect">
            <a:avLst/>
          </a:prstGeom>
          <a:noFill/>
        </p:spPr>
        <p:txBody>
          <a:bodyPr wrap="square" rtlCol="0">
            <a:spAutoFit/>
          </a:bodyPr>
          <a:lstStyle/>
          <a:p>
            <a:r>
              <a:rPr lang="en-US" sz="4000" dirty="0" smtClean="0">
                <a:solidFill>
                  <a:srgbClr val="000000"/>
                </a:solidFill>
              </a:rPr>
              <a:t>What yes/no question do you want to ask the sample of people in this audience?  </a:t>
            </a:r>
          </a:p>
          <a:p>
            <a:endParaRPr lang="en-US" sz="3200" dirty="0" smtClean="0">
              <a:solidFill>
                <a:srgbClr val="000000"/>
              </a:solidFill>
            </a:endParaRPr>
          </a:p>
          <a:p>
            <a:pPr marL="514350" indent="-514350">
              <a:buAutoNum type="alphaUcPeriod"/>
            </a:pPr>
            <a:r>
              <a:rPr lang="en-US" sz="2800" dirty="0" smtClean="0">
                <a:solidFill>
                  <a:srgbClr val="000000"/>
                </a:solidFill>
              </a:rPr>
              <a:t>Do you have an </a:t>
            </a:r>
            <a:r>
              <a:rPr lang="en-US" sz="2800" dirty="0" err="1" smtClean="0">
                <a:solidFill>
                  <a:srgbClr val="000000"/>
                </a:solidFill>
              </a:rPr>
              <a:t>ipad</a:t>
            </a:r>
            <a:r>
              <a:rPr lang="en-US" sz="2800" dirty="0" smtClean="0">
                <a:solidFill>
                  <a:srgbClr val="000000"/>
                </a:solidFill>
              </a:rPr>
              <a:t>?</a:t>
            </a:r>
          </a:p>
          <a:p>
            <a:pPr marL="514350" indent="-514350">
              <a:buAutoNum type="alphaUcPeriod"/>
            </a:pPr>
            <a:r>
              <a:rPr lang="en-US" sz="2800" dirty="0" smtClean="0">
                <a:solidFill>
                  <a:srgbClr val="000000"/>
                </a:solidFill>
              </a:rPr>
              <a:t>Do you smoke?</a:t>
            </a:r>
          </a:p>
          <a:p>
            <a:pPr marL="514350" indent="-514350">
              <a:buAutoNum type="alphaUcPeriod"/>
            </a:pPr>
            <a:r>
              <a:rPr lang="en-US" sz="2800" dirty="0" smtClean="0">
                <a:solidFill>
                  <a:srgbClr val="000000"/>
                </a:solidFill>
              </a:rPr>
              <a:t>Do you have a smartphone?</a:t>
            </a:r>
          </a:p>
          <a:p>
            <a:pPr marL="514350" indent="-514350">
              <a:buAutoNum type="alphaUcPeriod"/>
            </a:pPr>
            <a:r>
              <a:rPr lang="en-US" sz="2800" dirty="0" smtClean="0">
                <a:solidFill>
                  <a:srgbClr val="000000"/>
                </a:solidFill>
              </a:rPr>
              <a:t>Do you exercise regularly?</a:t>
            </a:r>
          </a:p>
          <a:p>
            <a:pPr marL="514350" indent="-514350">
              <a:buAutoNum type="alphaUcPeriod"/>
            </a:pPr>
            <a:r>
              <a:rPr lang="en-US" sz="2800" dirty="0" smtClean="0">
                <a:solidFill>
                  <a:srgbClr val="000000"/>
                </a:solidFill>
              </a:rPr>
              <a:t>Did you vote republican?</a:t>
            </a:r>
            <a:endParaRPr lang="en-US" sz="2800" dirty="0" smtClean="0">
              <a:solidFill>
                <a:srgbClr val="000000"/>
              </a:solidFill>
            </a:endParaRPr>
          </a:p>
          <a:p>
            <a:pPr marL="514350" indent="-514350">
              <a:buAutoNum type="alphaUcPeriod"/>
            </a:pPr>
            <a:endParaRPr lang="en-US" sz="2800" dirty="0" smtClean="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0936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2062103"/>
          </a:xfrm>
          <a:prstGeom prst="rect">
            <a:avLst/>
          </a:prstGeom>
          <a:noFill/>
        </p:spPr>
        <p:txBody>
          <a:bodyPr wrap="square" rtlCol="0">
            <a:spAutoFit/>
          </a:bodyPr>
          <a:lstStyle/>
          <a:p>
            <a:r>
              <a:rPr lang="en-US" sz="4000" dirty="0" smtClean="0">
                <a:solidFill>
                  <a:srgbClr val="000000"/>
                </a:solidFill>
              </a:rPr>
              <a:t>What is your answer to the question?</a:t>
            </a:r>
          </a:p>
          <a:p>
            <a:endParaRPr lang="en-US" sz="3200" dirty="0" smtClean="0">
              <a:solidFill>
                <a:srgbClr val="000000"/>
              </a:solidFill>
            </a:endParaRPr>
          </a:p>
          <a:p>
            <a:pPr marL="514350" indent="-514350">
              <a:buAutoNum type="alphaUcPeriod"/>
            </a:pPr>
            <a:r>
              <a:rPr lang="en-US" sz="2800" dirty="0" smtClean="0">
                <a:solidFill>
                  <a:srgbClr val="000000"/>
                </a:solidFill>
              </a:rPr>
              <a:t>Yes</a:t>
            </a:r>
          </a:p>
          <a:p>
            <a:pPr marL="514350" indent="-514350">
              <a:buAutoNum type="alphaUcPeriod"/>
            </a:pPr>
            <a:r>
              <a:rPr lang="en-US" sz="2800" dirty="0" smtClean="0">
                <a:solidFill>
                  <a:srgbClr val="000000"/>
                </a:solidFill>
              </a:rPr>
              <a:t>No</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
        <p:nvSpPr>
          <p:cNvPr id="5" name="Rectangle 4"/>
          <p:cNvSpPr/>
          <p:nvPr/>
        </p:nvSpPr>
        <p:spPr>
          <a:xfrm>
            <a:off x="299042" y="3441680"/>
            <a:ext cx="8382000" cy="2062103"/>
          </a:xfrm>
          <a:prstGeom prst="rect">
            <a:avLst/>
          </a:prstGeom>
          <a:solidFill>
            <a:srgbClr val="FFFF99"/>
          </a:solidFill>
          <a:ln w="28575">
            <a:solidFill>
              <a:schemeClr val="tx1"/>
            </a:solidFill>
          </a:ln>
        </p:spPr>
        <p:txBody>
          <a:bodyPr wrap="square">
            <a:spAutoFit/>
          </a:bodyPr>
          <a:lstStyle/>
          <a:p>
            <a:r>
              <a:rPr lang="en-US" sz="3200" dirty="0" smtClean="0"/>
              <a:t>Example #2 : Find a 90% confidence interval for the proportion of people that attend AMATYC interested in introductory statistics who would answer “yes” to this question.</a:t>
            </a:r>
            <a:endParaRPr lang="en-US" sz="2400" i="1" dirty="0"/>
          </a:p>
        </p:txBody>
      </p:sp>
    </p:spTree>
    <p:extLst>
      <p:ext uri="{BB962C8B-B14F-4D97-AF65-F5344CB8AC3E}">
        <p14:creationId xmlns:p14="http://schemas.microsoft.com/office/powerpoint/2010/main" val="3918393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614488"/>
            <a:ext cx="7372350" cy="4524315"/>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United States Conference on Teaching Statistics, May 2011</a:t>
            </a:r>
          </a:p>
          <a:p>
            <a:endParaRPr lang="en-US" sz="3200" dirty="0"/>
          </a:p>
          <a:p>
            <a:r>
              <a:rPr lang="en-US" sz="3200" dirty="0" smtClean="0"/>
              <a:t>Common Core State Standards in Mathematics</a:t>
            </a:r>
          </a:p>
          <a:p>
            <a:endParaRPr lang="en-US" sz="3200" dirty="0"/>
          </a:p>
          <a:p>
            <a:r>
              <a:rPr lang="en-US" sz="3200" dirty="0" smtClean="0"/>
              <a:t>Increasingly used in the disciplines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284210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042966"/>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4154984"/>
          </a:xfrm>
          <a:prstGeom prst="rect">
            <a:avLst/>
          </a:prstGeom>
          <a:noFill/>
        </p:spPr>
        <p:txBody>
          <a:bodyPr wrap="square" rtlCol="0">
            <a:spAutoFit/>
          </a:bodyPr>
          <a:lstStyle/>
          <a:p>
            <a:r>
              <a:rPr lang="en-US" sz="2400" dirty="0" smtClean="0"/>
              <a:t>Select “CI for Difference in Means”</a:t>
            </a:r>
          </a:p>
          <a:p>
            <a:r>
              <a:rPr lang="en-US" sz="2400" dirty="0" smtClean="0"/>
              <a:t>Use the menu at the top left to find the correct dataset.</a:t>
            </a:r>
          </a:p>
          <a:p>
            <a:r>
              <a:rPr lang="en-US" sz="2400" dirty="0" smtClean="0"/>
              <a:t>Check out the sample:  what are the sample sizes? Which group </a:t>
            </a:r>
          </a:p>
          <a:p>
            <a:r>
              <a:rPr lang="en-US" sz="2400" dirty="0"/>
              <a:t> </a:t>
            </a:r>
            <a:r>
              <a:rPr lang="en-US" sz="2400" dirty="0" smtClean="0"/>
              <a:t>                                            excretes more in the sample? </a:t>
            </a:r>
          </a:p>
          <a:p>
            <a:r>
              <a:rPr lang="en-US" sz="2400" dirty="0" smtClean="0"/>
              <a:t>Generate one bootstrap statistic.  Compare it to the original.</a:t>
            </a:r>
          </a:p>
          <a:p>
            <a:r>
              <a:rPr lang="en-US" sz="2400" dirty="0" smtClean="0"/>
              <a:t>Generate a full bootstrap distribution (1000 or more). </a:t>
            </a:r>
          </a:p>
          <a:p>
            <a:r>
              <a:rPr lang="en-US" sz="2400" dirty="0" smtClean="0"/>
              <a:t>Use the “two-tailed” option to find a 95% confidence interval for</a:t>
            </a:r>
          </a:p>
          <a:p>
            <a:r>
              <a:rPr lang="en-US" sz="2400" dirty="0"/>
              <a:t> </a:t>
            </a:r>
            <a:r>
              <a:rPr lang="en-US" sz="2400" dirty="0" smtClean="0"/>
              <a:t>                                             the difference in means. </a:t>
            </a:r>
          </a:p>
          <a:p>
            <a:r>
              <a:rPr lang="en-US" sz="2400" dirty="0" smtClean="0"/>
              <a:t>What is your interval?  Compare it with your neighbors.</a:t>
            </a:r>
          </a:p>
          <a:p>
            <a:r>
              <a:rPr lang="en-US" sz="2400" dirty="0" smtClean="0"/>
              <a:t>Is zero (no difference) in the interval?  (If not, we can be confident that there is a difference.)</a:t>
            </a:r>
            <a:endParaRPr lang="en-US" sz="2400" dirty="0"/>
          </a:p>
        </p:txBody>
      </p:sp>
    </p:spTree>
    <p:extLst>
      <p:ext uri="{BB962C8B-B14F-4D97-AF65-F5344CB8AC3E}">
        <p14:creationId xmlns:p14="http://schemas.microsoft.com/office/powerpoint/2010/main" val="16020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79"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80"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81"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203"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204"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205"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a:t>
            </a:r>
            <a:endParaRPr lang="en-US" dirty="0">
              <a:solidFill>
                <a:srgbClr val="C00000"/>
              </a:solidFill>
            </a:endParaRPr>
          </a:p>
        </p:txBody>
      </p:sp>
      <p:sp>
        <p:nvSpPr>
          <p:cNvPr id="3" name="TextBox 2"/>
          <p:cNvSpPr txBox="1"/>
          <p:nvPr/>
        </p:nvSpPr>
        <p:spPr>
          <a:xfrm>
            <a:off x="714375" y="1142982"/>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3785652"/>
          </a:xfrm>
          <a:prstGeom prst="rect">
            <a:avLst/>
          </a:prstGeom>
          <a:noFill/>
        </p:spPr>
        <p:txBody>
          <a:bodyPr wrap="square" rtlCol="0">
            <a:spAutoFit/>
          </a:bodyPr>
          <a:lstStyle/>
          <a:p>
            <a:r>
              <a:rPr lang="en-US" sz="2400" dirty="0" smtClean="0"/>
              <a:t>Select “Test for Difference in Means”</a:t>
            </a:r>
          </a:p>
          <a:p>
            <a:r>
              <a:rPr lang="en-US" sz="2400" dirty="0" smtClean="0"/>
              <a:t>Use the menu at the top left to find the correct dataset (Fat Mice).</a:t>
            </a:r>
          </a:p>
          <a:p>
            <a:r>
              <a:rPr lang="en-US" sz="2400" dirty="0" smtClean="0"/>
              <a:t>Check out the sample:  what are the sample sizes? Which group </a:t>
            </a:r>
          </a:p>
          <a:p>
            <a:r>
              <a:rPr lang="en-US" sz="2400" dirty="0"/>
              <a:t> </a:t>
            </a:r>
            <a:r>
              <a:rPr lang="en-US" sz="2400" dirty="0" smtClean="0"/>
              <a:t>        gains more weight?  (LL = light at night, LD = normal light/dark) </a:t>
            </a:r>
          </a:p>
          <a:p>
            <a:r>
              <a:rPr lang="en-US" sz="2400" dirty="0" smtClean="0"/>
              <a:t>Generate one randomization statistic.  Compare it to the original.</a:t>
            </a:r>
          </a:p>
          <a:p>
            <a:r>
              <a:rPr lang="en-US" sz="2400" dirty="0" smtClean="0"/>
              <a:t>Generate a full randomization (1000 or more). </a:t>
            </a:r>
          </a:p>
          <a:p>
            <a:r>
              <a:rPr lang="en-US" sz="2400" dirty="0" smtClean="0"/>
              <a:t>Use the “right-tailed” option to find the p-value. </a:t>
            </a:r>
          </a:p>
          <a:p>
            <a:r>
              <a:rPr lang="en-US" sz="2400" dirty="0" smtClean="0"/>
              <a:t>What is your p-value?  Compare it with your neighbors.</a:t>
            </a:r>
          </a:p>
          <a:p>
            <a:r>
              <a:rPr lang="en-US" sz="2400" dirty="0" smtClean="0"/>
              <a:t>Is the sample difference of 5 likely to be just by random chance?</a:t>
            </a:r>
          </a:p>
          <a:p>
            <a:r>
              <a:rPr lang="en-US" sz="2400" dirty="0" smtClean="0"/>
              <a:t>What can we conclude about light at night and weight gain?</a:t>
            </a:r>
            <a:endParaRPr lang="en-US" sz="2400" dirty="0"/>
          </a:p>
        </p:txBody>
      </p:sp>
    </p:spTree>
    <p:extLst>
      <p:ext uri="{BB962C8B-B14F-4D97-AF65-F5344CB8AC3E}">
        <p14:creationId xmlns:p14="http://schemas.microsoft.com/office/powerpoint/2010/main" val="40592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762000" y="1600200"/>
            <a:ext cx="7772400" cy="2923877"/>
          </a:xfrm>
          <a:prstGeom prst="rect">
            <a:avLst/>
          </a:prstGeom>
          <a:noFill/>
          <a:ln>
            <a:solidFill>
              <a:schemeClr val="tx1"/>
            </a:solidFill>
          </a:ln>
        </p:spPr>
        <p:txBody>
          <a:bodyPr wrap="square" rtlCol="0">
            <a:spAutoFit/>
          </a:bodyPr>
          <a:lstStyle/>
          <a:p>
            <a:r>
              <a:rPr lang="en-US" sz="4000" dirty="0" smtClean="0"/>
              <a:t>Can you use your clicker?</a:t>
            </a:r>
          </a:p>
          <a:p>
            <a:r>
              <a:rPr lang="en-US" sz="3600" dirty="0" smtClean="0"/>
              <a:t>     A. Yes</a:t>
            </a:r>
          </a:p>
          <a:p>
            <a:r>
              <a:rPr lang="en-US" sz="3600" dirty="0" smtClean="0"/>
              <a:t>     B.  No</a:t>
            </a:r>
          </a:p>
          <a:p>
            <a:r>
              <a:rPr lang="en-US" sz="3600" dirty="0" smtClean="0"/>
              <a:t>     C.  Not sure</a:t>
            </a:r>
          </a:p>
          <a:p>
            <a:r>
              <a:rPr lang="en-US" sz="3600" dirty="0" smtClean="0"/>
              <a:t>     D.  I don’t have a clicker</a:t>
            </a:r>
            <a:endParaRPr lang="en-US" sz="3600"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3725994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765579"/>
            <a:ext cx="8058150" cy="3785652"/>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Bootstrap Confidence </a:t>
            </a:r>
            <a:r>
              <a:rPr lang="en-US" sz="4000" dirty="0"/>
              <a:t>I</a:t>
            </a:r>
            <a:r>
              <a:rPr lang="en-US" sz="4000" dirty="0" smtClean="0"/>
              <a:t>ntervals</a:t>
            </a:r>
          </a:p>
          <a:p>
            <a:pPr marL="457200" indent="-457200">
              <a:spcAft>
                <a:spcPts val="1200"/>
              </a:spcAft>
              <a:buFont typeface="Arial" pitchFamily="34" charset="0"/>
              <a:buChar char="•"/>
            </a:pPr>
            <a:r>
              <a:rPr lang="en-US" sz="4000" dirty="0" smtClean="0"/>
              <a:t>Randomization Hypothesis </a:t>
            </a:r>
            <a:r>
              <a:rPr lang="en-US" sz="4000" dirty="0"/>
              <a:t>T</a:t>
            </a:r>
            <a:r>
              <a:rPr lang="en-US" sz="4000" dirty="0" smtClean="0"/>
              <a:t>ests</a:t>
            </a:r>
          </a:p>
          <a:p>
            <a:pPr marL="457200" indent="-457200">
              <a:spcAft>
                <a:spcPts val="1200"/>
              </a:spcAft>
              <a:buFont typeface="Arial" pitchFamily="34" charset="0"/>
              <a:buChar char="•"/>
            </a:pPr>
            <a:r>
              <a:rPr lang="en-US" sz="4000" dirty="0" smtClean="0"/>
              <a:t>Sampling Distributions </a:t>
            </a:r>
            <a:endParaRPr lang="en-US" sz="2800" dirty="0" smtClean="0"/>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631575"/>
            <a:ext cx="6325849" cy="830997"/>
          </a:xfrm>
          <a:prstGeom prst="rect">
            <a:avLst/>
          </a:prstGeom>
          <a:noFill/>
        </p:spPr>
        <p:txBody>
          <a:bodyPr wrap="square" rtlCol="0">
            <a:spAutoFit/>
          </a:bodyPr>
          <a:lstStyle/>
          <a:p>
            <a:r>
              <a:rPr lang="en-US" sz="4800" b="1" dirty="0" smtClean="0"/>
              <a:t>Thanks for joining us!</a:t>
            </a:r>
            <a:endParaRPr lang="en-US" sz="4800" b="1" dirty="0"/>
          </a:p>
        </p:txBody>
      </p:sp>
      <p:sp>
        <p:nvSpPr>
          <p:cNvPr id="3" name="Rectangle 2"/>
          <p:cNvSpPr/>
          <p:nvPr/>
        </p:nvSpPr>
        <p:spPr>
          <a:xfrm>
            <a:off x="1139254" y="1497368"/>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243708"/>
            <a:ext cx="4616970" cy="2308324"/>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r>
              <a:rPr lang="en-US" sz="3600" dirty="0" smtClean="0">
                <a:hlinkClick r:id="rId3"/>
              </a:rPr>
              <a:t>kari@stat.duke.edu</a:t>
            </a:r>
            <a:r>
              <a:rPr lang="en-US" sz="3600" dirty="0" smtClean="0"/>
              <a:t> </a:t>
            </a:r>
          </a:p>
          <a:p>
            <a:pPr algn="ctr"/>
            <a:endParaRPr lang="en-US" sz="3600" dirty="0" smtClean="0"/>
          </a:p>
          <a:p>
            <a:pPr algn="ctr"/>
            <a:r>
              <a:rPr lang="en-US" sz="3600" dirty="0" smtClean="0">
                <a:hlinkClick r:id="rId4"/>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228600" y="1524000"/>
            <a:ext cx="8153400" cy="4062651"/>
          </a:xfrm>
          <a:prstGeom prst="rect">
            <a:avLst/>
          </a:prstGeom>
          <a:noFill/>
          <a:ln>
            <a:solidFill>
              <a:schemeClr val="tx1"/>
            </a:solidFill>
          </a:ln>
        </p:spPr>
        <p:txBody>
          <a:bodyPr wrap="square" rtlCol="0">
            <a:spAutoFit/>
          </a:bodyPr>
          <a:lstStyle/>
          <a:p>
            <a:r>
              <a:rPr lang="en-US" sz="4000" dirty="0" smtClean="0"/>
              <a:t>Do you teach Intro Stat?</a:t>
            </a:r>
          </a:p>
          <a:p>
            <a:r>
              <a:rPr lang="en-US" sz="4000" dirty="0" smtClean="0"/>
              <a:t>      A.  Very regularly (most semesters)</a:t>
            </a:r>
          </a:p>
          <a:p>
            <a:r>
              <a:rPr lang="en-US" sz="4000" dirty="0" smtClean="0"/>
              <a:t>      B.  Regularly (most years)</a:t>
            </a:r>
          </a:p>
          <a:p>
            <a:r>
              <a:rPr lang="en-US" sz="4000" dirty="0" smtClean="0"/>
              <a:t>      C.  Occasionally</a:t>
            </a:r>
          </a:p>
          <a:p>
            <a:r>
              <a:rPr lang="en-US" sz="4000" dirty="0" smtClean="0"/>
              <a:t>      D.  Rarely (every few years)</a:t>
            </a:r>
          </a:p>
          <a:p>
            <a:r>
              <a:rPr lang="en-US" sz="4000" dirty="0" smtClean="0"/>
              <a:t>      E.   Never (or not yet)</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117199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457200" y="1371600"/>
            <a:ext cx="8153400" cy="5293757"/>
          </a:xfrm>
          <a:prstGeom prst="rect">
            <a:avLst/>
          </a:prstGeom>
          <a:noFill/>
          <a:ln>
            <a:solidFill>
              <a:schemeClr val="tx1"/>
            </a:solidFill>
          </a:ln>
        </p:spPr>
        <p:txBody>
          <a:bodyPr wrap="square" rtlCol="0">
            <a:spAutoFit/>
          </a:bodyPr>
          <a:lstStyle/>
          <a:p>
            <a:r>
              <a:rPr lang="en-US" sz="4000" dirty="0" smtClean="0"/>
              <a:t>How familiar are you with simulation methods such as bootstrap confidence intervals and randomization tests?</a:t>
            </a:r>
          </a:p>
          <a:p>
            <a:r>
              <a:rPr lang="en-US" sz="4000" dirty="0" smtClean="0"/>
              <a:t>      A.  Very </a:t>
            </a:r>
          </a:p>
          <a:p>
            <a:r>
              <a:rPr lang="en-US" sz="4000" dirty="0" smtClean="0"/>
              <a:t>      B.  Somewhat</a:t>
            </a:r>
          </a:p>
          <a:p>
            <a:r>
              <a:rPr lang="en-US" sz="4000" dirty="0" smtClean="0"/>
              <a:t>      C.  A little</a:t>
            </a:r>
          </a:p>
          <a:p>
            <a:r>
              <a:rPr lang="en-US" sz="4000" dirty="0" smtClean="0"/>
              <a:t>      D.  Not at all</a:t>
            </a:r>
          </a:p>
          <a:p>
            <a:r>
              <a:rPr lang="en-US" sz="4000" dirty="0" smtClean="0"/>
              <a:t>      E.   Never heard of them before!</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97862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2349</Words>
  <Application>Microsoft Office PowerPoint</Application>
  <PresentationFormat>On-screen Show (4:3)</PresentationFormat>
  <Paragraphs>558</Paragraphs>
  <Slides>61</Slides>
  <Notes>15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61</vt:i4>
      </vt:variant>
    </vt:vector>
  </HeadingPairs>
  <TitlesOfParts>
    <vt:vector size="68" baseType="lpstr">
      <vt:lpstr>Office Theme</vt:lpstr>
      <vt:lpstr>Aspect</vt:lpstr>
      <vt:lpstr>1_Aspect</vt:lpstr>
      <vt:lpstr>2_Aspect</vt:lpstr>
      <vt:lpstr>3_Aspect</vt:lpstr>
      <vt:lpstr>4_Aspect</vt:lpstr>
      <vt:lpstr>Equation</vt:lpstr>
      <vt:lpstr>Using Simulation Methods to Introduce Statistical Inference</vt:lpstr>
      <vt:lpstr>PowerPoint Presentation</vt:lpstr>
      <vt:lpstr>New Simulation Methods</vt:lpstr>
      <vt:lpstr>New Simulation Methods</vt:lpstr>
      <vt:lpstr>PowerPoint Presentation</vt:lpstr>
      <vt:lpstr>Question</vt:lpstr>
      <vt:lpstr>Question</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Bootstrapping</vt:lpstr>
      <vt:lpstr>PowerPoint Presentation</vt:lpstr>
      <vt:lpstr>PowerPoint Presentation</vt:lpstr>
      <vt:lpstr>PowerPoint Presentation</vt:lpstr>
      <vt:lpstr>PowerPoint Presentation</vt:lpstr>
      <vt:lpstr>StatKey</vt:lpstr>
      <vt:lpstr>Using the Bootstrap Distribution to Get a Confidence Interval </vt:lpstr>
      <vt:lpstr>PowerPoint Presentation</vt:lpstr>
      <vt:lpstr>PowerPoint Presentation</vt:lpstr>
      <vt:lpstr>PowerPoint Presentation</vt:lpstr>
      <vt:lpstr>Sampling Distribution</vt:lpstr>
      <vt:lpstr>Bootstrap Distribution</vt:lpstr>
      <vt:lpstr>Golden Rule of Bootstraps</vt:lpstr>
      <vt:lpstr>Example 3: Diet Cola and Calcium </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Example 3:  Light at Night and Weight Gain</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Kari</cp:lastModifiedBy>
  <cp:revision>150</cp:revision>
  <cp:lastPrinted>2012-11-03T17:12:28Z</cp:lastPrinted>
  <dcterms:created xsi:type="dcterms:W3CDTF">2010-10-14T16:11:16Z</dcterms:created>
  <dcterms:modified xsi:type="dcterms:W3CDTF">2012-11-09T16:09:06Z</dcterms:modified>
</cp:coreProperties>
</file>