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1"/>
  </p:notesMasterIdLst>
  <p:handoutMasterIdLst>
    <p:handoutMasterId r:id="rId62"/>
  </p:handoutMasterIdLst>
  <p:sldIdLst>
    <p:sldId id="256" r:id="rId7"/>
    <p:sldId id="375" r:id="rId8"/>
    <p:sldId id="376" r:id="rId9"/>
    <p:sldId id="378" r:id="rId10"/>
    <p:sldId id="377" r:id="rId11"/>
    <p:sldId id="330" r:id="rId12"/>
    <p:sldId id="391" r:id="rId13"/>
    <p:sldId id="332" r:id="rId14"/>
    <p:sldId id="333" r:id="rId15"/>
    <p:sldId id="379" r:id="rId16"/>
    <p:sldId id="334" r:id="rId17"/>
    <p:sldId id="380" r:id="rId18"/>
    <p:sldId id="362" r:id="rId19"/>
    <p:sldId id="319" r:id="rId20"/>
    <p:sldId id="381" r:id="rId21"/>
    <p:sldId id="382" r:id="rId22"/>
    <p:sldId id="335" r:id="rId23"/>
    <p:sldId id="363" r:id="rId24"/>
    <p:sldId id="323" r:id="rId25"/>
    <p:sldId id="393" r:id="rId26"/>
    <p:sldId id="336" r:id="rId27"/>
    <p:sldId id="394" r:id="rId28"/>
    <p:sldId id="395" r:id="rId29"/>
    <p:sldId id="326" r:id="rId30"/>
    <p:sldId id="317" r:id="rId31"/>
    <p:sldId id="318" r:id="rId32"/>
    <p:sldId id="383" r:id="rId33"/>
    <p:sldId id="304" r:id="rId34"/>
    <p:sldId id="337" r:id="rId35"/>
    <p:sldId id="338" r:id="rId36"/>
    <p:sldId id="373" r:id="rId37"/>
    <p:sldId id="340" r:id="rId38"/>
    <p:sldId id="368" r:id="rId39"/>
    <p:sldId id="370" r:id="rId40"/>
    <p:sldId id="371" r:id="rId41"/>
    <p:sldId id="372" r:id="rId42"/>
    <p:sldId id="345" r:id="rId43"/>
    <p:sldId id="346" r:id="rId44"/>
    <p:sldId id="347" r:id="rId45"/>
    <p:sldId id="305" r:id="rId46"/>
    <p:sldId id="386" r:id="rId47"/>
    <p:sldId id="349" r:id="rId48"/>
    <p:sldId id="352" r:id="rId49"/>
    <p:sldId id="365" r:id="rId50"/>
    <p:sldId id="353" r:id="rId51"/>
    <p:sldId id="354" r:id="rId52"/>
    <p:sldId id="374" r:id="rId53"/>
    <p:sldId id="387" r:id="rId54"/>
    <p:sldId id="356" r:id="rId55"/>
    <p:sldId id="392" r:id="rId56"/>
    <p:sldId id="358" r:id="rId57"/>
    <p:sldId id="359" r:id="rId58"/>
    <p:sldId id="390" r:id="rId59"/>
    <p:sldId id="360" r:id="rId6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snapToGrid="0">
      <p:cViewPr varScale="1">
        <p:scale>
          <a:sx n="72" d="100"/>
          <a:sy n="72" d="100"/>
        </p:scale>
        <p:origin x="-14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44</a:t>
            </a:fld>
            <a:endParaRPr lang="en-US"/>
          </a:p>
        </p:txBody>
      </p:sp>
    </p:spTree>
    <p:extLst>
      <p:ext uri="{BB962C8B-B14F-4D97-AF65-F5344CB8AC3E}">
        <p14:creationId xmlns:p14="http://schemas.microsoft.com/office/powerpoint/2010/main" val="230646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19067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1987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114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2140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23153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208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858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6326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15454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44724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64065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9966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11/27/2013</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5.jpeg"/><Relationship Id="rId18" Type="http://schemas.openxmlformats.org/officeDocument/2006/relationships/image" Target="../media/image20.jpeg"/><Relationship Id="rId26" Type="http://schemas.openxmlformats.org/officeDocument/2006/relationships/image" Target="../media/image26.jpeg"/><Relationship Id="rId3" Type="http://schemas.openxmlformats.org/officeDocument/2006/relationships/image" Target="../media/image46.jpeg"/><Relationship Id="rId21" Type="http://schemas.openxmlformats.org/officeDocument/2006/relationships/image" Target="../media/image9.jpeg"/><Relationship Id="rId7" Type="http://schemas.openxmlformats.org/officeDocument/2006/relationships/image" Target="../media/image23.jpeg"/><Relationship Id="rId12" Type="http://schemas.openxmlformats.org/officeDocument/2006/relationships/image" Target="../media/image4.jpeg"/><Relationship Id="rId17" Type="http://schemas.openxmlformats.org/officeDocument/2006/relationships/image" Target="../media/image13.jpeg"/><Relationship Id="rId25" Type="http://schemas.openxmlformats.org/officeDocument/2006/relationships/image" Target="../media/image17.jpeg"/><Relationship Id="rId2" Type="http://schemas.openxmlformats.org/officeDocument/2006/relationships/image" Target="../media/image27.jpe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5.jpeg"/><Relationship Id="rId24" Type="http://schemas.openxmlformats.org/officeDocument/2006/relationships/image" Target="../media/image16.jpeg"/><Relationship Id="rId5" Type="http://schemas.openxmlformats.org/officeDocument/2006/relationships/image" Target="../media/image22.jpeg"/><Relationship Id="rId15" Type="http://schemas.openxmlformats.org/officeDocument/2006/relationships/image" Target="../media/image19.jpeg"/><Relationship Id="rId23" Type="http://schemas.openxmlformats.org/officeDocument/2006/relationships/image" Target="../media/image15.jpeg"/><Relationship Id="rId10" Type="http://schemas.openxmlformats.org/officeDocument/2006/relationships/image" Target="../media/image11.jpeg"/><Relationship Id="rId19"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6.jpeg"/><Relationship Id="rId14" Type="http://schemas.openxmlformats.org/officeDocument/2006/relationships/image" Target="../media/image21.jpeg"/><Relationship Id="rId22" Type="http://schemas.openxmlformats.org/officeDocument/2006/relationships/image" Target="../media/image12.jpeg"/><Relationship Id="rId27"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8.xml"/><Relationship Id="rId9" Type="http://schemas.openxmlformats.org/officeDocument/2006/relationships/image" Target="../media/image51.w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3.png"/><Relationship Id="rId4" Type="http://schemas.openxmlformats.org/officeDocument/2006/relationships/hyperlink" Target="http://www.lock5stat.com/" TargetMode="Externa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50.wmf"/><Relationship Id="rId11" Type="http://schemas.openxmlformats.org/officeDocument/2006/relationships/image" Target="../media/image52.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10.xml"/><Relationship Id="rId9" Type="http://schemas.openxmlformats.org/officeDocument/2006/relationships/image" Target="../media/image51.wm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9.emf"/><Relationship Id="rId4" Type="http://schemas.openxmlformats.org/officeDocument/2006/relationships/image" Target="../media/image58.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www.lock5stat.com/statkey" TargetMode="Externa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53.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29.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434837"/>
            <a:ext cx="8398412" cy="2914651"/>
          </a:xfrm>
        </p:spPr>
        <p:txBody>
          <a:bodyPr>
            <a:noAutofit/>
          </a:bodyPr>
          <a:lstStyle/>
          <a:p>
            <a:r>
              <a:rPr lang="en-US" sz="4800" b="1" dirty="0" smtClean="0"/>
              <a:t>Building Conceptual Understanding of Statistical Inference</a:t>
            </a:r>
            <a:endParaRPr lang="en-US" sz="4800" b="1" dirty="0"/>
          </a:p>
        </p:txBody>
      </p:sp>
      <p:sp>
        <p:nvSpPr>
          <p:cNvPr id="3" name="Subtitle 2"/>
          <p:cNvSpPr>
            <a:spLocks noGrp="1"/>
          </p:cNvSpPr>
          <p:nvPr>
            <p:ph type="subTitle" idx="1"/>
          </p:nvPr>
        </p:nvSpPr>
        <p:spPr>
          <a:xfrm>
            <a:off x="100013" y="3548272"/>
            <a:ext cx="9043987" cy="3024806"/>
          </a:xfrm>
        </p:spPr>
        <p:txBody>
          <a:bodyPr>
            <a:noAutofit/>
          </a:bodyPr>
          <a:lstStyle/>
          <a:p>
            <a:r>
              <a:rPr lang="en-US" sz="2800" dirty="0" smtClean="0">
                <a:solidFill>
                  <a:schemeClr val="tx1">
                    <a:lumMod val="85000"/>
                    <a:lumOff val="15000"/>
                  </a:schemeClr>
                </a:solidFill>
              </a:rPr>
              <a:t>    Patti Frazer Lock</a:t>
            </a:r>
          </a:p>
          <a:p>
            <a:r>
              <a:rPr lang="en-US" sz="2200" dirty="0" smtClean="0">
                <a:solidFill>
                  <a:schemeClr val="tx1">
                    <a:lumMod val="85000"/>
                    <a:lumOff val="15000"/>
                  </a:schemeClr>
                </a:solidFill>
              </a:rPr>
              <a:t>Cummings Professor of Mathematics</a:t>
            </a:r>
          </a:p>
          <a:p>
            <a:r>
              <a:rPr lang="en-US" sz="2200" dirty="0" smtClean="0">
                <a:solidFill>
                  <a:schemeClr val="tx1">
                    <a:lumMod val="85000"/>
                    <a:lumOff val="15000"/>
                  </a:schemeClr>
                </a:solidFill>
              </a:rPr>
              <a:t>St. Lawrence University</a:t>
            </a:r>
            <a:endParaRPr lang="en-US" sz="2200" dirty="0">
              <a:solidFill>
                <a:schemeClr val="tx1">
                  <a:lumMod val="85000"/>
                  <a:lumOff val="15000"/>
                </a:schemeClr>
              </a:solidFill>
            </a:endParaRPr>
          </a:p>
          <a:p>
            <a:r>
              <a:rPr lang="en-US" sz="2200" dirty="0" smtClean="0">
                <a:solidFill>
                  <a:schemeClr val="tx1">
                    <a:lumMod val="85000"/>
                    <a:lumOff val="15000"/>
                  </a:schemeClr>
                </a:solidFill>
              </a:rPr>
              <a:t>Canton, New York</a:t>
            </a:r>
          </a:p>
          <a:p>
            <a:endParaRPr lang="en-US" sz="1600" dirty="0" smtClean="0">
              <a:solidFill>
                <a:schemeClr val="tx1">
                  <a:lumMod val="85000"/>
                  <a:lumOff val="15000"/>
                </a:schemeClr>
              </a:solidFill>
            </a:endParaRPr>
          </a:p>
          <a:p>
            <a:r>
              <a:rPr lang="en-US" sz="2800" dirty="0" smtClean="0">
                <a:solidFill>
                  <a:schemeClr val="tx1">
                    <a:lumMod val="85000"/>
                    <a:lumOff val="15000"/>
                  </a:schemeClr>
                </a:solidFill>
              </a:rPr>
              <a:t>AMATYC</a:t>
            </a:r>
          </a:p>
          <a:p>
            <a:r>
              <a:rPr lang="en-US" sz="2800" dirty="0" smtClean="0">
                <a:solidFill>
                  <a:schemeClr val="tx1">
                    <a:lumMod val="85000"/>
                    <a:lumOff val="15000"/>
                  </a:schemeClr>
                </a:solidFill>
              </a:rPr>
              <a:t>November, 2013</a:t>
            </a:r>
          </a:p>
        </p:txBody>
      </p:sp>
      <p:sp>
        <p:nvSpPr>
          <p:cNvPr id="4" name="Rectangle 3"/>
          <p:cNvSpPr/>
          <p:nvPr/>
        </p:nvSpPr>
        <p:spPr>
          <a:xfrm>
            <a:off x="267285" y="337932"/>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5016758"/>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Answer is good, but the </a:t>
            </a:r>
            <a:r>
              <a:rPr lang="en-US" sz="3200" b="1" u="sng" dirty="0" smtClean="0"/>
              <a:t>process</a:t>
            </a:r>
            <a:r>
              <a:rPr lang="en-US" sz="3200" dirty="0" smtClean="0"/>
              <a:t> is not very helpful at building understanding. </a:t>
            </a:r>
          </a:p>
          <a:p>
            <a:endParaRPr lang="en-US" sz="3200" dirty="0"/>
          </a:p>
          <a:p>
            <a:r>
              <a:rPr lang="en-US" sz="3200" dirty="0" smtClean="0"/>
              <a:t>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646331"/>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a:t>
            </a:r>
          </a:p>
          <a:p>
            <a:r>
              <a:rPr lang="en-US" dirty="0" smtClean="0">
                <a:solidFill>
                  <a:schemeClr val="tx1"/>
                </a:solidFill>
              </a:rPr>
              <a:t>Stanford 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2972" y="3483381"/>
            <a:ext cx="7924800" cy="1077218"/>
          </a:xfrm>
          <a:prstGeom prst="rect">
            <a:avLst/>
          </a:prstGeom>
        </p:spPr>
        <p:txBody>
          <a:bodyPr wrap="square">
            <a:spAutoFit/>
          </a:bodyPr>
          <a:lstStyle/>
          <a:p>
            <a:r>
              <a:rPr lang="en-US" sz="3200" b="1" u="sng" dirty="0" smtClean="0">
                <a:solidFill>
                  <a:schemeClr val="tx1"/>
                </a:solidFill>
              </a:rPr>
              <a:t>Key Idea</a:t>
            </a:r>
            <a:r>
              <a:rPr lang="en-US" sz="3200" dirty="0" smtClean="0">
                <a:solidFill>
                  <a:schemeClr val="tx1"/>
                </a:solidFill>
              </a:rPr>
              <a:t>:  Assume </a:t>
            </a:r>
            <a:r>
              <a:rPr lang="en-US" sz="3200" dirty="0">
                <a:solidFill>
                  <a:schemeClr val="tx1"/>
                </a:solidFill>
              </a:rPr>
              <a:t>the “population” is many, many copies of the original sample.  </a:t>
            </a: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
        <p:nvSpPr>
          <p:cNvPr id="5" name="TextBox 4"/>
          <p:cNvSpPr txBox="1"/>
          <p:nvPr/>
        </p:nvSpPr>
        <p:spPr>
          <a:xfrm>
            <a:off x="622848" y="4850296"/>
            <a:ext cx="8176591" cy="646331"/>
          </a:xfrm>
          <a:prstGeom prst="rect">
            <a:avLst/>
          </a:prstGeom>
          <a:noFill/>
        </p:spPr>
        <p:txBody>
          <a:bodyPr wrap="square" rtlCol="0">
            <a:spAutoFit/>
          </a:bodyPr>
          <a:lstStyle/>
          <a:p>
            <a:r>
              <a:rPr lang="en-US" sz="3600" dirty="0" smtClean="0"/>
              <a:t>(Free, easy-to-use, works on all platforms)</a:t>
            </a:r>
            <a:endParaRPr lang="en-US" sz="3600" dirty="0"/>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27000" y="3401337"/>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072063" y="3080549"/>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304581" y="3924557"/>
                <a:ext cx="1794923" cy="5373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0" i="1" dirty="0" smtClean="0">
                              <a:latin typeface="Cambria Math"/>
                            </a:rPr>
                          </m:ctrlPr>
                        </m:fPr>
                        <m:num>
                          <m:r>
                            <a:rPr lang="en-US" sz="1400" b="0" i="1" dirty="0" smtClean="0">
                              <a:latin typeface="Cambria Math"/>
                            </a:rPr>
                            <m:t>𝑠</m:t>
                          </m:r>
                        </m:num>
                        <m:den>
                          <m:rad>
                            <m:radPr>
                              <m:degHide m:val="on"/>
                              <m:ctrlPr>
                                <a:rPr lang="en-US" sz="1400" b="0" i="1" dirty="0" smtClean="0">
                                  <a:latin typeface="Cambria Math"/>
                                </a:rPr>
                              </m:ctrlPr>
                            </m:radPr>
                            <m:deg/>
                            <m:e>
                              <m:r>
                                <a:rPr lang="en-US" sz="1400" b="0" i="1" dirty="0" smtClean="0">
                                  <a:latin typeface="Cambria Math"/>
                                </a:rPr>
                                <m:t>𝑛</m:t>
                              </m:r>
                            </m:e>
                          </m:rad>
                        </m:den>
                      </m:f>
                      <m:r>
                        <a:rPr lang="en-US" sz="1400" b="0" i="1" smtClean="0">
                          <a:latin typeface="Cambria Math"/>
                        </a:rPr>
                        <m:t>=</m:t>
                      </m:r>
                      <m:f>
                        <m:fPr>
                          <m:ctrlPr>
                            <a:rPr lang="en-US" sz="1400" i="1" dirty="0">
                              <a:latin typeface="Cambria Math"/>
                            </a:rPr>
                          </m:ctrlPr>
                        </m:fPr>
                        <m:num>
                          <m:r>
                            <a:rPr lang="en-US" sz="1400" b="0" i="1" dirty="0" smtClean="0">
                              <a:latin typeface="Cambria Math"/>
                            </a:rPr>
                            <m:t>11.11</m:t>
                          </m:r>
                        </m:num>
                        <m:den>
                          <m:rad>
                            <m:radPr>
                              <m:degHide m:val="on"/>
                              <m:ctrlPr>
                                <a:rPr lang="en-US" sz="1400" i="1" dirty="0">
                                  <a:latin typeface="Cambria Math"/>
                                </a:rPr>
                              </m:ctrlPr>
                            </m:radPr>
                            <m:deg/>
                            <m:e>
                              <m:r>
                                <a:rPr lang="en-US" sz="1400" b="0" i="1" dirty="0" smtClean="0">
                                  <a:latin typeface="Cambria Math"/>
                                </a:rPr>
                                <m:t>25</m:t>
                              </m:r>
                            </m:e>
                          </m:rad>
                        </m:den>
                      </m:f>
                      <m:r>
                        <a:rPr lang="en-US" sz="1400" b="0" i="1" dirty="0" smtClean="0">
                          <a:latin typeface="Cambria Math"/>
                        </a:rPr>
                        <m:t>=2.2</m:t>
                      </m:r>
                    </m:oMath>
                  </m:oMathPara>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4581" y="3924557"/>
                <a:ext cx="1794923" cy="537327"/>
              </a:xfrm>
              <a:prstGeom prst="rect">
                <a:avLst/>
              </a:prstGeom>
              <a:blipFill rotWithShape="1">
                <a:blip r:embed="rId3"/>
                <a:stretch>
                  <a:fillRect b="-1136"/>
                </a:stretch>
              </a:blipFill>
            </p:spPr>
            <p:txBody>
              <a:bodyPr/>
              <a:lstStyle/>
              <a:p>
                <a:r>
                  <a:rPr lang="en-US">
                    <a:noFill/>
                  </a:rPr>
                  <a:t> </a:t>
                </a:r>
              </a:p>
            </p:txBody>
          </p:sp>
        </mc:Fallback>
      </mc:AlternateContent>
    </p:spTree>
    <p:extLst>
      <p:ext uri="{BB962C8B-B14F-4D97-AF65-F5344CB8AC3E}">
        <p14:creationId xmlns:p14="http://schemas.microsoft.com/office/powerpoint/2010/main" val="183199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16943"/>
            <a:ext cx="8991600" cy="5447645"/>
          </a:xfrm>
          <a:prstGeom prst="rect">
            <a:avLst/>
          </a:prstGeom>
          <a:noFill/>
        </p:spPr>
        <p:txBody>
          <a:bodyPr wrap="square" rtlCol="0">
            <a:spAutoFit/>
          </a:bodyPr>
          <a:lstStyle/>
          <a:p>
            <a:r>
              <a:rPr lang="en-US" sz="4000" dirty="0" smtClean="0">
                <a:solidFill>
                  <a:srgbClr val="000000"/>
                </a:solidFill>
              </a:rPr>
              <a:t>Example 2:  What yes/no question do you want to ask the sample of people in this audience?  </a:t>
            </a:r>
          </a:p>
          <a:p>
            <a:endParaRPr lang="en-US" sz="3200" dirty="0" smtClean="0">
              <a:solidFill>
                <a:srgbClr val="000000"/>
              </a:solidFill>
            </a:endParaRPr>
          </a:p>
          <a:p>
            <a:r>
              <a:rPr lang="en-US" sz="2800" dirty="0" smtClean="0">
                <a:solidFill>
                  <a:srgbClr val="000000"/>
                </a:solidFill>
              </a:rPr>
              <a:t>   MAYBE:  Did you/are you going to dress up in any kind of costume this week?</a:t>
            </a:r>
          </a:p>
          <a:p>
            <a:endParaRPr lang="en-US" sz="2800" dirty="0">
              <a:solidFill>
                <a:srgbClr val="000000"/>
              </a:solidFill>
            </a:endParaRPr>
          </a:p>
          <a:p>
            <a:r>
              <a:rPr lang="en-US" sz="2800" dirty="0" smtClean="0">
                <a:solidFill>
                  <a:srgbClr val="000000"/>
                </a:solidFill>
              </a:rPr>
              <a:t>  OR:  Is this your first time at AMATYC?</a:t>
            </a:r>
          </a:p>
          <a:p>
            <a:endParaRPr lang="en-US" sz="2800" dirty="0">
              <a:solidFill>
                <a:srgbClr val="000000"/>
              </a:solidFill>
            </a:endParaRPr>
          </a:p>
          <a:p>
            <a:r>
              <a:rPr lang="en-US" sz="2800" dirty="0">
                <a:solidFill>
                  <a:srgbClr val="000000"/>
                </a:solidFill>
              </a:rPr>
              <a:t> </a:t>
            </a:r>
            <a:r>
              <a:rPr lang="en-US" sz="2800" dirty="0" smtClean="0">
                <a:solidFill>
                  <a:srgbClr val="000000"/>
                </a:solidFill>
              </a:rPr>
              <a:t> OR:  Do you live in California?</a:t>
            </a:r>
          </a:p>
          <a:p>
            <a:pPr marL="514350" indent="-514350">
              <a:buAutoNum type="alphaUcPeriod"/>
            </a:pPr>
            <a:endParaRPr lang="en-US" sz="2800" dirty="0" smtClean="0">
              <a:solidFill>
                <a:srgbClr val="000000"/>
              </a:solidFill>
            </a:endParaRPr>
          </a:p>
        </p:txBody>
      </p:sp>
    </p:spTree>
    <p:extLst>
      <p:ext uri="{BB962C8B-B14F-4D97-AF65-F5344CB8AC3E}">
        <p14:creationId xmlns:p14="http://schemas.microsoft.com/office/powerpoint/2010/main" val="22820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073527"/>
            <a:ext cx="8991600" cy="1323439"/>
          </a:xfrm>
          <a:prstGeom prst="rect">
            <a:avLst/>
          </a:prstGeom>
          <a:noFill/>
        </p:spPr>
        <p:txBody>
          <a:bodyPr wrap="square" rtlCol="0">
            <a:spAutoFit/>
          </a:bodyPr>
          <a:lstStyle/>
          <a:p>
            <a:r>
              <a:rPr lang="en-US" sz="4000" dirty="0" smtClean="0">
                <a:solidFill>
                  <a:srgbClr val="000000"/>
                </a:solidFill>
              </a:rPr>
              <a:t>Raise your hand if your answer to the question is YES.  </a:t>
            </a:r>
            <a:endParaRPr lang="en-US" sz="2800" dirty="0">
              <a:solidFill>
                <a:srgbClr val="000000"/>
              </a:solidFill>
            </a:endParaRPr>
          </a:p>
        </p:txBody>
      </p:sp>
      <p:sp>
        <p:nvSpPr>
          <p:cNvPr id="5" name="Rectangle 4"/>
          <p:cNvSpPr/>
          <p:nvPr/>
        </p:nvSpPr>
        <p:spPr>
          <a:xfrm>
            <a:off x="299042" y="3441680"/>
            <a:ext cx="8382000" cy="2062103"/>
          </a:xfrm>
          <a:prstGeom prst="rect">
            <a:avLst/>
          </a:prstGeom>
          <a:solidFill>
            <a:srgbClr val="FFFF99"/>
          </a:solidFill>
          <a:ln w="28575">
            <a:solidFill>
              <a:schemeClr val="tx1"/>
            </a:solidFill>
          </a:ln>
        </p:spPr>
        <p:txBody>
          <a:bodyPr wrap="square">
            <a:spAutoFit/>
          </a:bodyPr>
          <a:lstStyle/>
          <a:p>
            <a:r>
              <a:rPr lang="en-US" sz="3200" dirty="0" smtClean="0"/>
              <a:t>Example #2 : Find a 90% confidence interval for the proportion of people attending AMATYC interested in introductory statistics who would answer “yes” to this question.</a:t>
            </a:r>
            <a:endParaRPr lang="en-US" sz="2400" i="1" dirty="0"/>
          </a:p>
        </p:txBody>
      </p:sp>
    </p:spTree>
    <p:extLst>
      <p:ext uri="{BB962C8B-B14F-4D97-AF65-F5344CB8AC3E}">
        <p14:creationId xmlns:p14="http://schemas.microsoft.com/office/powerpoint/2010/main" val="3955363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1015663"/>
          </a:xfrm>
          <a:prstGeom prst="rect">
            <a:avLst/>
          </a:prstGeom>
          <a:noFill/>
        </p:spPr>
        <p:txBody>
          <a:bodyPr wrap="square" rtlCol="0">
            <a:spAutoFit/>
          </a:bodyPr>
          <a:lstStyle/>
          <a:p>
            <a:r>
              <a:rPr lang="en-US" sz="6000" i="1" dirty="0" smtClean="0">
                <a:solidFill>
                  <a:srgbClr val="C00000"/>
                </a:solidFill>
              </a:rPr>
              <a:t>Say what????</a:t>
            </a:r>
            <a:endParaRPr lang="en-US" sz="6000" i="1" dirty="0">
              <a:solidFill>
                <a:srgbClr val="C00000"/>
              </a:solidFill>
            </a:endParaRPr>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614488"/>
            <a:ext cx="7372350" cy="4524315"/>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United States Conference on Teaching Statistics, May 2011</a:t>
            </a:r>
          </a:p>
          <a:p>
            <a:endParaRPr lang="en-US" sz="3200" dirty="0"/>
          </a:p>
          <a:p>
            <a:r>
              <a:rPr lang="en-US" sz="3200" dirty="0" smtClean="0"/>
              <a:t>Common Core State Standards in Mathematics</a:t>
            </a:r>
          </a:p>
          <a:p>
            <a:endParaRPr lang="en-US" sz="3200" dirty="0"/>
          </a:p>
          <a:p>
            <a:r>
              <a:rPr lang="en-US" sz="3200" dirty="0" smtClean="0"/>
              <a:t>Increasingly used in the disciplines</a:t>
            </a:r>
            <a:endParaRPr lang="en-US" sz="3200" dirty="0"/>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173"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174"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175"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Tree>
    <p:custDataLst>
      <p:tags r:id="rId1"/>
    </p:custDataLst>
    <p:extLst>
      <p:ext uri="{BB962C8B-B14F-4D97-AF65-F5344CB8AC3E}">
        <p14:creationId xmlns:p14="http://schemas.microsoft.com/office/powerpoint/2010/main" val="3432143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197"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198"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199"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814520"/>
            <a:ext cx="7372350" cy="3046988"/>
          </a:xfrm>
          <a:prstGeom prst="rect">
            <a:avLst/>
          </a:prstGeom>
          <a:noFill/>
        </p:spPr>
        <p:txBody>
          <a:bodyPr wrap="square" rtlCol="0">
            <a:spAutoFit/>
          </a:bodyPr>
          <a:lstStyle/>
          <a:p>
            <a:r>
              <a:rPr lang="en-US" sz="3200" dirty="0" smtClean="0"/>
              <a:t>Increasingly important in DOING statistics</a:t>
            </a:r>
          </a:p>
          <a:p>
            <a:endParaRPr lang="en-US" sz="3200" dirty="0"/>
          </a:p>
          <a:p>
            <a:r>
              <a:rPr lang="en-US" sz="3200" dirty="0" smtClean="0"/>
              <a:t>Outstanding for use in TEACHING statistics</a:t>
            </a:r>
          </a:p>
          <a:p>
            <a:endParaRPr lang="en-US" sz="3200" dirty="0"/>
          </a:p>
          <a:p>
            <a:r>
              <a:rPr lang="en-US" sz="3200" dirty="0" smtClean="0"/>
              <a:t>Help students understand the key ideas of statistical inference</a:t>
            </a:r>
            <a:endParaRPr lang="en-US" sz="3200" dirty="0"/>
          </a:p>
        </p:txBody>
      </p:sp>
    </p:spTree>
    <p:extLst>
      <p:ext uri="{BB962C8B-B14F-4D97-AF65-F5344CB8AC3E}">
        <p14:creationId xmlns:p14="http://schemas.microsoft.com/office/powerpoint/2010/main" val="1615876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Additional 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2246769"/>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endParaRPr lang="en-US" sz="2800" dirty="0" smtClean="0"/>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631575"/>
            <a:ext cx="6325849" cy="830997"/>
          </a:xfrm>
          <a:prstGeom prst="rect">
            <a:avLst/>
          </a:prstGeom>
          <a:noFill/>
        </p:spPr>
        <p:txBody>
          <a:bodyPr wrap="square" rtlCol="0">
            <a:spAutoFit/>
          </a:bodyPr>
          <a:lstStyle/>
          <a:p>
            <a:r>
              <a:rPr lang="en-US" sz="4800" b="1" dirty="0" smtClean="0"/>
              <a:t>Thanks for listening!</a:t>
            </a:r>
            <a:endParaRPr lang="en-US" sz="4800" b="1" dirty="0"/>
          </a:p>
        </p:txBody>
      </p:sp>
      <p:sp>
        <p:nvSpPr>
          <p:cNvPr id="3" name="Rectangle 2"/>
          <p:cNvSpPr/>
          <p:nvPr/>
        </p:nvSpPr>
        <p:spPr>
          <a:xfrm>
            <a:off x="1139254" y="1497368"/>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243708"/>
            <a:ext cx="4616970" cy="1754326"/>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787791"/>
            <a:ext cx="8482818" cy="3785652"/>
          </a:xfrm>
          <a:prstGeom prst="rect">
            <a:avLst/>
          </a:prstGeom>
          <a:noFill/>
        </p:spPr>
        <p:txBody>
          <a:bodyPr wrap="square" rtlCol="0">
            <a:spAutoFit/>
          </a:bodyPr>
          <a:lstStyle/>
          <a:p>
            <a:pPr algn="ctr"/>
            <a:r>
              <a:rPr lang="en-US" sz="4800" b="1" dirty="0" smtClean="0"/>
              <a:t>Bootstrap Confidence Intervals</a:t>
            </a:r>
          </a:p>
          <a:p>
            <a:pPr algn="ctr"/>
            <a:endParaRPr lang="en-US" sz="4800" b="1" dirty="0" smtClean="0"/>
          </a:p>
          <a:p>
            <a:pPr algn="ctr"/>
            <a:r>
              <a:rPr lang="en-US" sz="4800" b="1" dirty="0" smtClean="0"/>
              <a:t>and</a:t>
            </a:r>
          </a:p>
          <a:p>
            <a:pPr algn="ctr"/>
            <a:endParaRPr lang="en-US" sz="4800" b="1" dirty="0" smtClean="0"/>
          </a:p>
          <a:p>
            <a:pPr algn="ctr"/>
            <a:r>
              <a:rPr lang="en-US" sz="4800" b="1" dirty="0" smtClean="0"/>
              <a:t>Randomization Hypothesis Tests</a:t>
            </a:r>
            <a:endParaRPr lang="en-US" sz="4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569660"/>
          </a:xfrm>
          <a:prstGeom prst="rect">
            <a:avLst/>
          </a:prstGeom>
          <a:noFill/>
        </p:spPr>
        <p:txBody>
          <a:bodyPr wrap="square" rtlCol="0">
            <a:spAutoFit/>
          </a:bodyPr>
          <a:lstStyle/>
          <a:p>
            <a:pPr algn="ctr"/>
            <a:r>
              <a:rPr lang="en-US" sz="4800" b="1" dirty="0" smtClean="0"/>
              <a:t>First: </a:t>
            </a:r>
          </a:p>
          <a:p>
            <a:pPr algn="ctr"/>
            <a:r>
              <a:rPr lang="en-US" sz="4800" b="1" dirty="0" smtClean="0"/>
              <a:t>Bootstrap Confidence Intervals</a:t>
            </a:r>
            <a:endParaRPr lang="en-US" sz="48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1922</Words>
  <Application>Microsoft Office PowerPoint</Application>
  <PresentationFormat>On-screen Show (4:3)</PresentationFormat>
  <Paragraphs>492</Paragraphs>
  <Slides>54</Slides>
  <Notes>12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54</vt:i4>
      </vt:variant>
    </vt:vector>
  </HeadingPairs>
  <TitlesOfParts>
    <vt:vector size="61" baseType="lpstr">
      <vt:lpstr>Office Theme</vt:lpstr>
      <vt:lpstr>Aspect</vt:lpstr>
      <vt:lpstr>1_Aspect</vt:lpstr>
      <vt:lpstr>2_Aspect</vt:lpstr>
      <vt:lpstr>3_Aspect</vt:lpstr>
      <vt:lpstr>4_Aspect</vt:lpstr>
      <vt:lpstr>Equation</vt:lpstr>
      <vt:lpstr>Building Conceptual Understanding of Statistical Inference</vt:lpstr>
      <vt:lpstr>PowerPoint Presentation</vt:lpstr>
      <vt:lpstr>New Simulation Methods</vt:lpstr>
      <vt:lpstr>New Simulation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vt:lpstr>
      <vt:lpstr>PowerPoint Presentation</vt:lpstr>
      <vt:lpstr>PowerPoint Presentation</vt:lpstr>
      <vt:lpstr>PowerPoint Presentation</vt:lpstr>
      <vt:lpstr>Sampling Distribution</vt:lpstr>
      <vt:lpstr>Bootstrap Distribution</vt:lpstr>
      <vt:lpstr>Example 3: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3:  Light at Night and Weight Gain </vt:lpstr>
      <vt:lpstr>PowerPoint Presentation</vt:lpstr>
      <vt:lpstr>PowerPoint Presentation</vt:lpstr>
      <vt:lpstr>PowerPoint Presentation</vt:lpstr>
      <vt:lpstr>PowerPoint Presentation</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148</cp:revision>
  <cp:lastPrinted>2012-11-03T17:12:28Z</cp:lastPrinted>
  <dcterms:created xsi:type="dcterms:W3CDTF">2010-10-14T16:11:16Z</dcterms:created>
  <dcterms:modified xsi:type="dcterms:W3CDTF">2013-11-27T17:07:18Z</dcterms:modified>
</cp:coreProperties>
</file>