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65"/>
  </p:notesMasterIdLst>
  <p:handoutMasterIdLst>
    <p:handoutMasterId r:id="rId66"/>
  </p:handoutMasterIdLst>
  <p:sldIdLst>
    <p:sldId id="256" r:id="rId7"/>
    <p:sldId id="375" r:id="rId8"/>
    <p:sldId id="388" r:id="rId9"/>
    <p:sldId id="376" r:id="rId10"/>
    <p:sldId id="378" r:id="rId11"/>
    <p:sldId id="377" r:id="rId12"/>
    <p:sldId id="330" r:id="rId13"/>
    <p:sldId id="391" r:id="rId14"/>
    <p:sldId id="332" r:id="rId15"/>
    <p:sldId id="333" r:id="rId16"/>
    <p:sldId id="379" r:id="rId17"/>
    <p:sldId id="334" r:id="rId18"/>
    <p:sldId id="380" r:id="rId19"/>
    <p:sldId id="362" r:id="rId20"/>
    <p:sldId id="319" r:id="rId21"/>
    <p:sldId id="381" r:id="rId22"/>
    <p:sldId id="382" r:id="rId23"/>
    <p:sldId id="335" r:id="rId24"/>
    <p:sldId id="363" r:id="rId25"/>
    <p:sldId id="323" r:id="rId26"/>
    <p:sldId id="385" r:id="rId27"/>
    <p:sldId id="336" r:id="rId28"/>
    <p:sldId id="280" r:id="rId29"/>
    <p:sldId id="364" r:id="rId30"/>
    <p:sldId id="326" r:id="rId31"/>
    <p:sldId id="317" r:id="rId32"/>
    <p:sldId id="318" r:id="rId33"/>
    <p:sldId id="325" r:id="rId34"/>
    <p:sldId id="383" r:id="rId35"/>
    <p:sldId id="384" r:id="rId36"/>
    <p:sldId id="304" r:id="rId37"/>
    <p:sldId id="337" r:id="rId38"/>
    <p:sldId id="338" r:id="rId39"/>
    <p:sldId id="373" r:id="rId40"/>
    <p:sldId id="340" r:id="rId41"/>
    <p:sldId id="368" r:id="rId42"/>
    <p:sldId id="370" r:id="rId43"/>
    <p:sldId id="371" r:id="rId44"/>
    <p:sldId id="372" r:id="rId45"/>
    <p:sldId id="345" r:id="rId46"/>
    <p:sldId id="346" r:id="rId47"/>
    <p:sldId id="347" r:id="rId48"/>
    <p:sldId id="305" r:id="rId49"/>
    <p:sldId id="386" r:id="rId50"/>
    <p:sldId id="349" r:id="rId51"/>
    <p:sldId id="352" r:id="rId52"/>
    <p:sldId id="365" r:id="rId53"/>
    <p:sldId id="353" r:id="rId54"/>
    <p:sldId id="354" r:id="rId55"/>
    <p:sldId id="374" r:id="rId56"/>
    <p:sldId id="387" r:id="rId57"/>
    <p:sldId id="389" r:id="rId58"/>
    <p:sldId id="356" r:id="rId59"/>
    <p:sldId id="392" r:id="rId60"/>
    <p:sldId id="358" r:id="rId61"/>
    <p:sldId id="359" r:id="rId62"/>
    <p:sldId id="390" r:id="rId63"/>
    <p:sldId id="360" r:id="rId6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4" autoAdjust="0"/>
  </p:normalViewPr>
  <p:slideViewPr>
    <p:cSldViewPr snapToGrid="0">
      <p:cViewPr varScale="1">
        <p:scale>
          <a:sx n="66" d="100"/>
          <a:sy n="66" d="100"/>
        </p:scale>
        <p:origin x="-5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41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91391D-4B24-47A1-8641-5FCA102F2021}" type="slidenum">
              <a:rPr lang="en-US" smtClean="0"/>
              <a:pPr/>
              <a:t>47</a:t>
            </a:fld>
            <a:endParaRPr lang="en-US"/>
          </a:p>
        </p:txBody>
      </p:sp>
    </p:spTree>
    <p:extLst>
      <p:ext uri="{BB962C8B-B14F-4D97-AF65-F5344CB8AC3E}">
        <p14:creationId xmlns:p14="http://schemas.microsoft.com/office/powerpoint/2010/main" val="230646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422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19560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356550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55942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631789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294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8234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055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73217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0738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2905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19067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19878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41141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21404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231532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20841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8581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663264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2154546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44724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640659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45471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45047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72560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9488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910007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5967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36534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57008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191485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01065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70946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71220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335216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67761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578113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04474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1170387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9153324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78953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565591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518696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8984470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11" name="Slide Number Placeholder 10"/>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38161347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820644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918683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11357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8" name="Footer Placeholder 7"/>
          <p:cNvSpPr>
            <a:spLocks noGrp="1"/>
          </p:cNvSpPr>
          <p:nvPr>
            <p:ph type="ftr" sz="quarter" idx="11"/>
          </p:nvPr>
        </p:nvSpPr>
        <p:spPr/>
        <p:txBody>
          <a:bodyPr/>
          <a:lstStyle>
            <a:extLst/>
          </a:lstStyle>
          <a:p>
            <a:endParaRPr lang="en-US">
              <a:solidFill>
                <a:srgbClr val="D2D2D2">
                  <a:shade val="50000"/>
                </a:srgbClr>
              </a:solidFill>
            </a:endParaRPr>
          </a:p>
        </p:txBody>
      </p:sp>
      <p:sp>
        <p:nvSpPr>
          <p:cNvPr id="9" name="Slide Number Placeholder 8"/>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898844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4" name="Footer Placeholder 3"/>
          <p:cNvSpPr>
            <a:spLocks noGrp="1"/>
          </p:cNvSpPr>
          <p:nvPr>
            <p:ph type="ftr" sz="quarter" idx="11"/>
          </p:nvPr>
        </p:nvSpPr>
        <p:spPr/>
        <p:txBody>
          <a:bodyPr/>
          <a:lstStyle>
            <a:extLst/>
          </a:lstStyle>
          <a:p>
            <a:endParaRPr lang="en-US">
              <a:solidFill>
                <a:srgbClr val="D2D2D2">
                  <a:shade val="50000"/>
                </a:srgbClr>
              </a:solidFill>
            </a:endParaRPr>
          </a:p>
        </p:txBody>
      </p:sp>
      <p:sp>
        <p:nvSpPr>
          <p:cNvPr id="5" name="Slide Number Placeholder 4"/>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0986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3" name="Footer Placeholder 2"/>
          <p:cNvSpPr>
            <a:spLocks noGrp="1"/>
          </p:cNvSpPr>
          <p:nvPr>
            <p:ph type="ftr" sz="quarter" idx="11"/>
          </p:nvPr>
        </p:nvSpPr>
        <p:spPr/>
        <p:txBody>
          <a:bodyPr/>
          <a:lstStyle>
            <a:extLst/>
          </a:lstStyle>
          <a:p>
            <a:endParaRPr lang="en-US">
              <a:solidFill>
                <a:srgbClr val="D2D2D2">
                  <a:shade val="50000"/>
                </a:srgbClr>
              </a:solidFill>
            </a:endParaRPr>
          </a:p>
        </p:txBody>
      </p:sp>
      <p:sp>
        <p:nvSpPr>
          <p:cNvPr id="4" name="Slide Number Placeholder 3"/>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957484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73049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6" name="Footer Placeholder 5"/>
          <p:cNvSpPr>
            <a:spLocks noGrp="1"/>
          </p:cNvSpPr>
          <p:nvPr>
            <p:ph type="ftr" sz="quarter" idx="11"/>
          </p:nvPr>
        </p:nvSpPr>
        <p:spPr/>
        <p:txBody>
          <a:bodyPr/>
          <a:lstStyle>
            <a:extLst/>
          </a:lstStyle>
          <a:p>
            <a:endParaRPr lang="en-US">
              <a:solidFill>
                <a:srgbClr val="D2D2D2">
                  <a:shade val="50000"/>
                </a:srgbClr>
              </a:solidFill>
            </a:endParaRPr>
          </a:p>
        </p:txBody>
      </p:sp>
      <p:sp>
        <p:nvSpPr>
          <p:cNvPr id="7" name="Slide Number Placeholder 6"/>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84942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84486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5" name="Footer Placeholder 4"/>
          <p:cNvSpPr>
            <a:spLocks noGrp="1"/>
          </p:cNvSpPr>
          <p:nvPr>
            <p:ph type="ftr" sz="quarter" idx="11"/>
          </p:nvPr>
        </p:nvSpPr>
        <p:spPr/>
        <p:txBody>
          <a:bodyPr/>
          <a:lstStyle>
            <a:extLst/>
          </a:lstStyle>
          <a:p>
            <a:endParaRPr lang="en-US">
              <a:solidFill>
                <a:srgbClr val="D2D2D2">
                  <a:shade val="50000"/>
                </a:srgbClr>
              </a:solidFill>
            </a:endParaRPr>
          </a:p>
        </p:txBody>
      </p:sp>
      <p:sp>
        <p:nvSpPr>
          <p:cNvPr id="6" name="Slide Number Placeholder 5"/>
          <p:cNvSpPr>
            <a:spLocks noGrp="1"/>
          </p:cNvSpPr>
          <p:nvPr>
            <p:ph type="sldNum" sz="quarter" idx="12"/>
          </p:nvPr>
        </p:nvSpPr>
        <p:spPr/>
        <p:txBody>
          <a:bodyPr/>
          <a:lstStyle>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07015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272008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59966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437727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245571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BD8E57A-21E3-4D09-AF4A-A65DF18883C1}" type="datetimeFigureOut">
              <a:rPr lang="en-US" smtClean="0">
                <a:solidFill>
                  <a:srgbClr val="D2D2D2">
                    <a:shade val="50000"/>
                  </a:srgbClr>
                </a:solidFill>
              </a:rPr>
              <a:pPr/>
              <a:t>11/5/2012</a:t>
            </a:fld>
            <a:endParaRPr lang="en-US">
              <a:solidFill>
                <a:srgbClr val="D2D2D2">
                  <a:shade val="50000"/>
                </a:srgbClr>
              </a:solidFill>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solidFill>
                <a:srgbClr val="D2D2D2">
                  <a:shade val="50000"/>
                </a:srgbClr>
              </a:solidFill>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F1C43B7-169A-4621-88D8-89B0600D35F3}" type="slidenum">
              <a:rPr lang="en-US" smtClean="0">
                <a:solidFill>
                  <a:srgbClr val="D2D2D2">
                    <a:shade val="50000"/>
                  </a:srgbClr>
                </a:solidFill>
              </a:rPr>
              <a:pPr/>
              <a:t>‹#›</a:t>
            </a:fld>
            <a:endParaRPr lang="en-US">
              <a:solidFill>
                <a:srgbClr val="D2D2D2">
                  <a:shade val="50000"/>
                </a:srgbClr>
              </a:solidFill>
            </a:endParaRPr>
          </a:p>
        </p:txBody>
      </p:sp>
    </p:spTree>
    <p:extLst>
      <p:ext uri="{BB962C8B-B14F-4D97-AF65-F5344CB8AC3E}">
        <p14:creationId xmlns:p14="http://schemas.microsoft.com/office/powerpoint/2010/main" val="11139379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lock@stlaw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26" Type="http://schemas.openxmlformats.org/officeDocument/2006/relationships/image" Target="../media/image28.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29.pn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5.jpeg"/><Relationship Id="rId18" Type="http://schemas.openxmlformats.org/officeDocument/2006/relationships/image" Target="../media/image20.jpeg"/><Relationship Id="rId26" Type="http://schemas.openxmlformats.org/officeDocument/2006/relationships/image" Target="../media/image26.jpeg"/><Relationship Id="rId3" Type="http://schemas.openxmlformats.org/officeDocument/2006/relationships/image" Target="../media/image46.jpeg"/><Relationship Id="rId21" Type="http://schemas.openxmlformats.org/officeDocument/2006/relationships/image" Target="../media/image9.jpeg"/><Relationship Id="rId7" Type="http://schemas.openxmlformats.org/officeDocument/2006/relationships/image" Target="../media/image23.jpeg"/><Relationship Id="rId12" Type="http://schemas.openxmlformats.org/officeDocument/2006/relationships/image" Target="../media/image4.jpeg"/><Relationship Id="rId17" Type="http://schemas.openxmlformats.org/officeDocument/2006/relationships/image" Target="../media/image13.jpeg"/><Relationship Id="rId25" Type="http://schemas.openxmlformats.org/officeDocument/2006/relationships/image" Target="../media/image17.jpeg"/><Relationship Id="rId2" Type="http://schemas.openxmlformats.org/officeDocument/2006/relationships/image" Target="../media/image27.jpeg"/><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5.jpeg"/><Relationship Id="rId24" Type="http://schemas.openxmlformats.org/officeDocument/2006/relationships/image" Target="../media/image16.jpeg"/><Relationship Id="rId5" Type="http://schemas.openxmlformats.org/officeDocument/2006/relationships/image" Target="../media/image22.jpeg"/><Relationship Id="rId15" Type="http://schemas.openxmlformats.org/officeDocument/2006/relationships/image" Target="../media/image19.jpeg"/><Relationship Id="rId23" Type="http://schemas.openxmlformats.org/officeDocument/2006/relationships/image" Target="../media/image15.jpeg"/><Relationship Id="rId10" Type="http://schemas.openxmlformats.org/officeDocument/2006/relationships/image" Target="../media/image11.jpeg"/><Relationship Id="rId19"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6.jpeg"/><Relationship Id="rId14" Type="http://schemas.openxmlformats.org/officeDocument/2006/relationships/image" Target="../media/image21.jpeg"/><Relationship Id="rId22" Type="http://schemas.openxmlformats.org/officeDocument/2006/relationships/image" Target="../media/image12.jpeg"/><Relationship Id="rId27"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image" Target="../media/image51.wmf"/><Relationship Id="rId11" Type="http://schemas.openxmlformats.org/officeDocument/2006/relationships/image" Target="../media/image53.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6.xml"/><Relationship Id="rId9" Type="http://schemas.openxmlformats.org/officeDocument/2006/relationships/image" Target="../media/image52.wm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4.png"/><Relationship Id="rId4" Type="http://schemas.openxmlformats.org/officeDocument/2006/relationships/hyperlink" Target="http://www.lock5stat.com/" TargetMode="Externa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30.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51.wmf"/><Relationship Id="rId11" Type="http://schemas.openxmlformats.org/officeDocument/2006/relationships/image" Target="../media/image53.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notesSlide" Target="../notesSlides/notesSlide8.xml"/><Relationship Id="rId9" Type="http://schemas.openxmlformats.org/officeDocument/2006/relationships/image" Target="../media/image52.w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57.pn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0.emf"/><Relationship Id="rId4" Type="http://schemas.openxmlformats.org/officeDocument/2006/relationships/image" Target="../media/image59.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hyperlink" Target="http://www.lock5stat.com/statkey" TargetMode="Externa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57.xml.rels><?xml version="1.0" encoding="UTF-8" standalone="yes"?>
<Relationships xmlns="http://schemas.openxmlformats.org/package/2006/relationships"><Relationship Id="rId2" Type="http://schemas.openxmlformats.org/officeDocument/2006/relationships/hyperlink" Target="http://www.lock5stat.com/"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lock5stat.com/" TargetMode="External"/><Relationship Id="rId2" Type="http://schemas.openxmlformats.org/officeDocument/2006/relationships/hyperlink" Target="mailto:plock@stlawu.ed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693" y="514349"/>
            <a:ext cx="8398412" cy="2914651"/>
          </a:xfrm>
        </p:spPr>
        <p:txBody>
          <a:bodyPr>
            <a:noAutofit/>
          </a:bodyPr>
          <a:lstStyle/>
          <a:p>
            <a:r>
              <a:rPr lang="en-US" sz="4800" b="1" dirty="0" smtClean="0"/>
              <a:t>Building Conceptual Understanding of Statistical Inference</a:t>
            </a:r>
            <a:endParaRPr lang="en-US" sz="4800" b="1" dirty="0"/>
          </a:p>
        </p:txBody>
      </p:sp>
      <p:sp>
        <p:nvSpPr>
          <p:cNvPr id="3" name="Subtitle 2"/>
          <p:cNvSpPr>
            <a:spLocks noGrp="1"/>
          </p:cNvSpPr>
          <p:nvPr>
            <p:ph type="subTitle" idx="1"/>
          </p:nvPr>
        </p:nvSpPr>
        <p:spPr>
          <a:xfrm>
            <a:off x="253218" y="3733800"/>
            <a:ext cx="8890782" cy="2743200"/>
          </a:xfrm>
        </p:spPr>
        <p:txBody>
          <a:bodyPr>
            <a:noAutofit/>
          </a:bodyPr>
          <a:lstStyle/>
          <a:p>
            <a:r>
              <a:rPr lang="en-US" sz="2800" dirty="0" smtClean="0">
                <a:solidFill>
                  <a:schemeClr val="tx1">
                    <a:lumMod val="85000"/>
                    <a:lumOff val="15000"/>
                  </a:schemeClr>
                </a:solidFill>
              </a:rPr>
              <a:t>    Patti Frazer Lock </a:t>
            </a:r>
          </a:p>
          <a:p>
            <a:r>
              <a:rPr lang="en-US" sz="2200" dirty="0" smtClean="0">
                <a:solidFill>
                  <a:schemeClr val="tx1">
                    <a:lumMod val="85000"/>
                    <a:lumOff val="15000"/>
                  </a:schemeClr>
                </a:solidFill>
              </a:rPr>
              <a:t>Cummings Professor of Mathematics</a:t>
            </a:r>
          </a:p>
          <a:p>
            <a:r>
              <a:rPr lang="en-US" sz="2200" dirty="0" smtClean="0">
                <a:solidFill>
                  <a:schemeClr val="tx1">
                    <a:lumMod val="85000"/>
                    <a:lumOff val="15000"/>
                  </a:schemeClr>
                </a:solidFill>
              </a:rPr>
              <a:t>St. Lawrence </a:t>
            </a:r>
            <a:r>
              <a:rPr lang="en-US" sz="2200" dirty="0" smtClean="0">
                <a:solidFill>
                  <a:schemeClr val="tx1">
                    <a:lumMod val="85000"/>
                    <a:lumOff val="15000"/>
                  </a:schemeClr>
                </a:solidFill>
              </a:rPr>
              <a:t>University</a:t>
            </a:r>
          </a:p>
          <a:p>
            <a:r>
              <a:rPr lang="en-US" sz="2200" dirty="0" smtClean="0">
                <a:solidFill>
                  <a:schemeClr val="tx1">
                    <a:lumMod val="85000"/>
                    <a:lumOff val="15000"/>
                  </a:schemeClr>
                </a:solidFill>
                <a:hlinkClick r:id="rId2"/>
              </a:rPr>
              <a:t>plock@stlawu.edu</a:t>
            </a:r>
            <a:r>
              <a:rPr lang="en-US" sz="2200" dirty="0" smtClean="0">
                <a:solidFill>
                  <a:schemeClr val="tx1">
                    <a:lumMod val="85000"/>
                    <a:lumOff val="15000"/>
                  </a:schemeClr>
                </a:solidFill>
              </a:rPr>
              <a:t> </a:t>
            </a:r>
            <a:endParaRPr lang="en-US" sz="2200" dirty="0" smtClean="0">
              <a:solidFill>
                <a:schemeClr val="tx1">
                  <a:lumMod val="85000"/>
                  <a:lumOff val="15000"/>
                </a:schemeClr>
              </a:solidFill>
            </a:endParaRPr>
          </a:p>
          <a:p>
            <a:endParaRPr lang="en-US" sz="800" dirty="0" smtClean="0">
              <a:solidFill>
                <a:schemeClr val="tx1">
                  <a:lumMod val="85000"/>
                  <a:lumOff val="15000"/>
                </a:schemeClr>
              </a:solidFill>
            </a:endParaRPr>
          </a:p>
          <a:p>
            <a:r>
              <a:rPr lang="en-US" sz="2800" dirty="0" smtClean="0">
                <a:solidFill>
                  <a:schemeClr val="tx1">
                    <a:lumMod val="85000"/>
                    <a:lumOff val="15000"/>
                  </a:schemeClr>
                </a:solidFill>
              </a:rPr>
              <a:t>AIMS</a:t>
            </a:r>
          </a:p>
          <a:p>
            <a:r>
              <a:rPr lang="en-US" sz="2800" dirty="0" smtClean="0">
                <a:solidFill>
                  <a:schemeClr val="tx1">
                    <a:lumMod val="85000"/>
                    <a:lumOff val="15000"/>
                  </a:schemeClr>
                </a:solidFill>
              </a:rPr>
              <a:t>November 5, 2012</a:t>
            </a:r>
          </a:p>
        </p:txBody>
      </p:sp>
      <p:sp>
        <p:nvSpPr>
          <p:cNvPr id="4" name="Rectangle 3"/>
          <p:cNvSpPr/>
          <p:nvPr/>
        </p:nvSpPr>
        <p:spPr>
          <a:xfrm>
            <a:off x="267285" y="457200"/>
            <a:ext cx="8637563"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7252" y="664386"/>
            <a:ext cx="7657406"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sp>
        <p:nvSpPr>
          <p:cNvPr id="3" name="TextBox 2"/>
          <p:cNvSpPr txBox="1"/>
          <p:nvPr/>
        </p:nvSpPr>
        <p:spPr>
          <a:xfrm>
            <a:off x="957252" y="2657475"/>
            <a:ext cx="7215198" cy="1200329"/>
          </a:xfrm>
          <a:prstGeom prst="rect">
            <a:avLst/>
          </a:prstGeom>
          <a:noFill/>
        </p:spPr>
        <p:txBody>
          <a:bodyPr wrap="square" rtlCol="0">
            <a:spAutoFit/>
          </a:bodyPr>
          <a:lstStyle/>
          <a:p>
            <a:r>
              <a:rPr lang="en-US" sz="3600" dirty="0" smtClean="0"/>
              <a:t>We would like some kind of margin of error or a confidence interval.</a:t>
            </a:r>
            <a:endParaRPr lang="en-US" sz="3600" dirty="0"/>
          </a:p>
        </p:txBody>
      </p:sp>
      <p:sp>
        <p:nvSpPr>
          <p:cNvPr id="4" name="TextBox 3"/>
          <p:cNvSpPr txBox="1"/>
          <p:nvPr/>
        </p:nvSpPr>
        <p:spPr>
          <a:xfrm>
            <a:off x="957252" y="4229100"/>
            <a:ext cx="7343786" cy="1754326"/>
          </a:xfrm>
          <a:prstGeom prst="rect">
            <a:avLst/>
          </a:prstGeom>
          <a:noFill/>
        </p:spPr>
        <p:txBody>
          <a:bodyPr wrap="square" rtlCol="0">
            <a:spAutoFit/>
          </a:bodyPr>
          <a:lstStyle/>
          <a:p>
            <a:r>
              <a:rPr lang="en-US" sz="3600" b="1" u="sng" dirty="0" smtClean="0"/>
              <a:t>Key concept</a:t>
            </a:r>
            <a:r>
              <a:rPr lang="en-US" sz="3600" dirty="0" smtClean="0"/>
              <a:t>:  How much can we expect the sample means to vary just by random chance?   </a:t>
            </a:r>
            <a:endParaRPr lang="en-US" sz="3600" dirty="0"/>
          </a:p>
        </p:txBody>
      </p:sp>
    </p:spTree>
    <p:extLst>
      <p:ext uri="{BB962C8B-B14F-4D97-AF65-F5344CB8AC3E}">
        <p14:creationId xmlns:p14="http://schemas.microsoft.com/office/powerpoint/2010/main" val="6011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2376"/>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3.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6.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4.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5.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7.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1" name="TextBox 30"/>
          <p:cNvSpPr txBox="1"/>
          <p:nvPr/>
        </p:nvSpPr>
        <p:spPr>
          <a:xfrm>
            <a:off x="466720" y="704832"/>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p:cTn id="78" dur="500" fill="hold"/>
                                        <p:tgtEl>
                                          <p:spTgt spid="5"/>
                                        </p:tgtEl>
                                        <p:attrNameLst>
                                          <p:attrName>ppt_w</p:attrName>
                                        </p:attrNameLst>
                                      </p:cBhvr>
                                      <p:tavLst>
                                        <p:tav tm="0">
                                          <p:val>
                                            <p:fltVal val="0"/>
                                          </p:val>
                                        </p:tav>
                                        <p:tav tm="100000">
                                          <p:val>
                                            <p:strVal val="#ppt_w"/>
                                          </p:val>
                                        </p:tav>
                                      </p:tavLst>
                                    </p:anim>
                                    <p:anim calcmode="lin" valueType="num">
                                      <p:cBhvr>
                                        <p:cTn id="79" dur="500" fill="hold"/>
                                        <p:tgtEl>
                                          <p:spTgt spid="5"/>
                                        </p:tgtEl>
                                        <p:attrNameLst>
                                          <p:attrName>ppt_h</p:attrName>
                                        </p:attrNameLst>
                                      </p:cBhvr>
                                      <p:tavLst>
                                        <p:tav tm="0">
                                          <p:val>
                                            <p:fltVal val="0"/>
                                          </p:val>
                                        </p:tav>
                                        <p:tav tm="100000">
                                          <p:val>
                                            <p:strVal val="#ppt_h"/>
                                          </p:val>
                                        </p:tav>
                                      </p:tavLst>
                                    </p:anim>
                                    <p:animEffect transition="in" filter="fade">
                                      <p:cBhvr>
                                        <p:cTn id="80" dur="500"/>
                                        <p:tgtEl>
                                          <p:spTgt spid="5"/>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left)">
                                      <p:cBhvr>
                                        <p:cTn id="93" dur="500"/>
                                        <p:tgtEl>
                                          <p:spTgt spid="2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14300"/>
            <a:ext cx="8143874" cy="6001643"/>
          </a:xfrm>
          <a:prstGeom prst="rect">
            <a:avLst/>
          </a:prstGeom>
          <a:noFill/>
        </p:spPr>
        <p:txBody>
          <a:bodyPr wrap="square" rtlCol="0">
            <a:spAutoFit/>
          </a:bodyPr>
          <a:lstStyle/>
          <a:p>
            <a:r>
              <a:rPr lang="en-US" sz="3200" dirty="0" smtClean="0"/>
              <a:t>“We are 95% confident that the mean price of all used Mustang cars is between $11,390 and $20,570.” </a:t>
            </a:r>
          </a:p>
          <a:p>
            <a:endParaRPr lang="en-US" sz="3200" dirty="0"/>
          </a:p>
          <a:p>
            <a:r>
              <a:rPr lang="en-US" sz="3200" dirty="0" smtClean="0"/>
              <a:t>We arrive at a good answer, but the </a:t>
            </a:r>
            <a:r>
              <a:rPr lang="en-US" sz="3200" b="1" u="sng" dirty="0" smtClean="0"/>
              <a:t>process</a:t>
            </a:r>
            <a:r>
              <a:rPr lang="en-US" sz="3200" dirty="0" smtClean="0"/>
              <a:t> is not very helpful at building understanding of the key ideas.</a:t>
            </a:r>
          </a:p>
          <a:p>
            <a:endParaRPr lang="en-US" sz="3200" dirty="0"/>
          </a:p>
          <a:p>
            <a:r>
              <a:rPr lang="en-US" sz="3200" dirty="0" smtClean="0"/>
              <a:t>In addition, our students are often great visual learners but get nervous about formulas and algebra.  Can we find a way to use their visual intuition?</a:t>
            </a:r>
            <a:endParaRPr lang="en-US" sz="3200" dirty="0"/>
          </a:p>
        </p:txBody>
      </p:sp>
    </p:spTree>
    <p:extLst>
      <p:ext uri="{BB962C8B-B14F-4D97-AF65-F5344CB8AC3E}">
        <p14:creationId xmlns:p14="http://schemas.microsoft.com/office/powerpoint/2010/main" val="34954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en-US" sz="7300" b="1" dirty="0" smtClean="0"/>
              <a:t>Bootstrapping</a:t>
            </a:r>
            <a:endParaRPr lang="en-US" sz="7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1447800" cy="19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2931"/>
            <a:ext cx="2667000" cy="830997"/>
          </a:xfrm>
          <a:prstGeom prst="rect">
            <a:avLst/>
          </a:prstGeom>
          <a:noFill/>
        </p:spPr>
        <p:txBody>
          <a:bodyPr wrap="square" rtlCol="0">
            <a:spAutoFit/>
          </a:bodyPr>
          <a:lstStyle/>
          <a:p>
            <a:r>
              <a:rPr lang="en-US" dirty="0" smtClean="0">
                <a:solidFill>
                  <a:schemeClr val="tx1"/>
                </a:solidFill>
              </a:rPr>
              <a:t>Brad </a:t>
            </a:r>
            <a:r>
              <a:rPr lang="en-US" dirty="0" err="1" smtClean="0">
                <a:solidFill>
                  <a:schemeClr val="tx1"/>
                </a:solidFill>
              </a:rPr>
              <a:t>Efron</a:t>
            </a:r>
            <a:r>
              <a:rPr lang="en-US" dirty="0" smtClean="0">
                <a:solidFill>
                  <a:schemeClr val="tx1"/>
                </a:solidFill>
              </a:rPr>
              <a:t> Stanford University</a:t>
            </a:r>
            <a:endParaRPr lang="en-US"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677" y="2931"/>
            <a:ext cx="1737946" cy="2044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57200" y="2794277"/>
            <a:ext cx="7924800" cy="1077218"/>
          </a:xfrm>
          <a:prstGeom prst="rect">
            <a:avLst/>
          </a:prstGeom>
        </p:spPr>
        <p:txBody>
          <a:bodyPr wrap="square">
            <a:spAutoFit/>
          </a:bodyPr>
          <a:lstStyle/>
          <a:p>
            <a:r>
              <a:rPr lang="en-US" sz="3200" dirty="0" smtClean="0">
                <a:solidFill>
                  <a:schemeClr val="tx1"/>
                </a:solidFill>
              </a:rPr>
              <a:t>Assume </a:t>
            </a:r>
            <a:r>
              <a:rPr lang="en-US" sz="3200" dirty="0">
                <a:solidFill>
                  <a:schemeClr val="tx1"/>
                </a:solidFill>
              </a:rPr>
              <a:t>the “population” is many, many copies of the original sample.  </a:t>
            </a:r>
          </a:p>
        </p:txBody>
      </p:sp>
      <p:sp>
        <p:nvSpPr>
          <p:cNvPr id="9" name="TextBox 8"/>
          <p:cNvSpPr txBox="1"/>
          <p:nvPr/>
        </p:nvSpPr>
        <p:spPr>
          <a:xfrm>
            <a:off x="261350" y="4172334"/>
            <a:ext cx="8458200" cy="1569660"/>
          </a:xfrm>
          <a:prstGeom prst="rect">
            <a:avLst/>
          </a:prstGeom>
          <a:solidFill>
            <a:srgbClr val="FFFF99"/>
          </a:solidFill>
          <a:ln>
            <a:solidFill>
              <a:schemeClr val="tx1"/>
            </a:solidFill>
          </a:ln>
        </p:spPr>
        <p:txBody>
          <a:bodyPr wrap="square" rtlCol="0">
            <a:spAutoFit/>
          </a:bodyPr>
          <a:lstStyle/>
          <a:p>
            <a:r>
              <a:rPr lang="en-US" sz="3200" b="1" dirty="0" smtClean="0">
                <a:solidFill>
                  <a:schemeClr val="tx1"/>
                </a:solidFill>
              </a:rPr>
              <a:t>Key idea: </a:t>
            </a:r>
            <a:r>
              <a:rPr lang="en-US" sz="3200" dirty="0" smtClean="0">
                <a:solidFill>
                  <a:schemeClr val="tx1"/>
                </a:solidFill>
              </a:rPr>
              <a:t>To see how a statistic behaves, we take many samples </a:t>
            </a:r>
            <a:r>
              <a:rPr lang="en-US" sz="3200" b="1" i="1" dirty="0" smtClean="0">
                <a:solidFill>
                  <a:srgbClr val="C00000"/>
                </a:solidFill>
              </a:rPr>
              <a:t>with replacement </a:t>
            </a:r>
            <a:r>
              <a:rPr lang="en-US" sz="3200" dirty="0" smtClean="0">
                <a:solidFill>
                  <a:schemeClr val="tx1"/>
                </a:solidFill>
              </a:rPr>
              <a:t>from the original sample using the same </a:t>
            </a:r>
            <a:r>
              <a:rPr lang="en-US" sz="3200" i="1" dirty="0" smtClean="0">
                <a:solidFill>
                  <a:schemeClr val="tx1"/>
                </a:solidFill>
              </a:rPr>
              <a:t>n</a:t>
            </a:r>
            <a:r>
              <a:rPr lang="en-US" sz="3200" dirty="0" smtClean="0">
                <a:solidFill>
                  <a:schemeClr val="tx1"/>
                </a:solidFill>
              </a:rPr>
              <a:t>. </a:t>
            </a:r>
            <a:endParaRPr lang="en-US" sz="3200" dirty="0">
              <a:solidFill>
                <a:schemeClr val="tx1"/>
              </a:solidFill>
            </a:endParaRPr>
          </a:p>
        </p:txBody>
      </p:sp>
      <p:sp>
        <p:nvSpPr>
          <p:cNvPr id="8" name="TextBox 7"/>
          <p:cNvSpPr txBox="1"/>
          <p:nvPr/>
        </p:nvSpPr>
        <p:spPr>
          <a:xfrm>
            <a:off x="1676400" y="1847295"/>
            <a:ext cx="5867400" cy="646331"/>
          </a:xfrm>
          <a:prstGeom prst="rect">
            <a:avLst/>
          </a:prstGeom>
          <a:noFill/>
        </p:spPr>
        <p:txBody>
          <a:bodyPr wrap="square" rtlCol="0">
            <a:spAutoFit/>
          </a:bodyPr>
          <a:lstStyle/>
          <a:p>
            <a:r>
              <a:rPr lang="en-US" sz="3600" i="1" dirty="0" smtClean="0"/>
              <a:t>“Let your data be your guide.”</a:t>
            </a:r>
            <a:endParaRPr lang="en-US" sz="3600" i="1" dirty="0"/>
          </a:p>
        </p:txBody>
      </p:sp>
    </p:spTree>
    <p:extLst>
      <p:ext uri="{BB962C8B-B14F-4D97-AF65-F5344CB8AC3E}">
        <p14:creationId xmlns:p14="http://schemas.microsoft.com/office/powerpoint/2010/main" val="8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675138" y="18288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extLst>
      <p:ext uri="{BB962C8B-B14F-4D97-AF65-F5344CB8AC3E}">
        <p14:creationId xmlns:p14="http://schemas.microsoft.com/office/powerpoint/2010/main" val="1513885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283041" y="228600"/>
            <a:ext cx="6362700" cy="5264377"/>
          </a:xfrm>
          <a:prstGeom prst="rect">
            <a:avLst/>
          </a:prstGeom>
          <a:noFill/>
          <a:ln w="9525">
            <a:noFill/>
            <a:miter lim="800000"/>
            <a:headEnd/>
            <a:tailEnd/>
          </a:ln>
        </p:spPr>
      </p:pic>
      <p:sp>
        <p:nvSpPr>
          <p:cNvPr id="5" name="TextBox 4"/>
          <p:cNvSpPr txBox="1"/>
          <p:nvPr/>
        </p:nvSpPr>
        <p:spPr>
          <a:xfrm>
            <a:off x="2349254" y="5640280"/>
            <a:ext cx="6324600" cy="461665"/>
          </a:xfrm>
          <a:prstGeom prst="rect">
            <a:avLst/>
          </a:prstGeom>
          <a:noFill/>
        </p:spPr>
        <p:txBody>
          <a:bodyPr wrap="square" rtlCol="0">
            <a:spAutoFit/>
          </a:bodyPr>
          <a:lstStyle/>
          <a:p>
            <a:pPr algn="ctr"/>
            <a:r>
              <a:rPr lang="en-US" sz="2400" dirty="0" smtClean="0"/>
              <a:t>A simulated “population” to sample from</a:t>
            </a:r>
            <a:endParaRPr lang="en-US" sz="2400" dirty="0"/>
          </a:p>
        </p:txBody>
      </p:sp>
    </p:spTree>
    <p:extLst>
      <p:ext uri="{BB962C8B-B14F-4D97-AF65-F5344CB8AC3E}">
        <p14:creationId xmlns:p14="http://schemas.microsoft.com/office/powerpoint/2010/main" val="34021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533400" y="381000"/>
            <a:ext cx="8001000" cy="1692771"/>
          </a:xfrm>
          <a:prstGeom prst="rect">
            <a:avLst/>
          </a:prstGeom>
          <a:noFill/>
        </p:spPr>
        <p:txBody>
          <a:bodyPr wrap="square" rtlCol="0">
            <a:spAutoFit/>
          </a:bodyPr>
          <a:lstStyle/>
          <a:p>
            <a:r>
              <a:rPr lang="en-US" sz="4000" u="sng" dirty="0" smtClean="0"/>
              <a:t>Bootstrap Sample</a:t>
            </a:r>
            <a:r>
              <a:rPr lang="en-US" sz="4000" dirty="0" smtClean="0"/>
              <a:t>:  </a:t>
            </a:r>
            <a:r>
              <a:rPr lang="en-US" sz="3200" dirty="0" smtClean="0"/>
              <a:t>Sample with replacement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extLst>
      <p:ext uri="{BB962C8B-B14F-4D97-AF65-F5344CB8AC3E}">
        <p14:creationId xmlns:p14="http://schemas.microsoft.com/office/powerpoint/2010/main" val="40969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212" y="1613122"/>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404047"/>
            <a:ext cx="3619589" cy="584775"/>
          </a:xfrm>
          <a:prstGeom prst="rect">
            <a:avLst/>
          </a:prstGeom>
          <a:noFill/>
        </p:spPr>
        <p:txBody>
          <a:bodyPr wrap="square" rtlCol="0">
            <a:spAutoFit/>
          </a:bodyPr>
          <a:lstStyle/>
          <a:p>
            <a:pPr algn="ctr"/>
            <a:r>
              <a:rPr lang="en-US" sz="3200" dirty="0" smtClean="0"/>
              <a:t>Original Sample</a:t>
            </a:r>
            <a:endParaRPr lang="en-US" sz="3200" dirty="0"/>
          </a:p>
        </p:txBody>
      </p:sp>
      <p:sp>
        <p:nvSpPr>
          <p:cNvPr id="31" name="TextBox 30"/>
          <p:cNvSpPr txBox="1"/>
          <p:nvPr/>
        </p:nvSpPr>
        <p:spPr>
          <a:xfrm>
            <a:off x="4495800" y="434374"/>
            <a:ext cx="3619589" cy="584775"/>
          </a:xfrm>
          <a:prstGeom prst="rect">
            <a:avLst/>
          </a:prstGeom>
          <a:noFill/>
        </p:spPr>
        <p:txBody>
          <a:bodyPr wrap="square" rtlCol="0">
            <a:spAutoFit/>
          </a:bodyPr>
          <a:lstStyle/>
          <a:p>
            <a:pPr algn="ctr"/>
            <a:r>
              <a:rPr lang="en-US" sz="3200" dirty="0" smtClean="0"/>
              <a:t>Bootstrap Sample</a:t>
            </a:r>
            <a:endParaRPr lang="en-US" sz="3200" dirty="0"/>
          </a:p>
        </p:txBody>
      </p:sp>
      <p:pic>
        <p:nvPicPr>
          <p:cNvPr id="32" name="Picture 48" descr="http://t2.gstatic.com/images?q=tbn:ANd9GcSSQKpgGNEOCmV82t22Xu24dqpQgKcME4SlwN7-S2NTyz20aZ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988822"/>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22098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277261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475" y="3392287"/>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19679" y="3930316"/>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9212" y="444082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5041095"/>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566245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3612" y="92954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53612" y="160625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34079" y="2245194"/>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279357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415803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124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7727" y="347311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0" y="554017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10400" y="929544"/>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45851" y="1495384"/>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48479" y="20200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68012" y="27521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652552"/>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06898" y="418133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10400" y="4729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10400" y="5589719"/>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par>
                          <p:cTn id="49" fill="hold">
                            <p:stCondLst>
                              <p:cond delay="1500"/>
                            </p:stCondLst>
                            <p:childTnLst>
                              <p:par>
                                <p:cTn id="50" presetID="53"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par>
                                <p:cTn id="62" presetID="53"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53"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1000"/>
                            </p:stCondLst>
                            <p:childTnLst>
                              <p:par>
                                <p:cTn id="79" presetID="53"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par>
                          <p:cTn id="84" fill="hold">
                            <p:stCondLst>
                              <p:cond delay="1500"/>
                            </p:stCondLst>
                            <p:childTnLst>
                              <p:par>
                                <p:cTn id="85" presetID="53" presetClass="entr" presetSubtype="0"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0" fill="hold"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p:cTn id="104" dur="500" fill="hold"/>
                                        <p:tgtEl>
                                          <p:spTgt spid="43"/>
                                        </p:tgtEl>
                                        <p:attrNameLst>
                                          <p:attrName>ppt_w</p:attrName>
                                        </p:attrNameLst>
                                      </p:cBhvr>
                                      <p:tavLst>
                                        <p:tav tm="0">
                                          <p:val>
                                            <p:fltVal val="0"/>
                                          </p:val>
                                        </p:tav>
                                        <p:tav tm="100000">
                                          <p:val>
                                            <p:strVal val="#ppt_w"/>
                                          </p:val>
                                        </p:tav>
                                      </p:tavLst>
                                    </p:anim>
                                    <p:anim calcmode="lin" valueType="num">
                                      <p:cBhvr>
                                        <p:cTn id="105" dur="500" fill="hold"/>
                                        <p:tgtEl>
                                          <p:spTgt spid="43"/>
                                        </p:tgtEl>
                                        <p:attrNameLst>
                                          <p:attrName>ppt_h</p:attrName>
                                        </p:attrNameLst>
                                      </p:cBhvr>
                                      <p:tavLst>
                                        <p:tav tm="0">
                                          <p:val>
                                            <p:fltVal val="0"/>
                                          </p:val>
                                        </p:tav>
                                        <p:tav tm="100000">
                                          <p:val>
                                            <p:strVal val="#ppt_h"/>
                                          </p:val>
                                        </p:tav>
                                      </p:tavLst>
                                    </p:anim>
                                    <p:animEffect transition="in" filter="fade">
                                      <p:cBhvr>
                                        <p:cTn id="106" dur="500"/>
                                        <p:tgtEl>
                                          <p:spTgt spid="43"/>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0" fill="hold"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500" fill="hold"/>
                                        <p:tgtEl>
                                          <p:spTgt spid="33"/>
                                        </p:tgtEl>
                                        <p:attrNameLst>
                                          <p:attrName>ppt_w</p:attrName>
                                        </p:attrNameLst>
                                      </p:cBhvr>
                                      <p:tavLst>
                                        <p:tav tm="0">
                                          <p:val>
                                            <p:fltVal val="0"/>
                                          </p:val>
                                        </p:tav>
                                        <p:tav tm="100000">
                                          <p:val>
                                            <p:strVal val="#ppt_w"/>
                                          </p:val>
                                        </p:tav>
                                      </p:tavLst>
                                    </p:anim>
                                    <p:anim calcmode="lin" valueType="num">
                                      <p:cBhvr>
                                        <p:cTn id="115" dur="500" fill="hold"/>
                                        <p:tgtEl>
                                          <p:spTgt spid="33"/>
                                        </p:tgtEl>
                                        <p:attrNameLst>
                                          <p:attrName>ppt_h</p:attrName>
                                        </p:attrNameLst>
                                      </p:cBhvr>
                                      <p:tavLst>
                                        <p:tav tm="0">
                                          <p:val>
                                            <p:fltVal val="0"/>
                                          </p:val>
                                        </p:tav>
                                        <p:tav tm="100000">
                                          <p:val>
                                            <p:strVal val="#ppt_h"/>
                                          </p:val>
                                        </p:tav>
                                      </p:tavLst>
                                    </p:anim>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918768" y="4808080"/>
            <a:ext cx="1825269"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4942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1015663"/>
          </a:xfrm>
          <a:prstGeom prst="rect">
            <a:avLst/>
          </a:prstGeom>
          <a:noFill/>
        </p:spPr>
        <p:txBody>
          <a:bodyPr wrap="square" rtlCol="0">
            <a:spAutoFit/>
          </a:bodyPr>
          <a:lstStyle/>
          <a:p>
            <a:pPr algn="ctr"/>
            <a:r>
              <a:rPr lang="en-US" sz="6000" dirty="0" smtClean="0"/>
              <a:t>We need technology!  </a:t>
            </a:r>
          </a:p>
        </p:txBody>
      </p:sp>
      <p:sp>
        <p:nvSpPr>
          <p:cNvPr id="3" name="TextBox 2"/>
          <p:cNvSpPr txBox="1"/>
          <p:nvPr/>
        </p:nvSpPr>
        <p:spPr>
          <a:xfrm>
            <a:off x="1600200" y="1870437"/>
            <a:ext cx="5486400" cy="1569660"/>
          </a:xfrm>
          <a:prstGeom prst="rect">
            <a:avLst/>
          </a:prstGeom>
          <a:noFill/>
        </p:spPr>
        <p:txBody>
          <a:bodyPr wrap="square" rtlCol="0">
            <a:spAutoFit/>
          </a:bodyPr>
          <a:lstStyle/>
          <a:p>
            <a:pPr algn="ctr"/>
            <a:r>
              <a:rPr lang="en-US" sz="9600" b="1" dirty="0" err="1"/>
              <a:t>StatKey</a:t>
            </a:r>
            <a:endParaRPr lang="en-US" sz="9600" dirty="0"/>
          </a:p>
        </p:txBody>
      </p:sp>
      <p:sp>
        <p:nvSpPr>
          <p:cNvPr id="4" name="TextBox 3"/>
          <p:cNvSpPr txBox="1"/>
          <p:nvPr/>
        </p:nvSpPr>
        <p:spPr>
          <a:xfrm>
            <a:off x="747204" y="37338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a:t>
            </a:r>
            <a:endParaRPr lang="en-US" sz="4800" i="1" dirty="0">
              <a:solidFill>
                <a:schemeClr val="accent1">
                  <a:lumMod val="50000"/>
                </a:schemeClr>
              </a:solidFill>
            </a:endParaRPr>
          </a:p>
        </p:txBody>
      </p:sp>
    </p:spTree>
    <p:extLst>
      <p:ext uri="{BB962C8B-B14F-4D97-AF65-F5344CB8AC3E}">
        <p14:creationId xmlns:p14="http://schemas.microsoft.com/office/powerpoint/2010/main" val="513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27000" y="3401337"/>
            <a:ext cx="2330912" cy="523220"/>
          </a:xfrm>
          <a:prstGeom prst="rect">
            <a:avLst/>
          </a:prstGeom>
          <a:noFill/>
        </p:spPr>
        <p:txBody>
          <a:bodyPr wrap="square" rtlCol="0">
            <a:spAutoFit/>
          </a:bodyPr>
          <a:lstStyle/>
          <a:p>
            <a:r>
              <a:rPr lang="en-US" sz="2800" dirty="0" smtClean="0">
                <a:solidFill>
                  <a:srgbClr val="C00000"/>
                </a:solidFill>
              </a:rPr>
              <a:t>Standard Error</a:t>
            </a:r>
            <a:endParaRPr lang="en-US" sz="2800" dirty="0">
              <a:solidFill>
                <a:srgbClr val="C00000"/>
              </a:solidFill>
            </a:endParaRPr>
          </a:p>
        </p:txBody>
      </p:sp>
      <p:cxnSp>
        <p:nvCxnSpPr>
          <p:cNvPr id="4" name="Straight Arrow Connector 3"/>
          <p:cNvCxnSpPr/>
          <p:nvPr/>
        </p:nvCxnSpPr>
        <p:spPr>
          <a:xfrm flipV="1">
            <a:off x="5072063" y="3080549"/>
            <a:ext cx="85725" cy="34845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955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160095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8729" y="189390"/>
            <a:ext cx="8382000" cy="2923877"/>
          </a:xfrm>
          <a:prstGeom prst="rect">
            <a:avLst/>
          </a:prstGeom>
          <a:solidFill>
            <a:srgbClr val="FFFF99"/>
          </a:solidFill>
          <a:ln w="28575">
            <a:solidFill>
              <a:schemeClr val="tx1"/>
            </a:solidFill>
          </a:ln>
        </p:spPr>
        <p:txBody>
          <a:bodyPr wrap="square">
            <a:spAutoFit/>
          </a:bodyPr>
          <a:lstStyle/>
          <a:p>
            <a:r>
              <a:rPr lang="en-US" sz="3200" dirty="0" smtClean="0"/>
              <a:t>Example #2 : According to a recent CNN poll of </a:t>
            </a:r>
            <a:r>
              <a:rPr lang="en-US" sz="3200" i="1" dirty="0" smtClean="0"/>
              <a:t>n</a:t>
            </a:r>
            <a:r>
              <a:rPr lang="en-US" sz="3200" dirty="0" smtClean="0"/>
              <a:t>=722 likely voters in Ohio:</a:t>
            </a:r>
          </a:p>
          <a:p>
            <a:r>
              <a:rPr lang="en-US" sz="3200" dirty="0"/>
              <a:t> </a:t>
            </a:r>
            <a:r>
              <a:rPr lang="en-US" sz="3200" dirty="0" smtClean="0"/>
              <a:t>         368 choose Obama  (51%)</a:t>
            </a:r>
          </a:p>
          <a:p>
            <a:r>
              <a:rPr lang="en-US" sz="3200" dirty="0" smtClean="0"/>
              <a:t>          339 choose Romney (47%)</a:t>
            </a:r>
          </a:p>
          <a:p>
            <a:r>
              <a:rPr lang="en-US" sz="3200" dirty="0" smtClean="0"/>
              <a:t>            15 choose otherwise (2%)</a:t>
            </a:r>
          </a:p>
          <a:p>
            <a:r>
              <a:rPr lang="en-US" sz="2400" i="1" dirty="0"/>
              <a:t>http://www.cnn.com/POLITICS/pollingcenter/polls/3250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29" y="3184289"/>
            <a:ext cx="38766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09729" y="3391270"/>
            <a:ext cx="4191000" cy="2062103"/>
          </a:xfrm>
          <a:prstGeom prst="rect">
            <a:avLst/>
          </a:prstGeom>
          <a:noFill/>
        </p:spPr>
        <p:txBody>
          <a:bodyPr wrap="square" rtlCol="0">
            <a:spAutoFit/>
          </a:bodyPr>
          <a:lstStyle/>
          <a:p>
            <a:r>
              <a:rPr lang="en-US" sz="3200" dirty="0" smtClean="0"/>
              <a:t>Find a 95% confidence interval for the proportion of Obama supporters in Ohio</a:t>
            </a:r>
            <a:r>
              <a:rPr lang="en-US" sz="2800" dirty="0" smtClean="0"/>
              <a:t>.</a:t>
            </a:r>
            <a:endParaRPr lang="en-US" sz="2800" dirty="0"/>
          </a:p>
        </p:txBody>
      </p:sp>
    </p:spTree>
    <p:extLst>
      <p:ext uri="{BB962C8B-B14F-4D97-AF65-F5344CB8AC3E}">
        <p14:creationId xmlns:p14="http://schemas.microsoft.com/office/powerpoint/2010/main" val="2585866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344" y="150351"/>
            <a:ext cx="8229600" cy="1143000"/>
          </a:xfrm>
        </p:spPr>
        <p:txBody>
          <a:bodyPr/>
          <a:lstStyle/>
          <a:p>
            <a:r>
              <a:rPr lang="en-US" dirty="0" err="1" smtClean="0"/>
              <a:t>StatKey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32194"/>
            <a:ext cx="87820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778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4251745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48200" y="1905000"/>
            <a:ext cx="1828800" cy="523220"/>
          </a:xfrm>
          <a:prstGeom prst="rect">
            <a:avLst/>
          </a:prstGeom>
          <a:noFill/>
        </p:spPr>
        <p:txBody>
          <a:bodyPr wrap="square" rtlCol="0">
            <a:spAutoFit/>
          </a:bodyPr>
          <a:lstStyle/>
          <a:p>
            <a:r>
              <a:rPr lang="en-US" sz="2800" dirty="0" smtClean="0"/>
              <a:t>Population</a:t>
            </a:r>
            <a:endParaRPr lang="en-US" sz="2800" dirty="0"/>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80657" y="2281473"/>
            <a:ext cx="4038600" cy="2062103"/>
          </a:xfrm>
          <a:prstGeom prst="rect">
            <a:avLst/>
          </a:prstGeom>
          <a:noFill/>
        </p:spPr>
        <p:txBody>
          <a:bodyPr wrap="square" rtlCol="0">
            <a:spAutoFit/>
          </a:bodyPr>
          <a:lstStyle/>
          <a:p>
            <a:r>
              <a:rPr lang="en-US" sz="3200" dirty="0" smtClean="0"/>
              <a:t>BUT, in practice we don’t see the “tree” or all of the “seeds” – we only have ONE seed</a:t>
            </a:r>
            <a:endParaRPr lang="en-US" sz="3200" dirty="0"/>
          </a:p>
        </p:txBody>
      </p:sp>
    </p:spTree>
    <p:extLst>
      <p:ext uri="{BB962C8B-B14F-4D97-AF65-F5344CB8AC3E}">
        <p14:creationId xmlns:p14="http://schemas.microsoft.com/office/powerpoint/2010/main" val="210362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2000" fill="hold"/>
                                        <p:tgtEl>
                                          <p:spTgt spid="20"/>
                                        </p:tgtEl>
                                        <p:attrNameLst>
                                          <p:attrName>ppt_x</p:attrName>
                                          <p:attrName>ppt_y</p:attrName>
                                        </p:attrNameLst>
                                      </p:cBhvr>
                                      <p:rCtr x="0" y="19431"/>
                                    </p:animMotion>
                                  </p:childTnLst>
                                </p:cTn>
                              </p:par>
                            </p:childTnLst>
                          </p:cTn>
                        </p:par>
                        <p:par>
                          <p:cTn id="36" fill="hold">
                            <p:stCondLst>
                              <p:cond delay="20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1000" fill="hold"/>
                                        <p:tgtEl>
                                          <p:spTgt spid="21"/>
                                        </p:tgtEl>
                                        <p:attrNameLst>
                                          <p:attrName>ppt_x</p:attrName>
                                          <p:attrName>ppt_y</p:attrName>
                                        </p:attrNameLst>
                                      </p:cBhvr>
                                      <p:rCtr x="0" y="19431"/>
                                    </p:animMotion>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1000" fill="hold"/>
                                        <p:tgtEl>
                                          <p:spTgt spid="22"/>
                                        </p:tgtEl>
                                        <p:attrNameLst>
                                          <p:attrName>ppt_x</p:attrName>
                                          <p:attrName>ppt_y</p:attrName>
                                        </p:attrNameLst>
                                      </p:cBhvr>
                                      <p:rCtr x="0" y="19431"/>
                                    </p:animMotion>
                                  </p:childTnLst>
                                </p:cTn>
                              </p:par>
                            </p:childTnLst>
                          </p:cTn>
                        </p:par>
                        <p:par>
                          <p:cTn id="42" fill="hold">
                            <p:stCondLst>
                              <p:cond delay="40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1000" fill="hold"/>
                                        <p:tgtEl>
                                          <p:spTgt spid="23"/>
                                        </p:tgtEl>
                                        <p:attrNameLst>
                                          <p:attrName>ppt_x</p:attrName>
                                          <p:attrName>ppt_y</p:attrName>
                                        </p:attrNameLst>
                                      </p:cBhvr>
                                      <p:rCtr x="0" y="19431"/>
                                    </p:animMotion>
                                  </p:childTnLst>
                                </p:cTn>
                              </p:par>
                            </p:childTnLst>
                          </p:cTn>
                        </p:par>
                        <p:par>
                          <p:cTn id="45" fill="hold">
                            <p:stCondLst>
                              <p:cond delay="5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1000" fill="hold"/>
                                        <p:tgtEl>
                                          <p:spTgt spid="24"/>
                                        </p:tgtEl>
                                        <p:attrNameLst>
                                          <p:attrName>ppt_x</p:attrName>
                                          <p:attrName>ppt_y</p:attrName>
                                        </p:attrNameLst>
                                      </p:cBhvr>
                                      <p:rCtr x="0" y="19431"/>
                                    </p:animMotion>
                                  </p:childTnLst>
                                </p:cTn>
                              </p:par>
                            </p:childTnLst>
                          </p:cTn>
                        </p:par>
                        <p:par>
                          <p:cTn id="48" fill="hold">
                            <p:stCondLst>
                              <p:cond delay="60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500" fill="hold"/>
                                        <p:tgtEl>
                                          <p:spTgt spid="25"/>
                                        </p:tgtEl>
                                        <p:attrNameLst>
                                          <p:attrName>ppt_x</p:attrName>
                                          <p:attrName>ppt_y</p:attrName>
                                        </p:attrNameLst>
                                      </p:cBhvr>
                                      <p:rCtr x="0" y="19431"/>
                                    </p:animMotion>
                                  </p:childTnLst>
                                </p:cTn>
                              </p:par>
                            </p:childTnLst>
                          </p:cTn>
                        </p:par>
                        <p:par>
                          <p:cTn id="51" fill="hold">
                            <p:stCondLst>
                              <p:cond delay="65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500" fill="hold"/>
                                        <p:tgtEl>
                                          <p:spTgt spid="26"/>
                                        </p:tgtEl>
                                        <p:attrNameLst>
                                          <p:attrName>ppt_x</p:attrName>
                                          <p:attrName>ppt_y</p:attrName>
                                        </p:attrNameLst>
                                      </p:cBhvr>
                                      <p:rCtr x="0" y="19431"/>
                                    </p:animMotion>
                                  </p:childTnLst>
                                </p:cTn>
                              </p:par>
                            </p:childTnLst>
                          </p:cTn>
                        </p:par>
                        <p:par>
                          <p:cTn id="54" fill="hold">
                            <p:stCondLst>
                              <p:cond delay="70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500" fill="hold"/>
                                        <p:tgtEl>
                                          <p:spTgt spid="27"/>
                                        </p:tgtEl>
                                        <p:attrNameLst>
                                          <p:attrName>ppt_x</p:attrName>
                                          <p:attrName>ppt_y</p:attrName>
                                        </p:attrNameLst>
                                      </p:cBhvr>
                                      <p:rCtr x="0" y="19431"/>
                                    </p:animMotion>
                                  </p:childTnLst>
                                </p:cTn>
                              </p:par>
                            </p:childTnLst>
                          </p:cTn>
                        </p:par>
                        <p:par>
                          <p:cTn id="57" fill="hold">
                            <p:stCondLst>
                              <p:cond delay="75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500" fill="hold"/>
                                        <p:tgtEl>
                                          <p:spTgt spid="28"/>
                                        </p:tgtEl>
                                        <p:attrNameLst>
                                          <p:attrName>ppt_x</p:attrName>
                                          <p:attrName>ppt_y</p:attrName>
                                        </p:attrNameLst>
                                      </p:cBhvr>
                                      <p:rCtr x="0" y="19431"/>
                                    </p:animMotion>
                                  </p:childTnLst>
                                </p:cTn>
                              </p:par>
                            </p:childTnLst>
                          </p:cTn>
                        </p:par>
                        <p:par>
                          <p:cTn id="60" fill="hold">
                            <p:stCondLst>
                              <p:cond delay="80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500" fill="hold"/>
                                        <p:tgtEl>
                                          <p:spTgt spid="29"/>
                                        </p:tgtEl>
                                        <p:attrNameLst>
                                          <p:attrName>ppt_x</p:attrName>
                                          <p:attrName>ppt_y</p:attrName>
                                        </p:attrNameLst>
                                      </p:cBhvr>
                                      <p:rCtr x="0" y="19431"/>
                                    </p:animMotion>
                                  </p:childTnLst>
                                </p:cTn>
                              </p:par>
                            </p:childTnLst>
                          </p:cTn>
                        </p:par>
                        <p:par>
                          <p:cTn id="63" fill="hold">
                            <p:stCondLst>
                              <p:cond delay="85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500" fill="hold"/>
                                        <p:tgtEl>
                                          <p:spTgt spid="30"/>
                                        </p:tgtEl>
                                        <p:attrNameLst>
                                          <p:attrName>ppt_x</p:attrName>
                                          <p:attrName>ppt_y</p:attrName>
                                        </p:attrNameLst>
                                      </p:cBhvr>
                                      <p:rCtr x="0" y="19431"/>
                                    </p:animMotion>
                                  </p:childTnLst>
                                </p:cTn>
                              </p:par>
                            </p:childTnLst>
                          </p:cTn>
                        </p:par>
                        <p:par>
                          <p:cTn id="66" fill="hold">
                            <p:stCondLst>
                              <p:cond delay="90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500" fill="hold"/>
                                        <p:tgtEl>
                                          <p:spTgt spid="31"/>
                                        </p:tgtEl>
                                        <p:attrNameLst>
                                          <p:attrName>ppt_x</p:attrName>
                                          <p:attrName>ppt_y</p:attrName>
                                        </p:attrNameLst>
                                      </p:cBhvr>
                                      <p:rCtr x="0" y="19431"/>
                                    </p:animMotion>
                                  </p:childTnLst>
                                </p:cTn>
                              </p:par>
                            </p:childTnLst>
                          </p:cTn>
                        </p:par>
                        <p:par>
                          <p:cTn id="69" fill="hold">
                            <p:stCondLst>
                              <p:cond delay="95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500" fill="hold"/>
                                        <p:tgtEl>
                                          <p:spTgt spid="32"/>
                                        </p:tgtEl>
                                        <p:attrNameLst>
                                          <p:attrName>ppt_x</p:attrName>
                                          <p:attrName>ppt_y</p:attrName>
                                        </p:attrNameLst>
                                      </p:cBhvr>
                                      <p:rCtr x="0" y="19431"/>
                                    </p:animMotion>
                                  </p:childTnLst>
                                </p:cTn>
                              </p:par>
                            </p:childTnLst>
                          </p:cTn>
                        </p:par>
                        <p:par>
                          <p:cTn id="72" fill="hold">
                            <p:stCondLst>
                              <p:cond delay="100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500" fill="hold"/>
                                        <p:tgtEl>
                                          <p:spTgt spid="33"/>
                                        </p:tgtEl>
                                        <p:attrNameLst>
                                          <p:attrName>ppt_x</p:attrName>
                                          <p:attrName>ppt_y</p:attrName>
                                        </p:attrNameLst>
                                      </p:cBhvr>
                                      <p:rCtr x="-2500" y="18876"/>
                                    </p:animMotion>
                                  </p:childTnLst>
                                </p:cTn>
                              </p:par>
                            </p:childTnLst>
                          </p:cTn>
                        </p:par>
                        <p:par>
                          <p:cTn id="75" fill="hold">
                            <p:stCondLst>
                              <p:cond delay="105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500" fill="hold"/>
                                        <p:tgtEl>
                                          <p:spTgt spid="34"/>
                                        </p:tgtEl>
                                        <p:attrNameLst>
                                          <p:attrName>ppt_x</p:attrName>
                                          <p:attrName>ppt_y</p:attrName>
                                        </p:attrNameLst>
                                      </p:cBhvr>
                                      <p:rCtr x="2500" y="20541"/>
                                    </p:animMotion>
                                  </p:childTnLst>
                                </p:cTn>
                              </p:par>
                            </p:childTnLst>
                          </p:cTn>
                        </p:par>
                        <p:par>
                          <p:cTn id="78" fill="hold">
                            <p:stCondLst>
                              <p:cond delay="110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500" fill="hold"/>
                                        <p:tgtEl>
                                          <p:spTgt spid="35"/>
                                        </p:tgtEl>
                                        <p:attrNameLst>
                                          <p:attrName>ppt_x</p:attrName>
                                          <p:attrName>ppt_y</p:attrName>
                                        </p:attrNameLst>
                                      </p:cBhvr>
                                      <p:rCtr x="0" y="19431"/>
                                    </p:animMotion>
                                  </p:childTnLst>
                                </p:cTn>
                              </p:par>
                            </p:childTnLst>
                          </p:cTn>
                        </p:par>
                        <p:par>
                          <p:cTn id="81" fill="hold">
                            <p:stCondLst>
                              <p:cond delay="115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500" fill="hold"/>
                                        <p:tgtEl>
                                          <p:spTgt spid="36"/>
                                        </p:tgtEl>
                                        <p:attrNameLst>
                                          <p:attrName>ppt_x</p:attrName>
                                          <p:attrName>ppt_y</p:attrName>
                                        </p:attrNameLst>
                                      </p:cBhvr>
                                      <p:rCtr x="0" y="19431"/>
                                    </p:animMotion>
                                  </p:childTnLst>
                                </p:cTn>
                              </p:par>
                            </p:childTnLst>
                          </p:cTn>
                        </p:par>
                        <p:par>
                          <p:cTn id="84" fill="hold">
                            <p:stCondLst>
                              <p:cond delay="120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500" fill="hold"/>
                                        <p:tgtEl>
                                          <p:spTgt spid="37"/>
                                        </p:tgtEl>
                                        <p:attrNameLst>
                                          <p:attrName>ppt_x</p:attrName>
                                          <p:attrName>ppt_y</p:attrName>
                                        </p:attrNameLst>
                                      </p:cBhvr>
                                      <p:rCtr x="-3333" y="20541"/>
                                    </p:animMotion>
                                  </p:childTnLst>
                                </p:cTn>
                              </p:par>
                            </p:childTnLst>
                          </p:cTn>
                        </p:par>
                        <p:par>
                          <p:cTn id="87" fill="hold">
                            <p:stCondLst>
                              <p:cond delay="125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500" fill="hold"/>
                                        <p:tgtEl>
                                          <p:spTgt spid="38"/>
                                        </p:tgtEl>
                                        <p:attrNameLst>
                                          <p:attrName>ppt_x</p:attrName>
                                          <p:attrName>ppt_y</p:attrName>
                                        </p:attrNameLst>
                                      </p:cBhvr>
                                      <p:rCtr x="2083" y="21096"/>
                                    </p:animMotion>
                                  </p:childTnLst>
                                </p:cTn>
                              </p:par>
                            </p:childTnLst>
                          </p:cTn>
                        </p:par>
                        <p:par>
                          <p:cTn id="90" fill="hold">
                            <p:stCondLst>
                              <p:cond delay="130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500" fill="hold"/>
                                        <p:tgtEl>
                                          <p:spTgt spid="39"/>
                                        </p:tgtEl>
                                        <p:attrNameLst>
                                          <p:attrName>ppt_x</p:attrName>
                                          <p:attrName>ppt_y</p:attrName>
                                        </p:attrNameLst>
                                      </p:cBhvr>
                                      <p:rCtr x="0" y="19431"/>
                                    </p:animMotion>
                                  </p:childTnLst>
                                </p:cTn>
                              </p:par>
                            </p:childTnLst>
                          </p:cTn>
                        </p:par>
                        <p:par>
                          <p:cTn id="93" fill="hold">
                            <p:stCondLst>
                              <p:cond delay="135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500" fill="hold"/>
                                        <p:tgtEl>
                                          <p:spTgt spid="40"/>
                                        </p:tgtEl>
                                        <p:attrNameLst>
                                          <p:attrName>ppt_x</p:attrName>
                                          <p:attrName>ppt_y</p:attrName>
                                        </p:attrNameLst>
                                      </p:cBhvr>
                                      <p:rCtr x="2500" y="20541"/>
                                    </p:animMotion>
                                  </p:childTnLst>
                                </p:cTn>
                              </p:par>
                            </p:childTnLst>
                          </p:cTn>
                        </p:par>
                        <p:par>
                          <p:cTn id="96" fill="hold">
                            <p:stCondLst>
                              <p:cond delay="140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500" fill="hold"/>
                                        <p:tgtEl>
                                          <p:spTgt spid="41"/>
                                        </p:tgtEl>
                                        <p:attrNameLst>
                                          <p:attrName>ppt_x</p:attrName>
                                          <p:attrName>ppt_y</p:attrName>
                                        </p:attrNameLst>
                                      </p:cBhvr>
                                      <p:rCtr x="-2083" y="18876"/>
                                    </p:animMotion>
                                  </p:childTnLst>
                                </p:cTn>
                              </p:par>
                            </p:childTnLst>
                          </p:cTn>
                        </p:par>
                        <p:par>
                          <p:cTn id="99" fill="hold">
                            <p:stCondLst>
                              <p:cond delay="14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500" fill="hold"/>
                                        <p:tgtEl>
                                          <p:spTgt spid="42"/>
                                        </p:tgtEl>
                                        <p:attrNameLst>
                                          <p:attrName>ppt_x</p:attrName>
                                          <p:attrName>ppt_y</p:attrName>
                                        </p:attrNameLst>
                                      </p:cBhvr>
                                      <p:rCtr x="0" y="19431"/>
                                    </p:animMotion>
                                  </p:childTnLst>
                                </p:cTn>
                              </p:par>
                            </p:childTnLst>
                          </p:cTn>
                        </p:par>
                        <p:par>
                          <p:cTn id="102" fill="hold">
                            <p:stCondLst>
                              <p:cond delay="150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500" fill="hold"/>
                                        <p:tgtEl>
                                          <p:spTgt spid="43"/>
                                        </p:tgtEl>
                                        <p:attrNameLst>
                                          <p:attrName>ppt_x</p:attrName>
                                          <p:attrName>ppt_y</p:attrName>
                                        </p:attrNameLst>
                                      </p:cBhvr>
                                      <p:rCtr x="0" y="19431"/>
                                    </p:animMotion>
                                  </p:childTnLst>
                                </p:cTn>
                              </p:par>
                            </p:childTnLst>
                          </p:cTn>
                        </p:par>
                        <p:par>
                          <p:cTn id="105" fill="hold">
                            <p:stCondLst>
                              <p:cond delay="155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500" fill="hold"/>
                                        <p:tgtEl>
                                          <p:spTgt spid="44"/>
                                        </p:tgtEl>
                                        <p:attrNameLst>
                                          <p:attrName>ppt_x</p:attrName>
                                          <p:attrName>ppt_y</p:attrName>
                                        </p:attrNameLst>
                                      </p:cBhvr>
                                      <p:rCtr x="0" y="19431"/>
                                    </p:animMotion>
                                  </p:childTnLst>
                                </p:cTn>
                              </p:par>
                            </p:childTnLst>
                          </p:cTn>
                        </p:par>
                        <p:par>
                          <p:cTn id="108" fill="hold">
                            <p:stCondLst>
                              <p:cond delay="160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500" fill="hold"/>
                                        <p:tgtEl>
                                          <p:spTgt spid="45"/>
                                        </p:tgtEl>
                                        <p:attrNameLst>
                                          <p:attrName>ppt_x</p:attrName>
                                          <p:attrName>ppt_y</p:attrName>
                                        </p:attrNameLst>
                                      </p:cBhvr>
                                      <p:rCtr x="0" y="19431"/>
                                    </p:animMotion>
                                  </p:childTnLst>
                                </p:cTn>
                              </p:par>
                            </p:childTnLst>
                          </p:cTn>
                        </p:par>
                        <p:par>
                          <p:cTn id="111" fill="hold">
                            <p:stCondLst>
                              <p:cond delay="165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500" fill="hold"/>
                                        <p:tgtEl>
                                          <p:spTgt spid="46"/>
                                        </p:tgtEl>
                                        <p:attrNameLst>
                                          <p:attrName>ppt_x</p:attrName>
                                          <p:attrName>ppt_y</p:attrName>
                                        </p:attrNameLst>
                                      </p:cBhvr>
                                      <p:rCtr x="0" y="19431"/>
                                    </p:animMotion>
                                  </p:childTnLst>
                                </p:cTn>
                              </p:par>
                            </p:childTnLst>
                          </p:cTn>
                        </p:par>
                        <p:par>
                          <p:cTn id="114" fill="hold">
                            <p:stCondLst>
                              <p:cond delay="170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500" fill="hold"/>
                                        <p:tgtEl>
                                          <p:spTgt spid="47"/>
                                        </p:tgtEl>
                                        <p:attrNameLst>
                                          <p:attrName>ppt_x</p:attrName>
                                          <p:attrName>ppt_y</p:attrName>
                                        </p:attrNameLst>
                                      </p:cBhvr>
                                      <p:rCtr x="0" y="19431"/>
                                    </p:animMotion>
                                  </p:childTnLst>
                                </p:cTn>
                              </p:par>
                            </p:childTnLst>
                          </p:cTn>
                        </p:par>
                        <p:par>
                          <p:cTn id="117" fill="hold">
                            <p:stCondLst>
                              <p:cond delay="175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500" fill="hold"/>
                                        <p:tgtEl>
                                          <p:spTgt spid="48"/>
                                        </p:tgtEl>
                                        <p:attrNameLst>
                                          <p:attrName>ppt_x</p:attrName>
                                          <p:attrName>ppt_y</p:attrName>
                                        </p:attrNameLst>
                                      </p:cBhvr>
                                      <p:rCtr x="0" y="19431"/>
                                    </p:animMotion>
                                  </p:childTnLst>
                                </p:cTn>
                              </p:par>
                            </p:childTnLst>
                          </p:cTn>
                        </p:par>
                        <p:par>
                          <p:cTn id="120" fill="hold">
                            <p:stCondLst>
                              <p:cond delay="180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500" fill="hold"/>
                                        <p:tgtEl>
                                          <p:spTgt spid="49"/>
                                        </p:tgtEl>
                                        <p:attrNameLst>
                                          <p:attrName>ppt_x</p:attrName>
                                          <p:attrName>ppt_y</p:attrName>
                                        </p:attrNameLst>
                                      </p:cBhvr>
                                      <p:rCtr x="0" y="19431"/>
                                    </p:animMotion>
                                  </p:childTnLst>
                                </p:cTn>
                              </p:par>
                            </p:childTnLst>
                          </p:cTn>
                        </p:par>
                        <p:par>
                          <p:cTn id="123" fill="hold">
                            <p:stCondLst>
                              <p:cond delay="185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500" fill="hold"/>
                                        <p:tgtEl>
                                          <p:spTgt spid="50"/>
                                        </p:tgtEl>
                                        <p:attrNameLst>
                                          <p:attrName>ppt_x</p:attrName>
                                          <p:attrName>ppt_y</p:attrName>
                                        </p:attrNameLst>
                                      </p:cBhvr>
                                      <p:rCtr x="-5417" y="20532"/>
                                    </p:animMotion>
                                  </p:childTnLst>
                                </p:cTn>
                              </p:par>
                            </p:childTnLst>
                          </p:cTn>
                        </p:par>
                        <p:par>
                          <p:cTn id="126" fill="hold">
                            <p:stCondLst>
                              <p:cond delay="190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500" fill="hold"/>
                                        <p:tgtEl>
                                          <p:spTgt spid="51"/>
                                        </p:tgtEl>
                                        <p:attrNameLst>
                                          <p:attrName>ppt_x</p:attrName>
                                          <p:attrName>ppt_y</p:attrName>
                                        </p:attrNameLst>
                                      </p:cBhvr>
                                      <p:rCtr x="4583" y="23317"/>
                                    </p:animMotion>
                                  </p:childTnLst>
                                </p:cTn>
                              </p:par>
                            </p:childTnLst>
                          </p:cTn>
                        </p:par>
                        <p:par>
                          <p:cTn id="129" fill="hold">
                            <p:stCondLst>
                              <p:cond delay="1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500" fill="hold"/>
                                        <p:tgtEl>
                                          <p:spTgt spid="52"/>
                                        </p:tgtEl>
                                        <p:attrNameLst>
                                          <p:attrName>ppt_x</p:attrName>
                                          <p:attrName>ppt_y</p:attrName>
                                        </p:attrNameLst>
                                      </p:cBhvr>
                                      <p:rCtr x="-5000" y="20541"/>
                                    </p:animMotion>
                                  </p:childTnLst>
                                </p:cTn>
                              </p:par>
                            </p:childTnLst>
                          </p:cTn>
                        </p:par>
                        <p:par>
                          <p:cTn id="132" fill="hold">
                            <p:stCondLst>
                              <p:cond delay="200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500" fill="hold"/>
                                        <p:tgtEl>
                                          <p:spTgt spid="53"/>
                                        </p:tgtEl>
                                        <p:attrNameLst>
                                          <p:attrName>ppt_x</p:attrName>
                                          <p:attrName>ppt_y</p:attrName>
                                        </p:attrNameLst>
                                      </p:cBhvr>
                                      <p:rCtr x="0" y="19431"/>
                                    </p:animMotion>
                                  </p:childTnLst>
                                </p:cTn>
                              </p:par>
                            </p:childTnLst>
                          </p:cTn>
                        </p:par>
                        <p:par>
                          <p:cTn id="135" fill="hold">
                            <p:stCondLst>
                              <p:cond delay="205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500" fill="hold"/>
                                        <p:tgtEl>
                                          <p:spTgt spid="54"/>
                                        </p:tgtEl>
                                        <p:attrNameLst>
                                          <p:attrName>ppt_x</p:attrName>
                                          <p:attrName>ppt_y</p:attrName>
                                        </p:attrNameLst>
                                      </p:cBhvr>
                                      <p:rCtr x="-2917" y="22207"/>
                                    </p:animMotion>
                                  </p:childTnLst>
                                </p:cTn>
                              </p:par>
                            </p:childTnLst>
                          </p:cTn>
                        </p:par>
                        <p:par>
                          <p:cTn id="138" fill="hold">
                            <p:stCondLst>
                              <p:cond delay="210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500" fill="hold"/>
                                        <p:tgtEl>
                                          <p:spTgt spid="55"/>
                                        </p:tgtEl>
                                        <p:attrNameLst>
                                          <p:attrName>ppt_x</p:attrName>
                                          <p:attrName>ppt_y</p:attrName>
                                        </p:attrNameLst>
                                      </p:cBhvr>
                                      <p:rCtr x="0" y="19431"/>
                                    </p:animMotion>
                                  </p:childTnLst>
                                </p:cTn>
                              </p:par>
                            </p:childTnLst>
                          </p:cTn>
                        </p:par>
                        <p:par>
                          <p:cTn id="141" fill="hold">
                            <p:stCondLst>
                              <p:cond delay="215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500" fill="hold"/>
                                        <p:tgtEl>
                                          <p:spTgt spid="56"/>
                                        </p:tgtEl>
                                        <p:attrNameLst>
                                          <p:attrName>ppt_x</p:attrName>
                                          <p:attrName>ppt_y</p:attrName>
                                        </p:attrNameLst>
                                      </p:cBhvr>
                                      <p:rCtr x="0" y="19431"/>
                                    </p:animMotion>
                                  </p:childTnLst>
                                </p:cTn>
                              </p:par>
                            </p:childTnLst>
                          </p:cTn>
                        </p:par>
                        <p:par>
                          <p:cTn id="144" fill="hold">
                            <p:stCondLst>
                              <p:cond delay="220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5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1808946"/>
            <a:ext cx="2628900" cy="954107"/>
          </a:xfrm>
          <a:prstGeom prst="rect">
            <a:avLst/>
          </a:prstGeom>
          <a:noFill/>
        </p:spPr>
        <p:txBody>
          <a:bodyPr wrap="square" rtlCol="0">
            <a:spAutoFit/>
          </a:bodyPr>
          <a:lstStyle/>
          <a:p>
            <a:r>
              <a:rPr lang="en-US" sz="2800" dirty="0" smtClean="0"/>
              <a:t>Bootstrap</a:t>
            </a:r>
          </a:p>
          <a:p>
            <a:r>
              <a:rPr lang="en-US" sz="2800" dirty="0" smtClean="0"/>
              <a:t>“Population”</a:t>
            </a:r>
            <a:endParaRPr lang="en-US" sz="2800" dirty="0"/>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788" y="5494394"/>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1295400"/>
            <a:ext cx="2514600" cy="1569660"/>
          </a:xfrm>
          <a:prstGeom prst="rect">
            <a:avLst/>
          </a:prstGeom>
          <a:noFill/>
        </p:spPr>
        <p:txBody>
          <a:bodyPr wrap="square" rtlCol="0">
            <a:spAutoFit/>
          </a:bodyPr>
          <a:lstStyle/>
          <a:p>
            <a:r>
              <a:rPr lang="en-US" sz="3200" dirty="0" smtClean="0"/>
              <a:t>What can we do with just one seed? </a:t>
            </a:r>
            <a:endParaRPr lang="en-US" sz="3200" dirty="0"/>
          </a:p>
        </p:txBody>
      </p:sp>
      <p:sp>
        <p:nvSpPr>
          <p:cNvPr id="4" name="TextBox 3"/>
          <p:cNvSpPr txBox="1"/>
          <p:nvPr/>
        </p:nvSpPr>
        <p:spPr>
          <a:xfrm>
            <a:off x="228600" y="3124200"/>
            <a:ext cx="2286000" cy="1200329"/>
          </a:xfrm>
          <a:prstGeom prst="rect">
            <a:avLst/>
          </a:prstGeom>
          <a:noFill/>
        </p:spPr>
        <p:txBody>
          <a:bodyPr wrap="square" rtlCol="0">
            <a:spAutoFit/>
          </a:bodyPr>
          <a:lstStyle/>
          <a:p>
            <a:r>
              <a:rPr lang="en-US" sz="3600" dirty="0" smtClean="0"/>
              <a:t>Grow a NEW tree!</a:t>
            </a:r>
            <a:endParaRPr lang="en-US" sz="3600" dirty="0"/>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200" i="1" dirty="0" smtClean="0">
                              <a:latin typeface="Cambria Math"/>
                            </a:rPr>
                          </m:ctrlPr>
                        </m:accPr>
                        <m:e>
                          <m:r>
                            <a:rPr lang="en-US" sz="3200" b="0" i="1" dirty="0" smtClean="0">
                              <a:latin typeface="Cambria Math"/>
                            </a:rPr>
                            <m:t>𝑥</m:t>
                          </m:r>
                        </m:e>
                      </m:acc>
                    </m:oMath>
                  </m:oMathPara>
                </a14:m>
                <a:endParaRPr lang="en-US"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90615" y="1921787"/>
                <a:ext cx="2525163" cy="2246769"/>
              </a:xfrm>
              <a:prstGeom prst="rect">
                <a:avLst/>
              </a:prstGeom>
              <a:noFill/>
            </p:spPr>
            <p:txBody>
              <a:bodyPr wrap="square" rtlCol="0">
                <a:spAutoFit/>
              </a:bodyPr>
              <a:lstStyle/>
              <a:p>
                <a:r>
                  <a:rPr lang="en-US" sz="2800" dirty="0" smtClean="0"/>
                  <a:t>Estimate the distribution and variability (SE) of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oMath>
                </a14:m>
                <a:r>
                  <a:rPr lang="en-US" sz="2800" dirty="0" smtClean="0"/>
                  <a:t>’s from the bootstraps</a:t>
                </a:r>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390615" y="1921787"/>
                <a:ext cx="2525163" cy="2246769"/>
              </a:xfrm>
              <a:prstGeom prst="rect">
                <a:avLst/>
              </a:prstGeom>
              <a:blipFill rotWithShape="1">
                <a:blip r:embed="rId3" cstate="print"/>
                <a:stretch>
                  <a:fillRect l="-4819" t="-2439" r="-6506"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r>
              <a:rPr lang="en-US" sz="3200" dirty="0" smtClean="0"/>
              <a:t>µ</a:t>
            </a:r>
            <a:endParaRPr lang="en-US" sz="3200" dirty="0"/>
          </a:p>
        </p:txBody>
      </p:sp>
    </p:spTree>
    <p:extLst>
      <p:ext uri="{BB962C8B-B14F-4D97-AF65-F5344CB8AC3E}">
        <p14:creationId xmlns:p14="http://schemas.microsoft.com/office/powerpoint/2010/main" val="35104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1000" fill="hold"/>
                                        <p:tgtEl>
                                          <p:spTgt spid="20"/>
                                        </p:tgtEl>
                                        <p:attrNameLst>
                                          <p:attrName>ppt_x</p:attrName>
                                          <p:attrName>ppt_y</p:attrName>
                                        </p:attrNameLst>
                                      </p:cBhvr>
                                      <p:rCtr x="0" y="19431"/>
                                    </p:animMotion>
                                  </p:childTnLst>
                                </p:cTn>
                              </p:par>
                            </p:childTnLst>
                          </p:cTn>
                        </p:par>
                        <p:par>
                          <p:cTn id="46" fill="hold">
                            <p:stCondLst>
                              <p:cond delay="25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30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5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40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5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50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500" fill="hold"/>
                                        <p:tgtEl>
                                          <p:spTgt spid="26"/>
                                        </p:tgtEl>
                                        <p:attrNameLst>
                                          <p:attrName>ppt_x</p:attrName>
                                          <p:attrName>ppt_y</p:attrName>
                                        </p:attrNameLst>
                                      </p:cBhvr>
                                      <p:rCtr x="0" y="19431"/>
                                    </p:animMotion>
                                  </p:childTnLst>
                                </p:cTn>
                              </p:par>
                            </p:childTnLst>
                          </p:cTn>
                        </p:par>
                        <p:par>
                          <p:cTn id="64" fill="hold">
                            <p:stCondLst>
                              <p:cond delay="55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500" fill="hold"/>
                                        <p:tgtEl>
                                          <p:spTgt spid="27"/>
                                        </p:tgtEl>
                                        <p:attrNameLst>
                                          <p:attrName>ppt_x</p:attrName>
                                          <p:attrName>ppt_y</p:attrName>
                                        </p:attrNameLst>
                                      </p:cBhvr>
                                      <p:rCtr x="0" y="19431"/>
                                    </p:animMotion>
                                  </p:childTnLst>
                                </p:cTn>
                              </p:par>
                            </p:childTnLst>
                          </p:cTn>
                        </p:par>
                        <p:par>
                          <p:cTn id="67" fill="hold">
                            <p:stCondLst>
                              <p:cond delay="60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500" fill="hold"/>
                                        <p:tgtEl>
                                          <p:spTgt spid="28"/>
                                        </p:tgtEl>
                                        <p:attrNameLst>
                                          <p:attrName>ppt_x</p:attrName>
                                          <p:attrName>ppt_y</p:attrName>
                                        </p:attrNameLst>
                                      </p:cBhvr>
                                      <p:rCtr x="0" y="19431"/>
                                    </p:animMotion>
                                  </p:childTnLst>
                                </p:cTn>
                              </p:par>
                            </p:childTnLst>
                          </p:cTn>
                        </p:par>
                        <p:par>
                          <p:cTn id="70" fill="hold">
                            <p:stCondLst>
                              <p:cond delay="65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500" fill="hold"/>
                                        <p:tgtEl>
                                          <p:spTgt spid="29"/>
                                        </p:tgtEl>
                                        <p:attrNameLst>
                                          <p:attrName>ppt_x</p:attrName>
                                          <p:attrName>ppt_y</p:attrName>
                                        </p:attrNameLst>
                                      </p:cBhvr>
                                      <p:rCtr x="0" y="19431"/>
                                    </p:animMotion>
                                  </p:childTnLst>
                                </p:cTn>
                              </p:par>
                            </p:childTnLst>
                          </p:cTn>
                        </p:par>
                        <p:par>
                          <p:cTn id="73" fill="hold">
                            <p:stCondLst>
                              <p:cond delay="70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500" fill="hold"/>
                                        <p:tgtEl>
                                          <p:spTgt spid="30"/>
                                        </p:tgtEl>
                                        <p:attrNameLst>
                                          <p:attrName>ppt_x</p:attrName>
                                          <p:attrName>ppt_y</p:attrName>
                                        </p:attrNameLst>
                                      </p:cBhvr>
                                      <p:rCtr x="0" y="19431"/>
                                    </p:animMotion>
                                  </p:childTnLst>
                                </p:cTn>
                              </p:par>
                            </p:childTnLst>
                          </p:cTn>
                        </p:par>
                        <p:par>
                          <p:cTn id="76" fill="hold">
                            <p:stCondLst>
                              <p:cond delay="7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500" fill="hold"/>
                                        <p:tgtEl>
                                          <p:spTgt spid="31"/>
                                        </p:tgtEl>
                                        <p:attrNameLst>
                                          <p:attrName>ppt_x</p:attrName>
                                          <p:attrName>ppt_y</p:attrName>
                                        </p:attrNameLst>
                                      </p:cBhvr>
                                      <p:rCtr x="0" y="19431"/>
                                    </p:animMotion>
                                  </p:childTnLst>
                                </p:cTn>
                              </p:par>
                            </p:childTnLst>
                          </p:cTn>
                        </p:par>
                        <p:par>
                          <p:cTn id="79" fill="hold">
                            <p:stCondLst>
                              <p:cond delay="80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500" fill="hold"/>
                                        <p:tgtEl>
                                          <p:spTgt spid="32"/>
                                        </p:tgtEl>
                                        <p:attrNameLst>
                                          <p:attrName>ppt_x</p:attrName>
                                          <p:attrName>ppt_y</p:attrName>
                                        </p:attrNameLst>
                                      </p:cBhvr>
                                      <p:rCtr x="0" y="19431"/>
                                    </p:animMotion>
                                  </p:childTnLst>
                                </p:cTn>
                              </p:par>
                            </p:childTnLst>
                          </p:cTn>
                        </p:par>
                        <p:par>
                          <p:cTn id="82" fill="hold">
                            <p:stCondLst>
                              <p:cond delay="85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500" fill="hold"/>
                                        <p:tgtEl>
                                          <p:spTgt spid="33"/>
                                        </p:tgtEl>
                                        <p:attrNameLst>
                                          <p:attrName>ppt_x</p:attrName>
                                          <p:attrName>ppt_y</p:attrName>
                                        </p:attrNameLst>
                                      </p:cBhvr>
                                      <p:rCtr x="-2500" y="18876"/>
                                    </p:animMotion>
                                  </p:childTnLst>
                                </p:cTn>
                              </p:par>
                            </p:childTnLst>
                          </p:cTn>
                        </p:par>
                        <p:par>
                          <p:cTn id="85" fill="hold">
                            <p:stCondLst>
                              <p:cond delay="90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500" fill="hold"/>
                                        <p:tgtEl>
                                          <p:spTgt spid="34"/>
                                        </p:tgtEl>
                                        <p:attrNameLst>
                                          <p:attrName>ppt_x</p:attrName>
                                          <p:attrName>ppt_y</p:attrName>
                                        </p:attrNameLst>
                                      </p:cBhvr>
                                      <p:rCtr x="2500" y="20541"/>
                                    </p:animMotion>
                                  </p:childTnLst>
                                </p:cTn>
                              </p:par>
                            </p:childTnLst>
                          </p:cTn>
                        </p:par>
                        <p:par>
                          <p:cTn id="88" fill="hold">
                            <p:stCondLst>
                              <p:cond delay="95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500" fill="hold"/>
                                        <p:tgtEl>
                                          <p:spTgt spid="35"/>
                                        </p:tgtEl>
                                        <p:attrNameLst>
                                          <p:attrName>ppt_x</p:attrName>
                                          <p:attrName>ppt_y</p:attrName>
                                        </p:attrNameLst>
                                      </p:cBhvr>
                                      <p:rCtr x="0" y="19431"/>
                                    </p:animMotion>
                                  </p:childTnLst>
                                </p:cTn>
                              </p:par>
                            </p:childTnLst>
                          </p:cTn>
                        </p:par>
                        <p:par>
                          <p:cTn id="91" fill="hold">
                            <p:stCondLst>
                              <p:cond delay="100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500" fill="hold"/>
                                        <p:tgtEl>
                                          <p:spTgt spid="36"/>
                                        </p:tgtEl>
                                        <p:attrNameLst>
                                          <p:attrName>ppt_x</p:attrName>
                                          <p:attrName>ppt_y</p:attrName>
                                        </p:attrNameLst>
                                      </p:cBhvr>
                                      <p:rCtr x="0" y="19431"/>
                                    </p:animMotion>
                                  </p:childTnLst>
                                </p:cTn>
                              </p:par>
                            </p:childTnLst>
                          </p:cTn>
                        </p:par>
                        <p:par>
                          <p:cTn id="94" fill="hold">
                            <p:stCondLst>
                              <p:cond delay="105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500" fill="hold"/>
                                        <p:tgtEl>
                                          <p:spTgt spid="37"/>
                                        </p:tgtEl>
                                        <p:attrNameLst>
                                          <p:attrName>ppt_x</p:attrName>
                                          <p:attrName>ppt_y</p:attrName>
                                        </p:attrNameLst>
                                      </p:cBhvr>
                                      <p:rCtr x="-3333" y="20541"/>
                                    </p:animMotion>
                                  </p:childTnLst>
                                </p:cTn>
                              </p:par>
                            </p:childTnLst>
                          </p:cTn>
                        </p:par>
                        <p:par>
                          <p:cTn id="97" fill="hold">
                            <p:stCondLst>
                              <p:cond delay="110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500" fill="hold"/>
                                        <p:tgtEl>
                                          <p:spTgt spid="38"/>
                                        </p:tgtEl>
                                        <p:attrNameLst>
                                          <p:attrName>ppt_x</p:attrName>
                                          <p:attrName>ppt_y</p:attrName>
                                        </p:attrNameLst>
                                      </p:cBhvr>
                                      <p:rCtr x="2083" y="21096"/>
                                    </p:animMotion>
                                  </p:childTnLst>
                                </p:cTn>
                              </p:par>
                            </p:childTnLst>
                          </p:cTn>
                        </p:par>
                        <p:par>
                          <p:cTn id="100" fill="hold">
                            <p:stCondLst>
                              <p:cond delay="115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500" fill="hold"/>
                                        <p:tgtEl>
                                          <p:spTgt spid="39"/>
                                        </p:tgtEl>
                                        <p:attrNameLst>
                                          <p:attrName>ppt_x</p:attrName>
                                          <p:attrName>ppt_y</p:attrName>
                                        </p:attrNameLst>
                                      </p:cBhvr>
                                      <p:rCtr x="0" y="19431"/>
                                    </p:animMotion>
                                  </p:childTnLst>
                                </p:cTn>
                              </p:par>
                            </p:childTnLst>
                          </p:cTn>
                        </p:par>
                        <p:par>
                          <p:cTn id="103" fill="hold">
                            <p:stCondLst>
                              <p:cond delay="120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500" fill="hold"/>
                                        <p:tgtEl>
                                          <p:spTgt spid="40"/>
                                        </p:tgtEl>
                                        <p:attrNameLst>
                                          <p:attrName>ppt_x</p:attrName>
                                          <p:attrName>ppt_y</p:attrName>
                                        </p:attrNameLst>
                                      </p:cBhvr>
                                      <p:rCtr x="2500" y="20541"/>
                                    </p:animMotion>
                                  </p:childTnLst>
                                </p:cTn>
                              </p:par>
                            </p:childTnLst>
                          </p:cTn>
                        </p:par>
                        <p:par>
                          <p:cTn id="106" fill="hold">
                            <p:stCondLst>
                              <p:cond delay="12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500" fill="hold"/>
                                        <p:tgtEl>
                                          <p:spTgt spid="41"/>
                                        </p:tgtEl>
                                        <p:attrNameLst>
                                          <p:attrName>ppt_x</p:attrName>
                                          <p:attrName>ppt_y</p:attrName>
                                        </p:attrNameLst>
                                      </p:cBhvr>
                                      <p:rCtr x="-2083" y="18876"/>
                                    </p:animMotion>
                                  </p:childTnLst>
                                </p:cTn>
                              </p:par>
                            </p:childTnLst>
                          </p:cTn>
                        </p:par>
                        <p:par>
                          <p:cTn id="109" fill="hold">
                            <p:stCondLst>
                              <p:cond delay="130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500" fill="hold"/>
                                        <p:tgtEl>
                                          <p:spTgt spid="42"/>
                                        </p:tgtEl>
                                        <p:attrNameLst>
                                          <p:attrName>ppt_x</p:attrName>
                                          <p:attrName>ppt_y</p:attrName>
                                        </p:attrNameLst>
                                      </p:cBhvr>
                                      <p:rCtr x="0" y="19431"/>
                                    </p:animMotion>
                                  </p:childTnLst>
                                </p:cTn>
                              </p:par>
                            </p:childTnLst>
                          </p:cTn>
                        </p:par>
                        <p:par>
                          <p:cTn id="112" fill="hold">
                            <p:stCondLst>
                              <p:cond delay="135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500" fill="hold"/>
                                        <p:tgtEl>
                                          <p:spTgt spid="43"/>
                                        </p:tgtEl>
                                        <p:attrNameLst>
                                          <p:attrName>ppt_x</p:attrName>
                                          <p:attrName>ppt_y</p:attrName>
                                        </p:attrNameLst>
                                      </p:cBhvr>
                                      <p:rCtr x="0" y="19431"/>
                                    </p:animMotion>
                                  </p:childTnLst>
                                </p:cTn>
                              </p:par>
                            </p:childTnLst>
                          </p:cTn>
                        </p:par>
                        <p:par>
                          <p:cTn id="115" fill="hold">
                            <p:stCondLst>
                              <p:cond delay="140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500" fill="hold"/>
                                        <p:tgtEl>
                                          <p:spTgt spid="44"/>
                                        </p:tgtEl>
                                        <p:attrNameLst>
                                          <p:attrName>ppt_x</p:attrName>
                                          <p:attrName>ppt_y</p:attrName>
                                        </p:attrNameLst>
                                      </p:cBhvr>
                                      <p:rCtr x="0" y="19431"/>
                                    </p:animMotion>
                                  </p:childTnLst>
                                </p:cTn>
                              </p:par>
                            </p:childTnLst>
                          </p:cTn>
                        </p:par>
                        <p:par>
                          <p:cTn id="118" fill="hold">
                            <p:stCondLst>
                              <p:cond delay="145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500" fill="hold"/>
                                        <p:tgtEl>
                                          <p:spTgt spid="45"/>
                                        </p:tgtEl>
                                        <p:attrNameLst>
                                          <p:attrName>ppt_x</p:attrName>
                                          <p:attrName>ppt_y</p:attrName>
                                        </p:attrNameLst>
                                      </p:cBhvr>
                                      <p:rCtr x="0" y="19431"/>
                                    </p:animMotion>
                                  </p:childTnLst>
                                </p:cTn>
                              </p:par>
                            </p:childTnLst>
                          </p:cTn>
                        </p:par>
                        <p:par>
                          <p:cTn id="121" fill="hold">
                            <p:stCondLst>
                              <p:cond delay="15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500" fill="hold"/>
                                        <p:tgtEl>
                                          <p:spTgt spid="46"/>
                                        </p:tgtEl>
                                        <p:attrNameLst>
                                          <p:attrName>ppt_x</p:attrName>
                                          <p:attrName>ppt_y</p:attrName>
                                        </p:attrNameLst>
                                      </p:cBhvr>
                                      <p:rCtr x="0" y="19431"/>
                                    </p:animMotion>
                                  </p:childTnLst>
                                </p:cTn>
                              </p:par>
                            </p:childTnLst>
                          </p:cTn>
                        </p:par>
                        <p:par>
                          <p:cTn id="124" fill="hold">
                            <p:stCondLst>
                              <p:cond delay="155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500" fill="hold"/>
                                        <p:tgtEl>
                                          <p:spTgt spid="47"/>
                                        </p:tgtEl>
                                        <p:attrNameLst>
                                          <p:attrName>ppt_x</p:attrName>
                                          <p:attrName>ppt_y</p:attrName>
                                        </p:attrNameLst>
                                      </p:cBhvr>
                                      <p:rCtr x="0" y="19431"/>
                                    </p:animMotion>
                                  </p:childTnLst>
                                </p:cTn>
                              </p:par>
                            </p:childTnLst>
                          </p:cTn>
                        </p:par>
                        <p:par>
                          <p:cTn id="127" fill="hold">
                            <p:stCondLst>
                              <p:cond delay="160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500" fill="hold"/>
                                        <p:tgtEl>
                                          <p:spTgt spid="48"/>
                                        </p:tgtEl>
                                        <p:attrNameLst>
                                          <p:attrName>ppt_x</p:attrName>
                                          <p:attrName>ppt_y</p:attrName>
                                        </p:attrNameLst>
                                      </p:cBhvr>
                                      <p:rCtr x="0" y="19431"/>
                                    </p:animMotion>
                                  </p:childTnLst>
                                </p:cTn>
                              </p:par>
                            </p:childTnLst>
                          </p:cTn>
                        </p:par>
                        <p:par>
                          <p:cTn id="130" fill="hold">
                            <p:stCondLst>
                              <p:cond delay="165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500" fill="hold"/>
                                        <p:tgtEl>
                                          <p:spTgt spid="49"/>
                                        </p:tgtEl>
                                        <p:attrNameLst>
                                          <p:attrName>ppt_x</p:attrName>
                                          <p:attrName>ppt_y</p:attrName>
                                        </p:attrNameLst>
                                      </p:cBhvr>
                                      <p:rCtr x="0" y="19431"/>
                                    </p:animMotion>
                                  </p:childTnLst>
                                </p:cTn>
                              </p:par>
                            </p:childTnLst>
                          </p:cTn>
                        </p:par>
                        <p:par>
                          <p:cTn id="133" fill="hold">
                            <p:stCondLst>
                              <p:cond delay="170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500" fill="hold"/>
                                        <p:tgtEl>
                                          <p:spTgt spid="50"/>
                                        </p:tgtEl>
                                        <p:attrNameLst>
                                          <p:attrName>ppt_x</p:attrName>
                                          <p:attrName>ppt_y</p:attrName>
                                        </p:attrNameLst>
                                      </p:cBhvr>
                                      <p:rCtr x="-5417" y="20532"/>
                                    </p:animMotion>
                                  </p:childTnLst>
                                </p:cTn>
                              </p:par>
                            </p:childTnLst>
                          </p:cTn>
                        </p:par>
                        <p:par>
                          <p:cTn id="136" fill="hold">
                            <p:stCondLst>
                              <p:cond delay="17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500" fill="hold"/>
                                        <p:tgtEl>
                                          <p:spTgt spid="51"/>
                                        </p:tgtEl>
                                        <p:attrNameLst>
                                          <p:attrName>ppt_x</p:attrName>
                                          <p:attrName>ppt_y</p:attrName>
                                        </p:attrNameLst>
                                      </p:cBhvr>
                                      <p:rCtr x="4583" y="23317"/>
                                    </p:animMotion>
                                  </p:childTnLst>
                                </p:cTn>
                              </p:par>
                            </p:childTnLst>
                          </p:cTn>
                        </p:par>
                        <p:par>
                          <p:cTn id="139" fill="hold">
                            <p:stCondLst>
                              <p:cond delay="180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500" fill="hold"/>
                                        <p:tgtEl>
                                          <p:spTgt spid="52"/>
                                        </p:tgtEl>
                                        <p:attrNameLst>
                                          <p:attrName>ppt_x</p:attrName>
                                          <p:attrName>ppt_y</p:attrName>
                                        </p:attrNameLst>
                                      </p:cBhvr>
                                      <p:rCtr x="-5000" y="20541"/>
                                    </p:animMotion>
                                  </p:childTnLst>
                                </p:cTn>
                              </p:par>
                            </p:childTnLst>
                          </p:cTn>
                        </p:par>
                        <p:par>
                          <p:cTn id="142" fill="hold">
                            <p:stCondLst>
                              <p:cond delay="185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500" fill="hold"/>
                                        <p:tgtEl>
                                          <p:spTgt spid="53"/>
                                        </p:tgtEl>
                                        <p:attrNameLst>
                                          <p:attrName>ppt_x</p:attrName>
                                          <p:attrName>ppt_y</p:attrName>
                                        </p:attrNameLst>
                                      </p:cBhvr>
                                      <p:rCtr x="0" y="19431"/>
                                    </p:animMotion>
                                  </p:childTnLst>
                                </p:cTn>
                              </p:par>
                            </p:childTnLst>
                          </p:cTn>
                        </p:par>
                        <p:par>
                          <p:cTn id="145" fill="hold">
                            <p:stCondLst>
                              <p:cond delay="190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500" fill="hold"/>
                                        <p:tgtEl>
                                          <p:spTgt spid="54"/>
                                        </p:tgtEl>
                                        <p:attrNameLst>
                                          <p:attrName>ppt_x</p:attrName>
                                          <p:attrName>ppt_y</p:attrName>
                                        </p:attrNameLst>
                                      </p:cBhvr>
                                      <p:rCtr x="-2917" y="22207"/>
                                    </p:animMotion>
                                  </p:childTnLst>
                                </p:cTn>
                              </p:par>
                            </p:childTnLst>
                          </p:cTn>
                        </p:par>
                        <p:par>
                          <p:cTn id="148" fill="hold">
                            <p:stCondLst>
                              <p:cond delay="195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500" fill="hold"/>
                                        <p:tgtEl>
                                          <p:spTgt spid="55"/>
                                        </p:tgtEl>
                                        <p:attrNameLst>
                                          <p:attrName>ppt_x</p:attrName>
                                          <p:attrName>ppt_y</p:attrName>
                                        </p:attrNameLst>
                                      </p:cBhvr>
                                      <p:rCtr x="0" y="19431"/>
                                    </p:animMotion>
                                  </p:childTnLst>
                                </p:cTn>
                              </p:par>
                            </p:childTnLst>
                          </p:cTn>
                        </p:par>
                        <p:par>
                          <p:cTn id="151" fill="hold">
                            <p:stCondLst>
                              <p:cond delay="20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500" fill="hold"/>
                                        <p:tgtEl>
                                          <p:spTgt spid="56"/>
                                        </p:tgtEl>
                                        <p:attrNameLst>
                                          <p:attrName>ppt_x</p:attrName>
                                          <p:attrName>ppt_y</p:attrName>
                                        </p:attrNameLst>
                                      </p:cBhvr>
                                      <p:rCtr x="0" y="19431"/>
                                    </p:animMotion>
                                  </p:childTnLst>
                                </p:cTn>
                              </p:par>
                            </p:childTnLst>
                          </p:cTn>
                        </p:par>
                        <p:par>
                          <p:cTn id="154" fill="hold">
                            <p:stCondLst>
                              <p:cond delay="205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500" fill="hold"/>
                                        <p:tgtEl>
                                          <p:spTgt spid="57"/>
                                        </p:tgtEl>
                                        <p:attrNameLst>
                                          <p:attrName>ppt_x</p:attrName>
                                          <p:attrName>ppt_y</p:attrName>
                                        </p:attrNameLst>
                                      </p:cBhvr>
                                      <p:rCtr x="0" y="19431"/>
                                    </p:animMotion>
                                  </p:childTnLst>
                                </p:cTn>
                              </p:par>
                            </p:childTnLst>
                          </p:cTn>
                        </p:par>
                        <p:par>
                          <p:cTn id="157" fill="hold">
                            <p:stCondLst>
                              <p:cond delay="210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5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Rule of Bootstraps</a:t>
            </a:r>
            <a:endParaRPr lang="en-US" dirty="0"/>
          </a:p>
        </p:txBody>
      </p:sp>
      <p:sp>
        <p:nvSpPr>
          <p:cNvPr id="4" name="TextBox 3"/>
          <p:cNvSpPr txBox="1"/>
          <p:nvPr/>
        </p:nvSpPr>
        <p:spPr>
          <a:xfrm>
            <a:off x="838200" y="1676400"/>
            <a:ext cx="7467600" cy="3785652"/>
          </a:xfrm>
          <a:prstGeom prst="rect">
            <a:avLst/>
          </a:prstGeom>
          <a:solidFill>
            <a:srgbClr val="FFFF99"/>
          </a:solidFill>
        </p:spPr>
        <p:txBody>
          <a:bodyPr wrap="square" rtlCol="0">
            <a:spAutoFit/>
          </a:bodyPr>
          <a:lstStyle/>
          <a:p>
            <a:r>
              <a:rPr lang="en-US" sz="4800" dirty="0" smtClean="0"/>
              <a:t>The </a:t>
            </a:r>
            <a:r>
              <a:rPr lang="en-US" sz="4800" b="1" i="1" dirty="0" smtClean="0"/>
              <a:t>bootstrap statistics </a:t>
            </a:r>
            <a:r>
              <a:rPr lang="en-US" sz="4800" dirty="0" smtClean="0"/>
              <a:t>are to the </a:t>
            </a:r>
            <a:r>
              <a:rPr lang="en-US" sz="4800" b="1" i="1" dirty="0" smtClean="0"/>
              <a:t>original statistic </a:t>
            </a:r>
          </a:p>
          <a:p>
            <a:pPr algn="ctr"/>
            <a:r>
              <a:rPr lang="en-US" sz="4800" dirty="0" smtClean="0"/>
              <a:t>as </a:t>
            </a:r>
          </a:p>
          <a:p>
            <a:r>
              <a:rPr lang="en-US" sz="4800" dirty="0" smtClean="0"/>
              <a:t>the </a:t>
            </a:r>
            <a:r>
              <a:rPr lang="en-US" sz="4800" b="1" i="1" dirty="0" smtClean="0"/>
              <a:t>original statistic</a:t>
            </a:r>
            <a:r>
              <a:rPr lang="en-US" sz="4800" dirty="0" smtClean="0"/>
              <a:t> is to the </a:t>
            </a:r>
            <a:r>
              <a:rPr lang="en-US" sz="4800" b="1" i="1" dirty="0" smtClean="0"/>
              <a:t>population parameter</a:t>
            </a:r>
            <a:r>
              <a:rPr lang="en-US" sz="4800" dirty="0" smtClean="0"/>
              <a:t>.</a:t>
            </a:r>
            <a:endParaRPr lang="en-US" sz="4800" dirty="0"/>
          </a:p>
        </p:txBody>
      </p:sp>
    </p:spTree>
    <p:extLst>
      <p:ext uri="{BB962C8B-B14F-4D97-AF65-F5344CB8AC3E}">
        <p14:creationId xmlns:p14="http://schemas.microsoft.com/office/powerpoint/2010/main" val="2842106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46"/>
            <a:ext cx="8229600" cy="1143000"/>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228710"/>
            <a:ext cx="7900988" cy="2308324"/>
          </a:xfrm>
          <a:prstGeom prst="rect">
            <a:avLst/>
          </a:prstGeom>
          <a:noFill/>
        </p:spPr>
        <p:txBody>
          <a:bodyPr wrap="square" rtlCol="0">
            <a:spAutoFit/>
          </a:bodyPr>
          <a:lstStyle/>
          <a:p>
            <a:r>
              <a:rPr lang="en-US" sz="3600" dirty="0" smtClean="0"/>
              <a:t>What is the difference in mean amount of calcium excreted between people who drink diet cola and people who drink water?</a:t>
            </a:r>
            <a:endParaRPr lang="en-US" sz="3600" dirty="0"/>
          </a:p>
        </p:txBody>
      </p:sp>
      <p:sp>
        <p:nvSpPr>
          <p:cNvPr id="5" name="TextBox 4"/>
          <p:cNvSpPr txBox="1"/>
          <p:nvPr/>
        </p:nvSpPr>
        <p:spPr>
          <a:xfrm>
            <a:off x="666743" y="3567174"/>
            <a:ext cx="7900988" cy="1200329"/>
          </a:xfrm>
          <a:prstGeom prst="rect">
            <a:avLst/>
          </a:prstGeom>
          <a:noFill/>
        </p:spPr>
        <p:txBody>
          <a:bodyPr wrap="square" rtlCol="0">
            <a:spAutoFit/>
          </a:bodyPr>
          <a:lstStyle/>
          <a:p>
            <a:r>
              <a:rPr lang="en-US" sz="3600" dirty="0" smtClean="0"/>
              <a:t>Find a 95% confidence interval for the difference in means.  </a:t>
            </a:r>
          </a:p>
        </p:txBody>
      </p:sp>
      <p:sp>
        <p:nvSpPr>
          <p:cNvPr id="6" name="TextBox 5"/>
          <p:cNvSpPr txBox="1"/>
          <p:nvPr/>
        </p:nvSpPr>
        <p:spPr>
          <a:xfrm>
            <a:off x="1480463" y="5021937"/>
            <a:ext cx="6081486" cy="954107"/>
          </a:xfrm>
          <a:prstGeom prst="rect">
            <a:avLst/>
          </a:prstGeom>
          <a:noFill/>
        </p:spPr>
        <p:txBody>
          <a:bodyPr wrap="square" rtlCol="0">
            <a:spAutoFit/>
          </a:bodyPr>
          <a:lstStyle/>
          <a:p>
            <a:pPr algn="ctr"/>
            <a:r>
              <a:rPr lang="en-US" sz="2800" dirty="0" smtClean="0"/>
              <a:t>To connect, use AIMS with password</a:t>
            </a:r>
          </a:p>
          <a:p>
            <a:pPr algn="ctr"/>
            <a:r>
              <a:rPr lang="en-US" sz="2800" dirty="0" smtClean="0"/>
              <a:t>AIMS3700 </a:t>
            </a:r>
            <a:endParaRPr lang="en-US" sz="2800" dirty="0"/>
          </a:p>
        </p:txBody>
      </p:sp>
      <p:sp>
        <p:nvSpPr>
          <p:cNvPr id="4" name="Rectangle 3"/>
          <p:cNvSpPr/>
          <p:nvPr/>
        </p:nvSpPr>
        <p:spPr>
          <a:xfrm>
            <a:off x="1770743" y="5021937"/>
            <a:ext cx="5558971" cy="9541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3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8" y="2500312"/>
            <a:ext cx="8443912" cy="2308324"/>
          </a:xfrm>
          <a:prstGeom prst="rect">
            <a:avLst/>
          </a:prstGeom>
          <a:noFill/>
        </p:spPr>
        <p:txBody>
          <a:bodyPr wrap="square" rtlCol="0">
            <a:spAutoFit/>
          </a:bodyPr>
          <a:lstStyle/>
          <a:p>
            <a:r>
              <a:rPr lang="en-US" sz="4800" dirty="0" smtClean="0"/>
              <a:t>Part 1:  Simulation Methods</a:t>
            </a:r>
          </a:p>
          <a:p>
            <a:endParaRPr lang="en-US" sz="4800" dirty="0"/>
          </a:p>
          <a:p>
            <a:r>
              <a:rPr lang="en-US" sz="4800" dirty="0" smtClean="0"/>
              <a:t>Part 2:  Additional Resources</a:t>
            </a:r>
            <a:endParaRPr lang="en-US" sz="4800" dirty="0"/>
          </a:p>
        </p:txBody>
      </p:sp>
      <p:sp>
        <p:nvSpPr>
          <p:cNvPr id="3" name="Title 1"/>
          <p:cNvSpPr txBox="1">
            <a:spLocks/>
          </p:cNvSpPr>
          <p:nvPr/>
        </p:nvSpPr>
        <p:spPr>
          <a:xfrm>
            <a:off x="533400" y="666760"/>
            <a:ext cx="8153400" cy="914400"/>
          </a:xfrm>
          <a:prstGeom prst="rect">
            <a:avLst/>
          </a:prstGeom>
        </p:spPr>
        <p:txBody>
          <a:bodyPr/>
          <a:lstStyle/>
          <a:p>
            <a:pPr lvl="0" algn="ctr">
              <a:spcBef>
                <a:spcPct val="0"/>
              </a:spcBef>
              <a:defRPr/>
            </a:pPr>
            <a:r>
              <a:rPr lang="en-US" sz="7200" b="1" u="sng" dirty="0" smtClean="0">
                <a:solidFill>
                  <a:srgbClr val="C00000"/>
                </a:solidFill>
                <a:latin typeface="Cambria" pitchFamily="18" charset="0"/>
              </a:rPr>
              <a:t>Outline</a:t>
            </a:r>
            <a:endParaRPr lang="en-US" sz="7200" b="1" u="sng" dirty="0">
              <a:solidFill>
                <a:srgbClr val="C00000"/>
              </a:solidFill>
              <a:latin typeface="Cambria" pitchFamily="18" charset="0"/>
            </a:endParaRPr>
          </a:p>
        </p:txBody>
      </p:sp>
    </p:spTree>
    <p:extLst>
      <p:ext uri="{BB962C8B-B14F-4D97-AF65-F5344CB8AC3E}">
        <p14:creationId xmlns:p14="http://schemas.microsoft.com/office/powerpoint/2010/main" val="1006979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lstStyle/>
          <a:p>
            <a:r>
              <a:rPr lang="en-US" b="1" dirty="0" smtClean="0">
                <a:solidFill>
                  <a:srgbClr val="C00000"/>
                </a:solidFill>
              </a:rPr>
              <a:t>Example 3: Diet Cola and Calcium</a:t>
            </a:r>
            <a:r>
              <a:rPr lang="en-US" dirty="0" smtClean="0">
                <a:solidFill>
                  <a:srgbClr val="C00000"/>
                </a:solidFill>
              </a:rPr>
              <a:t> </a:t>
            </a:r>
            <a:endParaRPr lang="en-US" dirty="0">
              <a:solidFill>
                <a:srgbClr val="C00000"/>
              </a:solidFill>
            </a:endParaRPr>
          </a:p>
        </p:txBody>
      </p:sp>
      <p:sp>
        <p:nvSpPr>
          <p:cNvPr id="3" name="TextBox 2"/>
          <p:cNvSpPr txBox="1"/>
          <p:nvPr/>
        </p:nvSpPr>
        <p:spPr>
          <a:xfrm>
            <a:off x="714375" y="1042966"/>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428632" y="2481286"/>
            <a:ext cx="8615363" cy="4154984"/>
          </a:xfrm>
          <a:prstGeom prst="rect">
            <a:avLst/>
          </a:prstGeom>
          <a:noFill/>
        </p:spPr>
        <p:txBody>
          <a:bodyPr wrap="square" rtlCol="0">
            <a:spAutoFit/>
          </a:bodyPr>
          <a:lstStyle/>
          <a:p>
            <a:r>
              <a:rPr lang="en-US" sz="2400" dirty="0" smtClean="0"/>
              <a:t>Select “CI for Difference in Means”</a:t>
            </a:r>
          </a:p>
          <a:p>
            <a:r>
              <a:rPr lang="en-US" sz="2400" dirty="0" smtClean="0"/>
              <a:t>Use the menu at the top left to find the correct dataset.</a:t>
            </a:r>
          </a:p>
          <a:p>
            <a:r>
              <a:rPr lang="en-US" sz="2400" dirty="0" smtClean="0"/>
              <a:t>Check out the sample:  what are the sample sizes? Which group </a:t>
            </a:r>
          </a:p>
          <a:p>
            <a:r>
              <a:rPr lang="en-US" sz="2400" dirty="0"/>
              <a:t> </a:t>
            </a:r>
            <a:r>
              <a:rPr lang="en-US" sz="2400" dirty="0" smtClean="0"/>
              <a:t>                                            excretes more in the sample? </a:t>
            </a:r>
          </a:p>
          <a:p>
            <a:r>
              <a:rPr lang="en-US" sz="2400" dirty="0" smtClean="0"/>
              <a:t>Generate one bootstrap statistic.  Compare it to the original.</a:t>
            </a:r>
          </a:p>
          <a:p>
            <a:r>
              <a:rPr lang="en-US" sz="2400" dirty="0" smtClean="0"/>
              <a:t>Generate a full bootstrap distribution (1000 or more). </a:t>
            </a:r>
          </a:p>
          <a:p>
            <a:r>
              <a:rPr lang="en-US" sz="2400" dirty="0" smtClean="0"/>
              <a:t>Use the “two-tailed” option to find a 95% confidence interval for</a:t>
            </a:r>
          </a:p>
          <a:p>
            <a:r>
              <a:rPr lang="en-US" sz="2400" dirty="0"/>
              <a:t> </a:t>
            </a:r>
            <a:r>
              <a:rPr lang="en-US" sz="2400" dirty="0" smtClean="0"/>
              <a:t>                                             the difference in means. </a:t>
            </a:r>
          </a:p>
          <a:p>
            <a:r>
              <a:rPr lang="en-US" sz="2400" dirty="0" smtClean="0"/>
              <a:t>What is your interval?  Compare it with your neighbors.</a:t>
            </a:r>
          </a:p>
          <a:p>
            <a:r>
              <a:rPr lang="en-US" sz="2400" dirty="0" smtClean="0"/>
              <a:t>Is zero (no difference) in the interval?  (If not, we can be confident that there is a difference.)</a:t>
            </a:r>
            <a:endParaRPr lang="en-US" sz="2400" dirty="0"/>
          </a:p>
        </p:txBody>
      </p:sp>
    </p:spTree>
    <p:extLst>
      <p:ext uri="{BB962C8B-B14F-4D97-AF65-F5344CB8AC3E}">
        <p14:creationId xmlns:p14="http://schemas.microsoft.com/office/powerpoint/2010/main" val="16020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noAutofit/>
          </a:bodyPr>
          <a:lstStyle/>
          <a:p>
            <a:r>
              <a:rPr lang="en-US" sz="7200" dirty="0" smtClean="0"/>
              <a:t>What About Hypothesis Tests? </a:t>
            </a:r>
            <a:endParaRPr lang="en-US" sz="7200"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26" y="4002374"/>
            <a:ext cx="5066676" cy="830997"/>
          </a:xfrm>
          <a:prstGeom prst="rect">
            <a:avLst/>
          </a:prstGeom>
          <a:noFill/>
        </p:spPr>
        <p:txBody>
          <a:bodyPr wrap="square" rtlCol="0">
            <a:spAutoFit/>
          </a:bodyPr>
          <a:lstStyle/>
          <a:p>
            <a:r>
              <a:rPr lang="en-US" sz="4800" i="1" dirty="0" smtClean="0"/>
              <a:t>Say what????</a:t>
            </a:r>
            <a:endParaRPr lang="en-US" sz="4800" i="1" dirty="0"/>
          </a:p>
        </p:txBody>
      </p:sp>
    </p:spTree>
    <p:extLst>
      <p:ext uri="{BB962C8B-B14F-4D97-AF65-F5344CB8AC3E}">
        <p14:creationId xmlns:p14="http://schemas.microsoft.com/office/powerpoint/2010/main" val="20819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534400" cy="1877437"/>
          </a:xfrm>
          <a:prstGeom prst="rect">
            <a:avLst/>
          </a:prstGeom>
          <a:noFill/>
        </p:spPr>
        <p:txBody>
          <a:bodyPr wrap="square" rtlCol="0">
            <a:spAutoFit/>
          </a:bodyPr>
          <a:lstStyle/>
          <a:p>
            <a:r>
              <a:rPr lang="en-US" sz="3200" dirty="0" smtClean="0">
                <a:solidFill>
                  <a:prstClr val="black"/>
                </a:solidFill>
                <a:latin typeface="Cambria" pitchFamily="18" charset="0"/>
                <a:cs typeface="Times New Roman" pitchFamily="18" charset="0"/>
              </a:rPr>
              <a:t>Example 1: </a:t>
            </a:r>
            <a:r>
              <a:rPr lang="en-US" sz="3200" i="1" dirty="0" smtClean="0">
                <a:solidFill>
                  <a:prstClr val="black"/>
                </a:solidFill>
                <a:latin typeface="Cambria" pitchFamily="18" charset="0"/>
                <a:cs typeface="Times New Roman" pitchFamily="18" charset="0"/>
              </a:rPr>
              <a:t>Beer and Mosquitoes</a:t>
            </a:r>
          </a:p>
          <a:p>
            <a:endParaRPr lang="en-US" sz="2400" dirty="0" smtClean="0">
              <a:solidFill>
                <a:prstClr val="black"/>
              </a:solidFill>
              <a:latin typeface="Cambria" pitchFamily="18" charset="0"/>
              <a:cs typeface="Times New Roman" pitchFamily="18" charset="0"/>
            </a:endParaRPr>
          </a:p>
          <a:p>
            <a:r>
              <a:rPr lang="en-US" sz="3200" dirty="0" smtClean="0">
                <a:solidFill>
                  <a:prstClr val="black"/>
                </a:solidFill>
                <a:latin typeface="Cambria" pitchFamily="18" charset="0"/>
                <a:cs typeface="Times New Roman" pitchFamily="18" charset="0"/>
              </a:rPr>
              <a:t>Does consuming beer attract mosquitoes? </a:t>
            </a:r>
          </a:p>
          <a:p>
            <a:r>
              <a:rPr lang="en-US" sz="2800" dirty="0" smtClean="0">
                <a:solidFill>
                  <a:prstClr val="black"/>
                </a:solidFill>
                <a:latin typeface="Cambria" pitchFamily="18" charset="0"/>
                <a:cs typeface="Times New Roman" pitchFamily="18" charset="0"/>
              </a:rPr>
              <a:t> </a:t>
            </a:r>
            <a:endParaRPr lang="en-US" sz="1600" baseline="30000" dirty="0">
              <a:solidFill>
                <a:prstClr val="black"/>
              </a:solidFill>
              <a:cs typeface="Times New Roman" pitchFamily="18" charset="0"/>
            </a:endParaRPr>
          </a:p>
        </p:txBody>
      </p:sp>
      <p:sp>
        <p:nvSpPr>
          <p:cNvPr id="3" name="TextBox 2"/>
          <p:cNvSpPr txBox="1"/>
          <p:nvPr/>
        </p:nvSpPr>
        <p:spPr>
          <a:xfrm>
            <a:off x="457200" y="2057400"/>
            <a:ext cx="8229600" cy="4093428"/>
          </a:xfrm>
          <a:prstGeom prst="rect">
            <a:avLst/>
          </a:prstGeom>
          <a:noFill/>
        </p:spPr>
        <p:txBody>
          <a:bodyPr wrap="square" rtlCol="0">
            <a:spAutoFit/>
          </a:bodyPr>
          <a:lstStyle/>
          <a:p>
            <a:r>
              <a:rPr lang="en-US" sz="2800" u="sng" dirty="0" smtClean="0">
                <a:solidFill>
                  <a:prstClr val="black"/>
                </a:solidFill>
                <a:latin typeface="Cambria" pitchFamily="18" charset="0"/>
                <a:cs typeface="Times New Roman" pitchFamily="18" charset="0"/>
              </a:rPr>
              <a:t>Experiment</a:t>
            </a:r>
            <a:r>
              <a:rPr lang="en-US" sz="2800" dirty="0" smtClean="0">
                <a:solidFill>
                  <a:prstClr val="black"/>
                </a:solidFill>
                <a:latin typeface="Cambria" pitchFamily="18" charset="0"/>
                <a:cs typeface="Times New Roman" pitchFamily="18" charset="0"/>
              </a:rPr>
              <a:t>: </a:t>
            </a:r>
          </a:p>
          <a:p>
            <a:r>
              <a:rPr lang="en-US" sz="2800" dirty="0" smtClean="0">
                <a:solidFill>
                  <a:prstClr val="black"/>
                </a:solidFill>
                <a:latin typeface="Cambria" pitchFamily="18" charset="0"/>
                <a:cs typeface="Times New Roman" pitchFamily="18" charset="0"/>
              </a:rPr>
              <a:t>25 volunteers drank a liter of beer,</a:t>
            </a:r>
          </a:p>
          <a:p>
            <a:r>
              <a:rPr lang="en-US" sz="2800" dirty="0" smtClean="0">
                <a:solidFill>
                  <a:prstClr val="black"/>
                </a:solidFill>
                <a:latin typeface="Cambria" pitchFamily="18" charset="0"/>
                <a:cs typeface="Times New Roman" pitchFamily="18" charset="0"/>
              </a:rPr>
              <a:t>18 volunteers drank a liter of water</a:t>
            </a:r>
          </a:p>
          <a:p>
            <a:r>
              <a:rPr lang="en-US" sz="2800" dirty="0" smtClean="0">
                <a:solidFill>
                  <a:prstClr val="black"/>
                </a:solidFill>
                <a:latin typeface="Cambria" pitchFamily="18" charset="0"/>
                <a:cs typeface="Times New Roman" pitchFamily="18" charset="0"/>
              </a:rPr>
              <a:t>Randomly assigned!</a:t>
            </a:r>
          </a:p>
          <a:p>
            <a:r>
              <a:rPr lang="en-US" sz="2800" dirty="0" smtClean="0">
                <a:solidFill>
                  <a:prstClr val="black"/>
                </a:solidFill>
                <a:latin typeface="Cambria" pitchFamily="18" charset="0"/>
                <a:cs typeface="Times New Roman" pitchFamily="18" charset="0"/>
              </a:rPr>
              <a:t>Mosquitoes were caught in traps as they approached the volunteers.</a:t>
            </a:r>
            <a:r>
              <a:rPr lang="en-US" sz="2400" baseline="30000" dirty="0" smtClean="0">
                <a:solidFill>
                  <a:prstClr val="black"/>
                </a:solidFill>
                <a:latin typeface="Cambria" pitchFamily="18" charset="0"/>
                <a:cs typeface="Times New Roman" pitchFamily="18" charset="0"/>
              </a:rPr>
              <a:t>1</a:t>
            </a:r>
            <a:r>
              <a:rPr lang="en-US" sz="2400" dirty="0" smtClean="0">
                <a:solidFill>
                  <a:prstClr val="black"/>
                </a:solidFill>
                <a:latin typeface="Cambria" pitchFamily="18" charset="0"/>
                <a:cs typeface="Times New Roman" pitchFamily="18" charset="0"/>
              </a:rPr>
              <a:t> </a:t>
            </a:r>
          </a:p>
          <a:p>
            <a:endParaRPr lang="en-US" sz="2800" dirty="0" smtClean="0">
              <a:solidFill>
                <a:prstClr val="black"/>
              </a:solidFill>
              <a:latin typeface="Cambria" pitchFamily="18" charset="0"/>
              <a:cs typeface="Times New Roman" pitchFamily="18" charset="0"/>
            </a:endParaRPr>
          </a:p>
          <a:p>
            <a:endParaRPr lang="en-US" sz="2800" dirty="0" smtClean="0">
              <a:solidFill>
                <a:prstClr val="black"/>
              </a:solidFill>
              <a:latin typeface="Cambria" pitchFamily="18" charset="0"/>
              <a:cs typeface="Times New Roman" pitchFamily="18" charset="0"/>
            </a:endParaRPr>
          </a:p>
          <a:p>
            <a:r>
              <a:rPr lang="en-US" baseline="30000" dirty="0" smtClean="0">
                <a:solidFill>
                  <a:prstClr val="black"/>
                </a:solidFill>
                <a:latin typeface="Cambria" pitchFamily="18" charset="0"/>
                <a:cs typeface="Times New Roman" pitchFamily="18" charset="0"/>
              </a:rPr>
              <a:t>1</a:t>
            </a:r>
            <a:r>
              <a:rPr lang="en-US" dirty="0" smtClean="0">
                <a:solidFill>
                  <a:prstClr val="black"/>
                </a:solidFill>
                <a:latin typeface="Cambria" pitchFamily="18" charset="0"/>
                <a:cs typeface="Times New Roman" pitchFamily="18" charset="0"/>
              </a:rPr>
              <a:t> </a:t>
            </a:r>
            <a:r>
              <a:rPr lang="en-US" dirty="0" err="1" smtClean="0">
                <a:solidFill>
                  <a:prstClr val="black"/>
                </a:solidFill>
                <a:latin typeface="Cambria" pitchFamily="18" charset="0"/>
                <a:cs typeface="Times New Roman" pitchFamily="18" charset="0"/>
              </a:rPr>
              <a:t>Lefvre</a:t>
            </a:r>
            <a:r>
              <a:rPr lang="en-US" dirty="0" smtClean="0">
                <a:solidFill>
                  <a:prstClr val="black"/>
                </a:solidFill>
                <a:latin typeface="Cambria" pitchFamily="18" charset="0"/>
                <a:cs typeface="Times New Roman" pitchFamily="18" charset="0"/>
              </a:rPr>
              <a:t>, T., et. al.,  “Beer Consumption Increases Human Attractiveness to Malaria Mosquitoes, ” </a:t>
            </a:r>
            <a:r>
              <a:rPr lang="en-US" i="1" dirty="0" err="1" smtClean="0">
                <a:solidFill>
                  <a:prstClr val="black"/>
                </a:solidFill>
                <a:latin typeface="Cambria" pitchFamily="18" charset="0"/>
                <a:cs typeface="Times New Roman" pitchFamily="18" charset="0"/>
              </a:rPr>
              <a:t>PLoS</a:t>
            </a:r>
            <a:r>
              <a:rPr lang="en-US" i="1" dirty="0" smtClean="0">
                <a:solidFill>
                  <a:prstClr val="black"/>
                </a:solidFill>
                <a:latin typeface="Cambria" pitchFamily="18" charset="0"/>
                <a:cs typeface="Times New Roman" pitchFamily="18" charset="0"/>
              </a:rPr>
              <a:t> ONE, </a:t>
            </a:r>
            <a:r>
              <a:rPr lang="en-US" dirty="0" smtClean="0">
                <a:solidFill>
                  <a:prstClr val="black"/>
                </a:solidFill>
                <a:latin typeface="Cambria" pitchFamily="18" charset="0"/>
                <a:cs typeface="Times New Roman" pitchFamily="18" charset="0"/>
              </a:rPr>
              <a:t>2010; 5(3): e9546.</a:t>
            </a:r>
            <a:endParaRPr lang="en-US" sz="1600" baseline="30000" dirty="0">
              <a:solidFill>
                <a:prstClr val="black"/>
              </a:solidFill>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Beer and Mosquitoes</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50270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088"/>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1143"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rgbClr val="C00000"/>
                </a:solidFill>
              </a:rPr>
              <a:t>2. Which formula?</a:t>
            </a:r>
            <a:endParaRPr lang="en-US" dirty="0">
              <a:solidFill>
                <a:srgbClr val="C00000"/>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rgbClr val="C00000"/>
                </a:solidFill>
              </a:rPr>
              <a:t>3. Calculate numbers and plug into formula</a:t>
            </a:r>
            <a:endParaRPr lang="en-US" dirty="0">
              <a:solidFill>
                <a:srgbClr val="C00000"/>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rgbClr val="C00000"/>
                </a:solidFill>
              </a:rPr>
              <a:t>4. Plug into calculator</a:t>
            </a:r>
            <a:endParaRPr lang="en-US" dirty="0">
              <a:solidFill>
                <a:srgbClr val="C00000"/>
              </a:solidFill>
            </a:endParaRPr>
          </a:p>
        </p:txBody>
      </p:sp>
      <p:sp>
        <p:nvSpPr>
          <p:cNvPr id="13" name="TextBox 12"/>
          <p:cNvSpPr txBox="1"/>
          <p:nvPr/>
        </p:nvSpPr>
        <p:spPr>
          <a:xfrm>
            <a:off x="2390760" y="1066800"/>
            <a:ext cx="4191000" cy="369332"/>
          </a:xfrm>
          <a:prstGeom prst="rect">
            <a:avLst/>
          </a:prstGeom>
          <a:noFill/>
        </p:spPr>
        <p:txBody>
          <a:bodyPr wrap="square" rtlCol="0">
            <a:spAutoFit/>
          </a:bodyPr>
          <a:lstStyle/>
          <a:p>
            <a:r>
              <a:rPr lang="en-US" dirty="0" smtClean="0">
                <a:solidFill>
                  <a:srgbClr val="C00000"/>
                </a:solidFill>
              </a:rPr>
              <a:t>5. Which theoretical distribution?</a:t>
            </a:r>
            <a:endParaRPr lang="en-US" dirty="0">
              <a:solidFill>
                <a:srgbClr val="C00000"/>
              </a:solidFill>
            </a:endParaRPr>
          </a:p>
        </p:txBody>
      </p:sp>
      <p:sp>
        <p:nvSpPr>
          <p:cNvPr id="14" name="TextBox 13"/>
          <p:cNvSpPr txBox="1"/>
          <p:nvPr/>
        </p:nvSpPr>
        <p:spPr>
          <a:xfrm>
            <a:off x="2376472" y="1600200"/>
            <a:ext cx="990600" cy="369332"/>
          </a:xfrm>
          <a:prstGeom prst="rect">
            <a:avLst/>
          </a:prstGeom>
          <a:noFill/>
        </p:spPr>
        <p:txBody>
          <a:bodyPr wrap="square" rtlCol="0">
            <a:spAutoFit/>
          </a:bodyPr>
          <a:lstStyle/>
          <a:p>
            <a:r>
              <a:rPr lang="en-US" dirty="0" smtClean="0">
                <a:solidFill>
                  <a:srgbClr val="C00000"/>
                </a:solidFill>
              </a:rPr>
              <a:t>6.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p:sp>
        <p:nvSpPr>
          <p:cNvPr id="15" name="TextBox 14"/>
          <p:cNvSpPr txBox="1"/>
          <p:nvPr/>
        </p:nvSpPr>
        <p:spPr>
          <a:xfrm>
            <a:off x="2405048" y="2124080"/>
            <a:ext cx="1557352" cy="369332"/>
          </a:xfrm>
          <a:prstGeom prst="rect">
            <a:avLst/>
          </a:prstGeom>
          <a:noFill/>
        </p:spPr>
        <p:txBody>
          <a:bodyPr wrap="square" rtlCol="0">
            <a:spAutoFit/>
          </a:bodyPr>
          <a:lstStyle/>
          <a:p>
            <a:r>
              <a:rPr lang="en-US" dirty="0" smtClean="0">
                <a:solidFill>
                  <a:srgbClr val="C00000"/>
                </a:solidFill>
              </a:rPr>
              <a:t>7. find p-value</a:t>
            </a:r>
            <a:endParaRPr lang="en-US" dirty="0">
              <a:solidFill>
                <a:srgbClr val="C00000"/>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b="1" dirty="0" smtClean="0">
                <a:solidFill>
                  <a:schemeClr val="tx2">
                    <a:lumMod val="75000"/>
                  </a:schemeClr>
                </a:solidFill>
              </a:rPr>
              <a:t>0.0005 &lt; p-value &lt; 0.001</a:t>
            </a:r>
            <a:endParaRPr lang="en-US" b="1" dirty="0">
              <a:solidFill>
                <a:schemeClr val="tx2">
                  <a:lumMod val="75000"/>
                </a:schemeClr>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1144"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1145"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376232" y="690544"/>
            <a:ext cx="2286000" cy="369332"/>
          </a:xfrm>
          <a:prstGeom prst="rect">
            <a:avLst/>
          </a:prstGeom>
          <a:noFill/>
        </p:spPr>
        <p:txBody>
          <a:bodyPr wrap="square" rtlCol="0">
            <a:spAutoFit/>
          </a:bodyPr>
          <a:lstStyle/>
          <a:p>
            <a:r>
              <a:rPr lang="en-US" dirty="0" smtClean="0">
                <a:solidFill>
                  <a:srgbClr val="C00000"/>
                </a:solidFill>
              </a:rPr>
              <a:t>1. Check conditions</a:t>
            </a:r>
            <a:endParaRPr lang="en-US" dirty="0">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P spid="16" grpId="0" animBg="1"/>
      <p:bldP spid="17" grpId="0" animBg="1"/>
      <p:bldP spid="18" grpId="0" animBg="1"/>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8" name="TextBox 7"/>
          <p:cNvSpPr txBox="1"/>
          <p:nvPr/>
        </p:nvSpPr>
        <p:spPr>
          <a:xfrm>
            <a:off x="3200400" y="4876800"/>
            <a:ext cx="1752600" cy="830997"/>
          </a:xfrm>
          <a:prstGeom prst="rect">
            <a:avLst/>
          </a:prstGeom>
          <a:noFill/>
        </p:spPr>
        <p:txBody>
          <a:bodyPr wrap="square" rtlCol="0">
            <a:spAutoFit/>
          </a:bodyPr>
          <a:lstStyle/>
          <a:p>
            <a:r>
              <a:rPr lang="en-US" sz="2400" dirty="0" smtClean="0">
                <a:solidFill>
                  <a:prstClr val="black"/>
                </a:solidFill>
                <a:latin typeface="Cambria" pitchFamily="18" charset="0"/>
              </a:rPr>
              <a:t>Beer mean =  23.6</a:t>
            </a:r>
            <a:endParaRPr lang="en-US" sz="2400" dirty="0">
              <a:solidFill>
                <a:prstClr val="black"/>
              </a:solidFill>
              <a:latin typeface="Cambria" pitchFamily="18" charset="0"/>
            </a:endParaRPr>
          </a:p>
        </p:txBody>
      </p:sp>
      <p:sp>
        <p:nvSpPr>
          <p:cNvPr id="9" name="TextBox 8"/>
          <p:cNvSpPr txBox="1"/>
          <p:nvPr/>
        </p:nvSpPr>
        <p:spPr>
          <a:xfrm>
            <a:off x="5257800" y="4876800"/>
            <a:ext cx="2133600" cy="830997"/>
          </a:xfrm>
          <a:prstGeom prst="rect">
            <a:avLst/>
          </a:prstGeom>
          <a:noFill/>
        </p:spPr>
        <p:txBody>
          <a:bodyPr wrap="square" rtlCol="0">
            <a:spAutoFit/>
          </a:bodyPr>
          <a:lstStyle/>
          <a:p>
            <a:r>
              <a:rPr lang="en-US" sz="2400" dirty="0" smtClean="0">
                <a:solidFill>
                  <a:prstClr val="black"/>
                </a:solidFill>
                <a:latin typeface="Cambria" pitchFamily="18" charset="0"/>
              </a:rPr>
              <a:t>Water mean </a:t>
            </a:r>
          </a:p>
          <a:p>
            <a:r>
              <a:rPr lang="en-US" sz="2400" dirty="0" smtClean="0">
                <a:solidFill>
                  <a:prstClr val="black"/>
                </a:solidFill>
                <a:latin typeface="Cambria" pitchFamily="18" charset="0"/>
              </a:rPr>
              <a:t>=  19.22</a:t>
            </a:r>
            <a:endParaRPr lang="en-US" sz="2400" dirty="0">
              <a:solidFill>
                <a:prstClr val="black"/>
              </a:solidFill>
              <a:latin typeface="Cambria" pitchFamily="18" charset="0"/>
            </a:endParaRPr>
          </a:p>
        </p:txBody>
      </p:sp>
      <p:sp>
        <p:nvSpPr>
          <p:cNvPr id="10" name="TextBox 9"/>
          <p:cNvSpPr txBox="1"/>
          <p:nvPr/>
        </p:nvSpPr>
        <p:spPr>
          <a:xfrm>
            <a:off x="3886200" y="1447800"/>
            <a:ext cx="4038600" cy="2554545"/>
          </a:xfrm>
          <a:prstGeom prst="rect">
            <a:avLst/>
          </a:prstGeom>
          <a:noFill/>
        </p:spPr>
        <p:txBody>
          <a:bodyPr wrap="square" rtlCol="0">
            <a:spAutoFit/>
          </a:bodyPr>
          <a:lstStyle/>
          <a:p>
            <a:r>
              <a:rPr lang="en-US" sz="3200" i="1" dirty="0" smtClean="0">
                <a:solidFill>
                  <a:prstClr val="black"/>
                </a:solidFill>
                <a:latin typeface="Cambria" pitchFamily="18" charset="0"/>
              </a:rPr>
              <a:t>Does drinking beer actually attract mosquitoes, or is the difference just due to random chance? </a:t>
            </a:r>
            <a:endParaRPr lang="en-US" sz="3200" i="1" dirty="0">
              <a:solidFill>
                <a:prstClr val="black"/>
              </a:solidFill>
              <a:latin typeface="Cambria" pitchFamily="18" charset="0"/>
            </a:endParaRPr>
          </a:p>
        </p:txBody>
      </p:sp>
      <p:sp>
        <p:nvSpPr>
          <p:cNvPr id="11" name="TextBox 10"/>
          <p:cNvSpPr txBox="1"/>
          <p:nvPr/>
        </p:nvSpPr>
        <p:spPr>
          <a:xfrm>
            <a:off x="4038600" y="5867400"/>
            <a:ext cx="4343400" cy="461665"/>
          </a:xfrm>
          <a:prstGeom prst="rect">
            <a:avLst/>
          </a:prstGeom>
          <a:noFill/>
        </p:spPr>
        <p:txBody>
          <a:bodyPr wrap="square" rtlCol="0">
            <a:spAutoFit/>
          </a:bodyPr>
          <a:lstStyle/>
          <a:p>
            <a:r>
              <a:rPr lang="en-US" sz="2400" dirty="0" smtClean="0">
                <a:solidFill>
                  <a:prstClr val="black"/>
                </a:solidFill>
                <a:latin typeface="Cambria" pitchFamily="18" charset="0"/>
              </a:rPr>
              <a:t>Beer mean – Water mean = 4.38</a:t>
            </a:r>
            <a:endParaRPr lang="en-US" sz="2400" dirty="0">
              <a:solidFill>
                <a:prstClr val="black"/>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3" name="Rectangle 12"/>
          <p:cNvSpPr/>
          <p:nvPr/>
        </p:nvSpPr>
        <p:spPr>
          <a:xfrm>
            <a:off x="3810000" y="1447800"/>
            <a:ext cx="3810000" cy="2667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898186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Tree>
    <p:custDataLst>
      <p:tags r:id="rId1"/>
    </p:custDataLst>
    <p:extLst>
      <p:ext uri="{BB962C8B-B14F-4D97-AF65-F5344CB8AC3E}">
        <p14:creationId xmlns:p14="http://schemas.microsoft.com/office/powerpoint/2010/main" val="3432143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457200" y="91440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457200" y="9385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a:t>
            </a:r>
          </a:p>
          <a:p>
            <a:r>
              <a:rPr lang="en-US" sz="1400" dirty="0" smtClean="0">
                <a:solidFill>
                  <a:prstClr val="black"/>
                </a:solidFill>
              </a:rPr>
              <a:t>                  </a:t>
            </a:r>
            <a:r>
              <a:rPr lang="en-US" sz="1200" dirty="0" smtClean="0">
                <a:solidFill>
                  <a:prstClr val="black"/>
                </a:solidFill>
              </a:rPr>
              <a:t>27  21</a:t>
            </a: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Tree>
    <p:custDataLst>
      <p:tags r:id="rId1"/>
    </p:custDataLst>
    <p:extLst>
      <p:ext uri="{BB962C8B-B14F-4D97-AF65-F5344CB8AC3E}">
        <p14:creationId xmlns:p14="http://schemas.microsoft.com/office/powerpoint/2010/main" val="3912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2" name="TextBox 11"/>
          <p:cNvSpPr txBox="1"/>
          <p:nvPr/>
        </p:nvSpPr>
        <p:spPr>
          <a:xfrm>
            <a:off x="838200" y="990600"/>
            <a:ext cx="4114800" cy="954107"/>
          </a:xfrm>
          <a:prstGeom prst="rect">
            <a:avLst/>
          </a:prstGeom>
          <a:noFill/>
        </p:spPr>
        <p:txBody>
          <a:bodyPr wrap="square" rtlCol="0">
            <a:spAutoFit/>
          </a:bodyPr>
          <a:lstStyle/>
          <a:p>
            <a:endParaRPr lang="en-US" dirty="0" smtClean="0">
              <a:solidFill>
                <a:prstClr val="black"/>
              </a:solidFill>
            </a:endParaRPr>
          </a:p>
          <a:p>
            <a:endParaRPr lang="en-US" sz="600" dirty="0" smtClean="0">
              <a:solidFill>
                <a:prstClr val="black"/>
              </a:solidFill>
            </a:endParaRPr>
          </a:p>
          <a:p>
            <a:r>
              <a:rPr lang="en-US" u="sng" dirty="0" smtClean="0">
                <a:solidFill>
                  <a:prstClr val="black"/>
                </a:solidFill>
              </a:rPr>
              <a:t>Beer</a:t>
            </a:r>
            <a:r>
              <a:rPr lang="en-US" dirty="0" smtClean="0">
                <a:solidFill>
                  <a:prstClr val="black"/>
                </a:solidFill>
              </a:rPr>
              <a:t>		        </a:t>
            </a:r>
            <a:r>
              <a:rPr lang="en-US" u="sng" dirty="0" smtClean="0">
                <a:solidFill>
                  <a:prstClr val="black"/>
                </a:solidFill>
              </a:rPr>
              <a:t>Water</a:t>
            </a:r>
          </a:p>
          <a:p>
            <a:r>
              <a:rPr lang="en-US" sz="1400" dirty="0" smtClean="0">
                <a:solidFill>
                  <a:prstClr val="black"/>
                </a:solidFill>
              </a:rPr>
              <a:t>     </a:t>
            </a:r>
            <a:r>
              <a:rPr lang="en-US" sz="1200" dirty="0" smtClean="0">
                <a:solidFill>
                  <a:prstClr val="black"/>
                </a:solidFill>
              </a:rPr>
              <a:t>            </a:t>
            </a:r>
            <a:endParaRPr lang="en-US" sz="1200" dirty="0">
              <a:solidFill>
                <a:prstClr val="black"/>
              </a:solidFill>
            </a:endParaRPr>
          </a:p>
        </p:txBody>
      </p:sp>
      <p:sp>
        <p:nvSpPr>
          <p:cNvPr id="14" name="TextBox 13"/>
          <p:cNvSpPr txBox="1"/>
          <p:nvPr/>
        </p:nvSpPr>
        <p:spPr>
          <a:xfrm>
            <a:off x="4267200" y="1143000"/>
            <a:ext cx="4038600" cy="3970318"/>
          </a:xfrm>
          <a:prstGeom prst="rect">
            <a:avLst/>
          </a:prstGeom>
          <a:noFill/>
        </p:spPr>
        <p:txBody>
          <a:bodyPr wrap="square" rtlCol="0">
            <a:spAutoFit/>
          </a:bodyPr>
          <a:lstStyle/>
          <a:p>
            <a:r>
              <a:rPr lang="en-US" sz="3000" i="1" dirty="0" smtClean="0">
                <a:solidFill>
                  <a:prstClr val="black"/>
                </a:solidFill>
                <a:latin typeface="Cambria" pitchFamily="18" charset="0"/>
              </a:rPr>
              <a:t>Find out how extreme these results would be, if there were no difference between beer and water.</a:t>
            </a:r>
          </a:p>
          <a:p>
            <a:endParaRPr lang="en-US" sz="1200" i="1" dirty="0" smtClean="0">
              <a:solidFill>
                <a:prstClr val="black"/>
              </a:solidFill>
              <a:latin typeface="Cambria" pitchFamily="18" charset="0"/>
            </a:endParaRPr>
          </a:p>
          <a:p>
            <a:r>
              <a:rPr lang="en-US" sz="3000" i="1" dirty="0" smtClean="0">
                <a:solidFill>
                  <a:prstClr val="black"/>
                </a:solidFill>
                <a:latin typeface="Cambria" pitchFamily="18" charset="0"/>
              </a:rPr>
              <a:t>What kinds of results would we see, just by random chance?</a:t>
            </a:r>
            <a:endParaRPr lang="en-US" sz="3000" i="1" dirty="0">
              <a:solidFill>
                <a:prstClr val="black"/>
              </a:solidFill>
              <a:latin typeface="Cambria" pitchFamily="18" charset="0"/>
            </a:endParaRPr>
          </a:p>
        </p:txBody>
      </p:sp>
      <p:sp>
        <p:nvSpPr>
          <p:cNvPr id="5" name="TextBox 4"/>
          <p:cNvSpPr txBox="1"/>
          <p:nvPr/>
        </p:nvSpPr>
        <p:spPr>
          <a:xfrm>
            <a:off x="914400" y="1014710"/>
            <a:ext cx="3581400" cy="5386090"/>
          </a:xfrm>
          <a:prstGeom prst="rect">
            <a:avLst/>
          </a:prstGeom>
          <a:noFill/>
        </p:spPr>
        <p:txBody>
          <a:bodyPr wrap="square" rtlCol="0">
            <a:spAutoFit/>
          </a:bodyPr>
          <a:lstStyle/>
          <a:p>
            <a:r>
              <a:rPr lang="en-US" dirty="0" smtClean="0">
                <a:solidFill>
                  <a:prstClr val="black"/>
                </a:solidFill>
              </a:rPr>
              <a:t>Number of Mosquitoes</a:t>
            </a:r>
          </a:p>
          <a:p>
            <a:endParaRPr lang="en-US" sz="600" dirty="0" smtClean="0">
              <a:solidFill>
                <a:prstClr val="black"/>
              </a:solidFill>
            </a:endParaRPr>
          </a:p>
          <a:p>
            <a:r>
              <a:rPr lang="en-US" dirty="0" smtClean="0">
                <a:solidFill>
                  <a:prstClr val="black"/>
                </a:solidFill>
              </a:rPr>
              <a:t>          </a:t>
            </a:r>
            <a:r>
              <a:rPr lang="en-US" u="sng" dirty="0" smtClean="0">
                <a:solidFill>
                  <a:prstClr val="black"/>
                </a:solidFill>
              </a:rPr>
              <a:t>Beverage </a:t>
            </a:r>
          </a:p>
          <a:p>
            <a:r>
              <a:rPr lang="en-US" sz="1400" dirty="0" smtClean="0">
                <a:solidFill>
                  <a:prstClr val="black"/>
                </a:solidFill>
              </a:rPr>
              <a:t>                  </a:t>
            </a:r>
            <a:endParaRPr lang="en-US" sz="1200" dirty="0" smtClean="0">
              <a:solidFill>
                <a:prstClr val="black"/>
              </a:solidFill>
            </a:endParaRPr>
          </a:p>
          <a:p>
            <a:r>
              <a:rPr lang="en-US" sz="1200" dirty="0" smtClean="0">
                <a:solidFill>
                  <a:prstClr val="black"/>
                </a:solidFill>
              </a:rPr>
              <a:t>                     20  22</a:t>
            </a:r>
          </a:p>
          <a:p>
            <a:r>
              <a:rPr lang="en-US" sz="1200" dirty="0" smtClean="0">
                <a:solidFill>
                  <a:prstClr val="black"/>
                </a:solidFill>
              </a:rPr>
              <a:t>                     21  15</a:t>
            </a:r>
          </a:p>
          <a:p>
            <a:r>
              <a:rPr lang="en-US" sz="1200" dirty="0" smtClean="0">
                <a:solidFill>
                  <a:prstClr val="black"/>
                </a:solidFill>
              </a:rPr>
              <a:t>                     26  12</a:t>
            </a:r>
          </a:p>
          <a:p>
            <a:r>
              <a:rPr lang="en-US" sz="1200" dirty="0" smtClean="0">
                <a:solidFill>
                  <a:prstClr val="black"/>
                </a:solidFill>
              </a:rPr>
              <a:t>                     27  21</a:t>
            </a:r>
          </a:p>
          <a:p>
            <a:r>
              <a:rPr lang="en-US" sz="1200" dirty="0" smtClean="0">
                <a:solidFill>
                  <a:prstClr val="black"/>
                </a:solidFill>
              </a:rPr>
              <a:t>                     31  16</a:t>
            </a:r>
          </a:p>
          <a:p>
            <a:r>
              <a:rPr lang="en-US" sz="1200" dirty="0" smtClean="0">
                <a:solidFill>
                  <a:prstClr val="black"/>
                </a:solidFill>
              </a:rPr>
              <a:t>                     24  19</a:t>
            </a:r>
          </a:p>
          <a:p>
            <a:r>
              <a:rPr lang="en-US" sz="1200" dirty="0" smtClean="0">
                <a:solidFill>
                  <a:prstClr val="black"/>
                </a:solidFill>
              </a:rPr>
              <a:t>                     19  15</a:t>
            </a:r>
          </a:p>
          <a:p>
            <a:r>
              <a:rPr lang="en-US" sz="1200" dirty="0" smtClean="0">
                <a:solidFill>
                  <a:prstClr val="black"/>
                </a:solidFill>
              </a:rPr>
              <a:t>                     23  24</a:t>
            </a:r>
          </a:p>
          <a:p>
            <a:r>
              <a:rPr lang="en-US" sz="1200" dirty="0" smtClean="0">
                <a:solidFill>
                  <a:prstClr val="black"/>
                </a:solidFill>
              </a:rPr>
              <a:t>                     24  19</a:t>
            </a:r>
          </a:p>
          <a:p>
            <a:r>
              <a:rPr lang="en-US" sz="1200" dirty="0" smtClean="0">
                <a:solidFill>
                  <a:prstClr val="black"/>
                </a:solidFill>
              </a:rPr>
              <a:t>                     28  23</a:t>
            </a:r>
          </a:p>
          <a:p>
            <a:r>
              <a:rPr lang="en-US" sz="1200" dirty="0" smtClean="0">
                <a:solidFill>
                  <a:prstClr val="black"/>
                </a:solidFill>
              </a:rPr>
              <a:t>      	    19  13</a:t>
            </a:r>
          </a:p>
          <a:p>
            <a:r>
              <a:rPr lang="en-US" sz="1200" dirty="0" smtClean="0">
                <a:solidFill>
                  <a:prstClr val="black"/>
                </a:solidFill>
              </a:rPr>
              <a:t>                     24  22</a:t>
            </a:r>
          </a:p>
          <a:p>
            <a:r>
              <a:rPr lang="en-US" sz="1200" dirty="0" smtClean="0">
                <a:solidFill>
                  <a:prstClr val="black"/>
                </a:solidFill>
              </a:rPr>
              <a:t>                     29  20</a:t>
            </a:r>
          </a:p>
          <a:p>
            <a:r>
              <a:rPr lang="en-US" sz="1200" dirty="0" smtClean="0">
                <a:solidFill>
                  <a:prstClr val="black"/>
                </a:solidFill>
              </a:rPr>
              <a:t>                     20  24</a:t>
            </a:r>
          </a:p>
          <a:p>
            <a:r>
              <a:rPr lang="en-US" sz="1200" dirty="0" smtClean="0">
                <a:solidFill>
                  <a:prstClr val="black"/>
                </a:solidFill>
              </a:rPr>
              <a:t>                     17  18</a:t>
            </a:r>
          </a:p>
          <a:p>
            <a:r>
              <a:rPr lang="en-US" sz="1200" dirty="0" smtClean="0">
                <a:solidFill>
                  <a:prstClr val="black"/>
                </a:solidFill>
              </a:rPr>
              <a:t>                     31  20</a:t>
            </a:r>
          </a:p>
          <a:p>
            <a:r>
              <a:rPr lang="en-US" sz="1200" dirty="0" smtClean="0">
                <a:solidFill>
                  <a:prstClr val="black"/>
                </a:solidFill>
              </a:rPr>
              <a:t>                     20  22</a:t>
            </a:r>
          </a:p>
          <a:p>
            <a:r>
              <a:rPr lang="en-US" sz="1200" dirty="0" smtClean="0">
                <a:solidFill>
                  <a:prstClr val="black"/>
                </a:solidFill>
              </a:rPr>
              <a:t>                     25</a:t>
            </a:r>
          </a:p>
          <a:p>
            <a:r>
              <a:rPr lang="en-US" sz="1200" dirty="0" smtClean="0">
                <a:solidFill>
                  <a:prstClr val="black"/>
                </a:solidFill>
              </a:rPr>
              <a:t>                     28</a:t>
            </a:r>
          </a:p>
          <a:p>
            <a:r>
              <a:rPr lang="en-US" sz="1200" dirty="0" smtClean="0">
                <a:solidFill>
                  <a:prstClr val="black"/>
                </a:solidFill>
              </a:rPr>
              <a:t>                     21</a:t>
            </a:r>
          </a:p>
          <a:p>
            <a:r>
              <a:rPr lang="en-US" sz="1200" dirty="0" smtClean="0">
                <a:solidFill>
                  <a:prstClr val="black"/>
                </a:solidFill>
              </a:rPr>
              <a:t>                     27</a:t>
            </a:r>
          </a:p>
          <a:p>
            <a:r>
              <a:rPr lang="en-US" sz="1200" dirty="0" smtClean="0">
                <a:solidFill>
                  <a:prstClr val="black"/>
                </a:solidFill>
              </a:rPr>
              <a:t>                     21</a:t>
            </a:r>
          </a:p>
          <a:p>
            <a:r>
              <a:rPr lang="en-US" sz="1200" dirty="0" smtClean="0">
                <a:solidFill>
                  <a:prstClr val="black"/>
                </a:solidFill>
              </a:rPr>
              <a:t>                     18</a:t>
            </a:r>
          </a:p>
          <a:p>
            <a:r>
              <a:rPr lang="en-US" sz="1200" dirty="0" smtClean="0">
                <a:solidFill>
                  <a:prstClr val="black"/>
                </a:solidFill>
              </a:rPr>
              <a:t>                     20            </a:t>
            </a:r>
            <a:endParaRPr lang="en-US" sz="1200" dirty="0">
              <a:solidFill>
                <a:prstClr val="black"/>
              </a:solidFill>
            </a:endParaRPr>
          </a:p>
        </p:txBody>
      </p:sp>
      <p:sp>
        <p:nvSpPr>
          <p:cNvPr id="6" name="Rectangle 5"/>
          <p:cNvSpPr/>
          <p:nvPr/>
        </p:nvSpPr>
        <p:spPr>
          <a:xfrm>
            <a:off x="1752600" y="1371600"/>
            <a:ext cx="1219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133600" y="1600200"/>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057400" y="1676400"/>
            <a:ext cx="457200" cy="276999"/>
          </a:xfrm>
          <a:prstGeom prst="rect">
            <a:avLst/>
          </a:prstGeom>
          <a:noFill/>
        </p:spPr>
        <p:txBody>
          <a:bodyPr wrap="square" rtlCol="0">
            <a:spAutoFit/>
          </a:bodyPr>
          <a:lstStyle/>
          <a:p>
            <a:r>
              <a:rPr lang="en-US" sz="1200" dirty="0" smtClean="0">
                <a:solidFill>
                  <a:prstClr val="black"/>
                </a:solidFill>
              </a:rPr>
              <a:t>27</a:t>
            </a:r>
            <a:endParaRPr lang="en-US" sz="1200" dirty="0">
              <a:solidFill>
                <a:prstClr val="black"/>
              </a:solidFill>
            </a:endParaRPr>
          </a:p>
        </p:txBody>
      </p:sp>
      <p:sp>
        <p:nvSpPr>
          <p:cNvPr id="9" name="TextBox 8"/>
          <p:cNvSpPr txBox="1"/>
          <p:nvPr/>
        </p:nvSpPr>
        <p:spPr>
          <a:xfrm>
            <a:off x="2362200" y="1676400"/>
            <a:ext cx="381000" cy="276999"/>
          </a:xfrm>
          <a:prstGeom prst="rect">
            <a:avLst/>
          </a:prstGeom>
          <a:noFill/>
        </p:spPr>
        <p:txBody>
          <a:bodyPr wrap="square" rtlCol="0">
            <a:spAutoFit/>
          </a:bodyPr>
          <a:lstStyle/>
          <a:p>
            <a:r>
              <a:rPr lang="en-US" sz="1200" dirty="0" smtClean="0">
                <a:solidFill>
                  <a:prstClr val="black"/>
                </a:solidFill>
              </a:rPr>
              <a:t>21</a:t>
            </a:r>
            <a:endParaRPr lang="en-US" sz="1200" dirty="0">
              <a:solidFill>
                <a:prstClr val="black"/>
              </a:solidFill>
            </a:endParaRPr>
          </a:p>
        </p:txBody>
      </p:sp>
      <p:sp>
        <p:nvSpPr>
          <p:cNvPr id="10" name="TextBox 9"/>
          <p:cNvSpPr txBox="1"/>
          <p:nvPr/>
        </p:nvSpPr>
        <p:spPr>
          <a:xfrm>
            <a:off x="990600" y="1905000"/>
            <a:ext cx="457200" cy="4339650"/>
          </a:xfrm>
          <a:prstGeom prst="rect">
            <a:avLst/>
          </a:prstGeom>
          <a:noFill/>
        </p:spPr>
        <p:txBody>
          <a:bodyPr wrap="square" rtlCol="0">
            <a:spAutoFit/>
          </a:bodyPr>
          <a:lstStyle/>
          <a:p>
            <a:r>
              <a:rPr lang="en-US" sz="1200" dirty="0" smtClean="0">
                <a:solidFill>
                  <a:prstClr val="black"/>
                </a:solidFill>
              </a:rPr>
              <a:t>21</a:t>
            </a:r>
          </a:p>
          <a:p>
            <a:r>
              <a:rPr lang="en-US" sz="1200" dirty="0" smtClean="0">
                <a:solidFill>
                  <a:prstClr val="black"/>
                </a:solidFill>
              </a:rPr>
              <a:t>27</a:t>
            </a:r>
          </a:p>
          <a:p>
            <a:r>
              <a:rPr lang="en-US" sz="1200" dirty="0" smtClean="0">
                <a:solidFill>
                  <a:prstClr val="black"/>
                </a:solidFill>
              </a:rPr>
              <a:t>24</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24</a:t>
            </a:r>
          </a:p>
          <a:p>
            <a:r>
              <a:rPr lang="en-US" sz="1200" dirty="0" smtClean="0">
                <a:solidFill>
                  <a:prstClr val="black"/>
                </a:solidFill>
              </a:rPr>
              <a:t>31</a:t>
            </a:r>
          </a:p>
          <a:p>
            <a:r>
              <a:rPr lang="en-US" sz="1200" dirty="0" smtClean="0">
                <a:solidFill>
                  <a:prstClr val="black"/>
                </a:solidFill>
              </a:rPr>
              <a:t>13</a:t>
            </a:r>
          </a:p>
          <a:p>
            <a:r>
              <a:rPr lang="en-US" sz="1200" dirty="0" smtClean="0">
                <a:solidFill>
                  <a:prstClr val="black"/>
                </a:solidFill>
              </a:rPr>
              <a:t>18</a:t>
            </a:r>
          </a:p>
          <a:p>
            <a:r>
              <a:rPr lang="en-US" sz="1200" dirty="0" smtClean="0">
                <a:solidFill>
                  <a:prstClr val="black"/>
                </a:solidFill>
              </a:rPr>
              <a:t>24</a:t>
            </a:r>
          </a:p>
          <a:p>
            <a:r>
              <a:rPr lang="en-US" sz="1200" dirty="0" smtClean="0">
                <a:solidFill>
                  <a:prstClr val="black"/>
                </a:solidFill>
              </a:rPr>
              <a:t>25</a:t>
            </a:r>
          </a:p>
          <a:p>
            <a:r>
              <a:rPr lang="en-US" sz="1200" dirty="0" smtClean="0">
                <a:solidFill>
                  <a:prstClr val="black"/>
                </a:solidFill>
              </a:rPr>
              <a:t>21</a:t>
            </a:r>
          </a:p>
          <a:p>
            <a:r>
              <a:rPr lang="en-US" sz="1200" dirty="0" smtClean="0">
                <a:solidFill>
                  <a:prstClr val="black"/>
                </a:solidFill>
              </a:rPr>
              <a:t>18</a:t>
            </a:r>
          </a:p>
          <a:p>
            <a:r>
              <a:rPr lang="en-US" sz="1200" dirty="0" smtClean="0">
                <a:solidFill>
                  <a:prstClr val="black"/>
                </a:solidFill>
              </a:rPr>
              <a:t>12</a:t>
            </a:r>
          </a:p>
          <a:p>
            <a:r>
              <a:rPr lang="en-US" sz="1200" dirty="0" smtClean="0">
                <a:solidFill>
                  <a:prstClr val="black"/>
                </a:solidFill>
              </a:rPr>
              <a:t>19</a:t>
            </a:r>
          </a:p>
          <a:p>
            <a:r>
              <a:rPr lang="en-US" sz="1200" dirty="0" smtClean="0">
                <a:solidFill>
                  <a:prstClr val="black"/>
                </a:solidFill>
              </a:rPr>
              <a:t>18</a:t>
            </a:r>
          </a:p>
          <a:p>
            <a:r>
              <a:rPr lang="en-US" sz="1200" dirty="0" smtClean="0">
                <a:solidFill>
                  <a:prstClr val="black"/>
                </a:solidFill>
              </a:rPr>
              <a:t>28</a:t>
            </a:r>
          </a:p>
          <a:p>
            <a:r>
              <a:rPr lang="en-US" sz="1200" dirty="0" smtClean="0">
                <a:solidFill>
                  <a:prstClr val="black"/>
                </a:solidFill>
              </a:rPr>
              <a:t>22</a:t>
            </a:r>
          </a:p>
          <a:p>
            <a:r>
              <a:rPr lang="en-US" sz="1200" dirty="0" smtClean="0">
                <a:solidFill>
                  <a:prstClr val="black"/>
                </a:solidFill>
              </a:rPr>
              <a:t>19</a:t>
            </a:r>
          </a:p>
          <a:p>
            <a:r>
              <a:rPr lang="en-US" sz="1200" dirty="0" smtClean="0">
                <a:solidFill>
                  <a:prstClr val="black"/>
                </a:solidFill>
              </a:rPr>
              <a:t>27</a:t>
            </a:r>
          </a:p>
          <a:p>
            <a:r>
              <a:rPr lang="en-US" sz="1200" dirty="0" smtClean="0">
                <a:solidFill>
                  <a:prstClr val="black"/>
                </a:solidFill>
              </a:rPr>
              <a:t>20</a:t>
            </a:r>
          </a:p>
          <a:p>
            <a:r>
              <a:rPr lang="en-US" sz="1200" dirty="0" smtClean="0">
                <a:solidFill>
                  <a:prstClr val="black"/>
                </a:solidFill>
              </a:rPr>
              <a:t>23</a:t>
            </a:r>
          </a:p>
          <a:p>
            <a:r>
              <a:rPr lang="en-US" sz="1200" dirty="0" smtClean="0">
                <a:solidFill>
                  <a:prstClr val="black"/>
                </a:solidFill>
              </a:rPr>
              <a:t>22</a:t>
            </a:r>
            <a:endParaRPr lang="en-US" sz="1200" dirty="0">
              <a:solidFill>
                <a:prstClr val="black"/>
              </a:solidFill>
            </a:endParaRPr>
          </a:p>
        </p:txBody>
      </p:sp>
      <p:sp>
        <p:nvSpPr>
          <p:cNvPr id="11" name="TextBox 10"/>
          <p:cNvSpPr txBox="1"/>
          <p:nvPr/>
        </p:nvSpPr>
        <p:spPr>
          <a:xfrm>
            <a:off x="3429000" y="1905000"/>
            <a:ext cx="457200" cy="3231654"/>
          </a:xfrm>
          <a:prstGeom prst="rect">
            <a:avLst/>
          </a:prstGeom>
          <a:noFill/>
        </p:spPr>
        <p:txBody>
          <a:bodyPr wrap="square" rtlCol="0">
            <a:spAutoFit/>
          </a:bodyPr>
          <a:lstStyle/>
          <a:p>
            <a:r>
              <a:rPr lang="en-US" sz="1200" dirty="0" smtClean="0">
                <a:solidFill>
                  <a:prstClr val="black"/>
                </a:solidFill>
              </a:rPr>
              <a:t>20</a:t>
            </a:r>
          </a:p>
          <a:p>
            <a:r>
              <a:rPr lang="en-US" sz="1200" dirty="0" smtClean="0">
                <a:solidFill>
                  <a:prstClr val="black"/>
                </a:solidFill>
              </a:rPr>
              <a:t>26</a:t>
            </a:r>
          </a:p>
          <a:p>
            <a:r>
              <a:rPr lang="en-US" sz="1200" dirty="0" smtClean="0">
                <a:solidFill>
                  <a:prstClr val="black"/>
                </a:solidFill>
              </a:rPr>
              <a:t>31</a:t>
            </a:r>
          </a:p>
          <a:p>
            <a:r>
              <a:rPr lang="en-US" sz="1200" dirty="0" smtClean="0">
                <a:solidFill>
                  <a:prstClr val="black"/>
                </a:solidFill>
              </a:rPr>
              <a:t>19</a:t>
            </a:r>
          </a:p>
          <a:p>
            <a:r>
              <a:rPr lang="en-US" sz="1200" dirty="0" smtClean="0">
                <a:solidFill>
                  <a:prstClr val="black"/>
                </a:solidFill>
              </a:rPr>
              <a:t>23</a:t>
            </a:r>
          </a:p>
          <a:p>
            <a:r>
              <a:rPr lang="en-US" sz="1200" dirty="0" smtClean="0">
                <a:solidFill>
                  <a:prstClr val="black"/>
                </a:solidFill>
              </a:rPr>
              <a:t>15</a:t>
            </a:r>
          </a:p>
          <a:p>
            <a:r>
              <a:rPr lang="en-US" sz="1200" dirty="0" smtClean="0">
                <a:solidFill>
                  <a:prstClr val="black"/>
                </a:solidFill>
              </a:rPr>
              <a:t>22</a:t>
            </a:r>
          </a:p>
          <a:p>
            <a:r>
              <a:rPr lang="en-US" sz="1200" dirty="0" smtClean="0">
                <a:solidFill>
                  <a:prstClr val="black"/>
                </a:solidFill>
              </a:rPr>
              <a:t>12</a:t>
            </a:r>
          </a:p>
          <a:p>
            <a:r>
              <a:rPr lang="en-US" sz="1200" dirty="0" smtClean="0">
                <a:solidFill>
                  <a:prstClr val="black"/>
                </a:solidFill>
              </a:rPr>
              <a:t>24</a:t>
            </a:r>
          </a:p>
          <a:p>
            <a:r>
              <a:rPr lang="en-US" sz="1200" dirty="0" smtClean="0">
                <a:solidFill>
                  <a:prstClr val="black"/>
                </a:solidFill>
              </a:rPr>
              <a:t>29</a:t>
            </a:r>
          </a:p>
          <a:p>
            <a:r>
              <a:rPr lang="en-US" sz="1200" dirty="0" smtClean="0">
                <a:solidFill>
                  <a:prstClr val="black"/>
                </a:solidFill>
              </a:rPr>
              <a:t>20</a:t>
            </a:r>
          </a:p>
          <a:p>
            <a:r>
              <a:rPr lang="en-US" sz="1200" dirty="0" smtClean="0">
                <a:solidFill>
                  <a:prstClr val="black"/>
                </a:solidFill>
              </a:rPr>
              <a:t>27</a:t>
            </a:r>
          </a:p>
          <a:p>
            <a:r>
              <a:rPr lang="en-US" sz="1200" dirty="0" smtClean="0">
                <a:solidFill>
                  <a:prstClr val="black"/>
                </a:solidFill>
              </a:rPr>
              <a:t>29</a:t>
            </a:r>
          </a:p>
          <a:p>
            <a:r>
              <a:rPr lang="en-US" sz="1200" dirty="0" smtClean="0">
                <a:solidFill>
                  <a:prstClr val="black"/>
                </a:solidFill>
              </a:rPr>
              <a:t>17</a:t>
            </a:r>
          </a:p>
          <a:p>
            <a:r>
              <a:rPr lang="en-US" sz="1200" dirty="0" smtClean="0">
                <a:solidFill>
                  <a:prstClr val="black"/>
                </a:solidFill>
              </a:rPr>
              <a:t>25</a:t>
            </a:r>
          </a:p>
          <a:p>
            <a:r>
              <a:rPr lang="en-US" sz="1200" dirty="0" smtClean="0">
                <a:solidFill>
                  <a:prstClr val="black"/>
                </a:solidFill>
              </a:rPr>
              <a:t>20</a:t>
            </a:r>
          </a:p>
          <a:p>
            <a:r>
              <a:rPr lang="en-US" sz="1200" dirty="0" smtClean="0">
                <a:solidFill>
                  <a:prstClr val="black"/>
                </a:solidFill>
              </a:rPr>
              <a:t>28</a:t>
            </a:r>
            <a:endParaRPr lang="en-US" sz="1200" dirty="0">
              <a:solidFill>
                <a:prstClr val="black"/>
              </a:solidFill>
            </a:endParaRPr>
          </a:p>
        </p:txBody>
      </p:sp>
      <p:sp>
        <p:nvSpPr>
          <p:cNvPr id="13" name="Rectangle 12"/>
          <p:cNvSpPr/>
          <p:nvPr/>
        </p:nvSpPr>
        <p:spPr>
          <a:xfrm>
            <a:off x="2057400" y="1905000"/>
            <a:ext cx="6096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0292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 1.85014E-8 L 0.15 1.85014E-8 " pathEditMode="relative" rAng="0" ptsTypes="AA">
                                      <p:cBhvr>
                                        <p:cTn id="16" dur="2000" fill="hold"/>
                                        <p:tgtEl>
                                          <p:spTgt spid="8"/>
                                        </p:tgtEl>
                                        <p:attrNameLst>
                                          <p:attrName>ppt_x</p:attrName>
                                          <p:attrName>ppt_y</p:attrName>
                                        </p:attrNameLst>
                                      </p:cBhvr>
                                      <p:rCtr x="75" y="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33333E-6 1.42461E-6 L -0.15417 0.00208 " pathEditMode="relative" rAng="0" ptsTypes="AA">
                                      <p:cBhvr>
                                        <p:cTn id="20" dur="2000" fill="hold"/>
                                        <p:tgtEl>
                                          <p:spTgt spid="9"/>
                                        </p:tgtEl>
                                        <p:attrNameLst>
                                          <p:attrName>ppt_x</p:attrName>
                                          <p:attrName>ppt_y</p:attrName>
                                        </p:attrNameLst>
                                      </p:cBhvr>
                                      <p:rCtr x="-77" y="1"/>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614488"/>
            <a:ext cx="7372350" cy="4524315"/>
          </a:xfrm>
          <a:prstGeom prst="rect">
            <a:avLst/>
          </a:prstGeom>
          <a:noFill/>
        </p:spPr>
        <p:txBody>
          <a:bodyPr wrap="square" rtlCol="0">
            <a:spAutoFit/>
          </a:bodyPr>
          <a:lstStyle/>
          <a:p>
            <a:r>
              <a:rPr lang="en-US" sz="3200" dirty="0" smtClean="0"/>
              <a:t>“The Next Big Thing”</a:t>
            </a:r>
          </a:p>
          <a:p>
            <a:endParaRPr lang="en-US" sz="3200" dirty="0"/>
          </a:p>
          <a:p>
            <a:r>
              <a:rPr lang="en-US" sz="3200" dirty="0" smtClean="0"/>
              <a:t>United States Conference on Teaching Statistics, May 2011</a:t>
            </a:r>
          </a:p>
          <a:p>
            <a:endParaRPr lang="en-US" sz="3200" dirty="0"/>
          </a:p>
          <a:p>
            <a:r>
              <a:rPr lang="en-US" sz="3200" dirty="0" smtClean="0"/>
              <a:t>Common Core State Standards in Mathematics</a:t>
            </a:r>
          </a:p>
          <a:p>
            <a:endParaRPr lang="en-US" sz="3200" dirty="0"/>
          </a:p>
          <a:p>
            <a:r>
              <a:rPr lang="en-US" sz="3200" dirty="0" smtClean="0"/>
              <a:t>Increasingly used in the disciplines</a:t>
            </a:r>
            <a:endParaRPr lang="en-US" sz="3200" dirty="0"/>
          </a:p>
        </p:txBody>
      </p:sp>
    </p:spTree>
    <p:extLst>
      <p:ext uri="{BB962C8B-B14F-4D97-AF65-F5344CB8AC3E}">
        <p14:creationId xmlns:p14="http://schemas.microsoft.com/office/powerpoint/2010/main" val="387216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1160"/>
            <a:ext cx="8153400" cy="74326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r>
              <a:rPr lang="en-US" sz="4000" b="1" dirty="0" smtClean="0">
                <a:solidFill>
                  <a:srgbClr val="68007F">
                    <a:lumMod val="75000"/>
                  </a:srgbClr>
                </a:solidFill>
                <a:latin typeface="Cambria" pitchFamily="18" charset="0"/>
              </a:rPr>
              <a:t>!</a:t>
            </a:r>
            <a:endParaRPr lang="en-US" sz="3600" b="1" dirty="0">
              <a:solidFill>
                <a:srgbClr val="68007F">
                  <a:lumMod val="75000"/>
                </a:srgbClr>
              </a:solidFill>
              <a:latin typeface="Cambria" pitchFamily="18" charset="0"/>
            </a:endParaRPr>
          </a:p>
        </p:txBody>
      </p:sp>
      <p:sp>
        <p:nvSpPr>
          <p:cNvPr id="10" name="TextBox 9"/>
          <p:cNvSpPr txBox="1"/>
          <p:nvPr/>
        </p:nvSpPr>
        <p:spPr>
          <a:xfrm>
            <a:off x="1285410" y="843200"/>
            <a:ext cx="6781800" cy="584775"/>
          </a:xfrm>
          <a:prstGeom prst="rect">
            <a:avLst/>
          </a:prstGeom>
          <a:noFill/>
        </p:spPr>
        <p:txBody>
          <a:bodyPr wrap="square" rtlCol="0">
            <a:spAutoFit/>
          </a:bodyPr>
          <a:lstStyle/>
          <a:p>
            <a:pPr algn="ctr"/>
            <a:r>
              <a:rPr lang="en-US" sz="3200" dirty="0" smtClean="0">
                <a:latin typeface="Cambria" pitchFamily="18" charset="0"/>
                <a:hlinkClick r:id="rId4"/>
              </a:rPr>
              <a:t>www.lock5stat.com</a:t>
            </a:r>
            <a:endParaRPr lang="en-US" sz="3200" dirty="0">
              <a:latin typeface="Cambria" pitchFamily="18" charset="0"/>
            </a:endParaRPr>
          </a:p>
        </p:txBody>
      </p:sp>
      <p:pic>
        <p:nvPicPr>
          <p:cNvPr id="18434" name="Picture 2"/>
          <p:cNvPicPr>
            <a:picLocks noChangeAspect="1" noChangeArrowheads="1"/>
          </p:cNvPicPr>
          <p:nvPr/>
        </p:nvPicPr>
        <p:blipFill>
          <a:blip r:embed="rId5" cstate="print"/>
          <a:srcRect/>
          <a:stretch>
            <a:fillRect/>
          </a:stretch>
        </p:blipFill>
        <p:spPr bwMode="auto">
          <a:xfrm>
            <a:off x="48794" y="1678897"/>
            <a:ext cx="9095206" cy="4792265"/>
          </a:xfrm>
          <a:prstGeom prst="rect">
            <a:avLst/>
          </a:prstGeom>
          <a:noFill/>
          <a:ln w="9525">
            <a:noFill/>
            <a:miter lim="800000"/>
            <a:headEnd/>
            <a:tailEnd/>
          </a:ln>
        </p:spPr>
      </p:pic>
      <p:sp>
        <p:nvSpPr>
          <p:cNvPr id="5" name="Oval 4"/>
          <p:cNvSpPr/>
          <p:nvPr/>
        </p:nvSpPr>
        <p:spPr>
          <a:xfrm>
            <a:off x="5486400" y="3810000"/>
            <a:ext cx="838200" cy="685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5029200" y="3276600"/>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graphicFrame>
        <p:nvGraphicFramePr>
          <p:cNvPr id="6" name="Object 5"/>
          <p:cNvGraphicFramePr>
            <a:graphicFrameLocks noChangeAspect="1"/>
          </p:cNvGraphicFramePr>
          <p:nvPr/>
        </p:nvGraphicFramePr>
        <p:xfrm>
          <a:off x="692150" y="1430338"/>
          <a:ext cx="1471613" cy="1617662"/>
        </p:xfrm>
        <a:graphic>
          <a:graphicData uri="http://schemas.openxmlformats.org/presentationml/2006/ole">
            <mc:AlternateContent xmlns:mc="http://schemas.openxmlformats.org/markup-compatibility/2006">
              <mc:Choice xmlns:v="urn:schemas-microsoft-com:vml" Requires="v">
                <p:oleObj spid="_x0000_s2167" name="Equation" r:id="rId5" imgW="634725" imgH="698197" progId="">
                  <p:embed/>
                </p:oleObj>
              </mc:Choice>
              <mc:Fallback>
                <p:oleObj name="Equation" r:id="rId5" imgW="634725" imgH="69819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 y="1430338"/>
                        <a:ext cx="1471613" cy="161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p:cNvPicPr>
            <a:picLocks noChangeAspect="1" noChangeArrowheads="1"/>
          </p:cNvPicPr>
          <p:nvPr/>
        </p:nvPicPr>
        <p:blipFill>
          <a:blip r:embed="rId7" cstate="print"/>
          <a:srcRect/>
          <a:stretch>
            <a:fillRect/>
          </a:stretch>
        </p:blipFill>
        <p:spPr bwMode="auto">
          <a:xfrm>
            <a:off x="4038600" y="1389850"/>
            <a:ext cx="4495800" cy="5239550"/>
          </a:xfrm>
          <a:prstGeom prst="rect">
            <a:avLst/>
          </a:prstGeom>
          <a:noFill/>
          <a:ln w="9525">
            <a:noFill/>
            <a:miter lim="800000"/>
            <a:headEnd/>
            <a:tailEnd/>
          </a:ln>
        </p:spPr>
      </p:pic>
      <p:sp>
        <p:nvSpPr>
          <p:cNvPr id="8" name="5-Point Star 7"/>
          <p:cNvSpPr/>
          <p:nvPr/>
        </p:nvSpPr>
        <p:spPr>
          <a:xfrm>
            <a:off x="80010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066800"/>
            <a:ext cx="2286000" cy="369332"/>
          </a:xfrm>
          <a:prstGeom prst="rect">
            <a:avLst/>
          </a:prstGeom>
          <a:noFill/>
        </p:spPr>
        <p:txBody>
          <a:bodyPr wrap="square" rtlCol="0">
            <a:spAutoFit/>
          </a:bodyPr>
          <a:lstStyle/>
          <a:p>
            <a:r>
              <a:rPr lang="en-US" dirty="0" smtClean="0">
                <a:solidFill>
                  <a:schemeClr val="accent2"/>
                </a:solidFill>
              </a:rPr>
              <a:t>1. Which formula?</a:t>
            </a:r>
            <a:endParaRPr lang="en-US" dirty="0">
              <a:solidFill>
                <a:schemeClr val="accent2"/>
              </a:solidFill>
            </a:endParaRPr>
          </a:p>
        </p:txBody>
      </p:sp>
      <p:sp>
        <p:nvSpPr>
          <p:cNvPr id="11" name="TextBox 10"/>
          <p:cNvSpPr txBox="1"/>
          <p:nvPr/>
        </p:nvSpPr>
        <p:spPr>
          <a:xfrm>
            <a:off x="457200" y="3087469"/>
            <a:ext cx="2971800" cy="646331"/>
          </a:xfrm>
          <a:prstGeom prst="rect">
            <a:avLst/>
          </a:prstGeom>
          <a:noFill/>
        </p:spPr>
        <p:txBody>
          <a:bodyPr wrap="square" rtlCol="0">
            <a:spAutoFit/>
          </a:bodyPr>
          <a:lstStyle/>
          <a:p>
            <a:r>
              <a:rPr lang="en-US" dirty="0" smtClean="0">
                <a:solidFill>
                  <a:schemeClr val="accent2"/>
                </a:solidFill>
              </a:rPr>
              <a:t>2. Calculate numbers and plug into formula</a:t>
            </a:r>
            <a:endParaRPr lang="en-US" dirty="0">
              <a:solidFill>
                <a:schemeClr val="accent2"/>
              </a:solidFill>
            </a:endParaRPr>
          </a:p>
        </p:txBody>
      </p:sp>
      <p:sp>
        <p:nvSpPr>
          <p:cNvPr id="12" name="TextBox 11"/>
          <p:cNvSpPr txBox="1"/>
          <p:nvPr/>
        </p:nvSpPr>
        <p:spPr>
          <a:xfrm>
            <a:off x="381000" y="5117068"/>
            <a:ext cx="3733800" cy="369332"/>
          </a:xfrm>
          <a:prstGeom prst="rect">
            <a:avLst/>
          </a:prstGeom>
          <a:noFill/>
        </p:spPr>
        <p:txBody>
          <a:bodyPr wrap="square" rtlCol="0">
            <a:spAutoFit/>
          </a:bodyPr>
          <a:lstStyle/>
          <a:p>
            <a:r>
              <a:rPr lang="en-US" dirty="0" smtClean="0">
                <a:solidFill>
                  <a:schemeClr val="accent2"/>
                </a:solidFill>
              </a:rPr>
              <a:t>3. Plug into calculator</a:t>
            </a:r>
            <a:endParaRPr lang="en-US" dirty="0">
              <a:solidFill>
                <a:schemeClr val="accent2"/>
              </a:solidFill>
            </a:endParaRPr>
          </a:p>
        </p:txBody>
      </p:sp>
      <p:sp>
        <p:nvSpPr>
          <p:cNvPr id="13" name="TextBox 12"/>
          <p:cNvSpPr txBox="1"/>
          <p:nvPr/>
        </p:nvSpPr>
        <p:spPr>
          <a:xfrm>
            <a:off x="2819400" y="1066800"/>
            <a:ext cx="4191000" cy="369332"/>
          </a:xfrm>
          <a:prstGeom prst="rect">
            <a:avLst/>
          </a:prstGeom>
          <a:noFill/>
        </p:spPr>
        <p:txBody>
          <a:bodyPr wrap="square" rtlCol="0">
            <a:spAutoFit/>
          </a:bodyPr>
          <a:lstStyle/>
          <a:p>
            <a:r>
              <a:rPr lang="en-US" dirty="0" smtClean="0">
                <a:solidFill>
                  <a:schemeClr val="accent2"/>
                </a:solidFill>
              </a:rPr>
              <a:t>4. Which theoretical distribution?</a:t>
            </a:r>
            <a:endParaRPr lang="en-US" dirty="0">
              <a:solidFill>
                <a:schemeClr val="accent2"/>
              </a:solidFill>
            </a:endParaRPr>
          </a:p>
        </p:txBody>
      </p:sp>
      <p:sp>
        <p:nvSpPr>
          <p:cNvPr id="14" name="TextBox 13"/>
          <p:cNvSpPr txBox="1"/>
          <p:nvPr/>
        </p:nvSpPr>
        <p:spPr>
          <a:xfrm>
            <a:off x="2819400" y="1600200"/>
            <a:ext cx="990600" cy="369332"/>
          </a:xfrm>
          <a:prstGeom prst="rect">
            <a:avLst/>
          </a:prstGeom>
          <a:noFill/>
        </p:spPr>
        <p:txBody>
          <a:bodyPr wrap="square" rtlCol="0">
            <a:spAutoFit/>
          </a:bodyPr>
          <a:lstStyle/>
          <a:p>
            <a:r>
              <a:rPr lang="en-US" dirty="0" smtClean="0">
                <a:solidFill>
                  <a:schemeClr val="accent2"/>
                </a:solidFill>
              </a:rPr>
              <a:t>5. </a:t>
            </a:r>
            <a:r>
              <a:rPr lang="en-US" dirty="0" err="1" smtClean="0">
                <a:solidFill>
                  <a:schemeClr val="accent2"/>
                </a:solidFill>
              </a:rPr>
              <a:t>df</a:t>
            </a:r>
            <a:r>
              <a:rPr lang="en-US" dirty="0" smtClean="0">
                <a:solidFill>
                  <a:schemeClr val="accent2"/>
                </a:solidFill>
              </a:rPr>
              <a:t>?</a:t>
            </a:r>
            <a:endParaRPr lang="en-US" dirty="0">
              <a:solidFill>
                <a:schemeClr val="accent2"/>
              </a:solidFill>
            </a:endParaRPr>
          </a:p>
        </p:txBody>
      </p:sp>
      <p:sp>
        <p:nvSpPr>
          <p:cNvPr id="15" name="TextBox 14"/>
          <p:cNvSpPr txBox="1"/>
          <p:nvPr/>
        </p:nvSpPr>
        <p:spPr>
          <a:xfrm>
            <a:off x="2819400" y="1981200"/>
            <a:ext cx="1066800" cy="646331"/>
          </a:xfrm>
          <a:prstGeom prst="rect">
            <a:avLst/>
          </a:prstGeom>
          <a:noFill/>
        </p:spPr>
        <p:txBody>
          <a:bodyPr wrap="square" rtlCol="0">
            <a:spAutoFit/>
          </a:bodyPr>
          <a:lstStyle/>
          <a:p>
            <a:r>
              <a:rPr lang="en-US" dirty="0" smtClean="0">
                <a:solidFill>
                  <a:schemeClr val="accent2"/>
                </a:solidFill>
              </a:rPr>
              <a:t>6. find p-value</a:t>
            </a:r>
            <a:endParaRPr lang="en-US" dirty="0">
              <a:solidFill>
                <a:schemeClr val="accent2"/>
              </a:solidFill>
            </a:endParaRPr>
          </a:p>
        </p:txBody>
      </p:sp>
      <p:sp>
        <p:nvSpPr>
          <p:cNvPr id="16" name="Right Arrow 15"/>
          <p:cNvSpPr/>
          <p:nvPr/>
        </p:nvSpPr>
        <p:spPr>
          <a:xfrm>
            <a:off x="3962400" y="37338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8001000" y="1905000"/>
            <a:ext cx="762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 y="6019800"/>
            <a:ext cx="3276600" cy="369332"/>
          </a:xfrm>
          <a:prstGeom prst="rect">
            <a:avLst/>
          </a:prstGeom>
          <a:noFill/>
          <a:ln>
            <a:solidFill>
              <a:srgbClr val="7030A0"/>
            </a:solidFill>
          </a:ln>
        </p:spPr>
        <p:txBody>
          <a:bodyPr wrap="square" rtlCol="0">
            <a:spAutoFit/>
          </a:bodyPr>
          <a:lstStyle/>
          <a:p>
            <a:r>
              <a:rPr lang="en-US" dirty="0" smtClean="0">
                <a:solidFill>
                  <a:schemeClr val="accent4"/>
                </a:solidFill>
              </a:rPr>
              <a:t>0.0005 &lt; p-value &lt; 0.001</a:t>
            </a:r>
            <a:endParaRPr lang="en-US" dirty="0">
              <a:solidFill>
                <a:schemeClr val="accent4"/>
              </a:solidFill>
            </a:endParaRPr>
          </a:p>
        </p:txBody>
      </p:sp>
      <p:graphicFrame>
        <p:nvGraphicFramePr>
          <p:cNvPr id="19" name="Object 18"/>
          <p:cNvGraphicFramePr>
            <a:graphicFrameLocks noChangeAspect="1"/>
          </p:cNvGraphicFramePr>
          <p:nvPr/>
        </p:nvGraphicFramePr>
        <p:xfrm>
          <a:off x="685800" y="3657600"/>
          <a:ext cx="2286000" cy="1494692"/>
        </p:xfrm>
        <a:graphic>
          <a:graphicData uri="http://schemas.openxmlformats.org/presentationml/2006/ole">
            <mc:AlternateContent xmlns:mc="http://schemas.openxmlformats.org/markup-compatibility/2006">
              <mc:Choice xmlns:v="urn:schemas-microsoft-com:vml" Requires="v">
                <p:oleObj spid="_x0000_s2168" name="Equation" r:id="rId8" imgW="990600" imgH="647700" progId="Equation.3">
                  <p:embed/>
                </p:oleObj>
              </mc:Choice>
              <mc:Fallback>
                <p:oleObj name="Equation" r:id="rId8" imgW="990600" imgH="6477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657600"/>
                        <a:ext cx="2286000" cy="14946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609600" y="5486400"/>
          <a:ext cx="1066800" cy="439271"/>
        </p:xfrm>
        <a:graphic>
          <a:graphicData uri="http://schemas.openxmlformats.org/presentationml/2006/ole">
            <mc:AlternateContent xmlns:mc="http://schemas.openxmlformats.org/markup-compatibility/2006">
              <mc:Choice xmlns:v="urn:schemas-microsoft-com:vml" Requires="v">
                <p:oleObj spid="_x0000_s2169" name="Equation" r:id="rId10" imgW="431425" imgH="177646" progId="Equation.3">
                  <p:embed/>
                </p:oleObj>
              </mc:Choice>
              <mc:Fallback>
                <p:oleObj name="Equation" r:id="rId10" imgW="431425" imgH="177646"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5486400"/>
                        <a:ext cx="1066800" cy="4392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Arrow Connector 3"/>
          <p:cNvCxnSpPr/>
          <p:nvPr/>
        </p:nvCxnSpPr>
        <p:spPr>
          <a:xfrm flipH="1">
            <a:off x="2743200" y="4191000"/>
            <a:ext cx="1066800" cy="1676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09600" y="5867400"/>
            <a:ext cx="3505200" cy="7620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2514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Beer and Mosquitoes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1384995"/>
          </a:xfrm>
          <a:prstGeom prst="rect">
            <a:avLst/>
          </a:prstGeom>
          <a:noFill/>
        </p:spPr>
        <p:txBody>
          <a:bodyPr wrap="square" rtlCol="0">
            <a:spAutoFit/>
          </a:bodyPr>
          <a:lstStyle/>
          <a:p>
            <a:r>
              <a:rPr lang="en-US" sz="2800" dirty="0" smtClean="0"/>
              <a:t>The results seen in the experiment are very unlikely to happen just by random chance (just 1 out of 1000!)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strong evidence that drinking beer does attract mosquitoes!</a:t>
            </a:r>
            <a:endParaRPr lang="en-US" sz="3200" dirty="0"/>
          </a:p>
        </p:txBody>
      </p:sp>
      <p:sp>
        <p:nvSpPr>
          <p:cNvPr id="16" name="Rectangle 15"/>
          <p:cNvSpPr/>
          <p:nvPr/>
        </p:nvSpPr>
        <p:spPr>
          <a:xfrm>
            <a:off x="1295400" y="3581400"/>
            <a:ext cx="6324600" cy="1600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371475"/>
            <a:ext cx="7772400" cy="1143000"/>
          </a:xfrm>
        </p:spPr>
        <p:txBody>
          <a:bodyPr/>
          <a:lstStyle/>
          <a:p>
            <a:r>
              <a:rPr lang="en-US" dirty="0" smtClean="0"/>
              <a:t>“Randomization” Samples</a:t>
            </a:r>
            <a:endParaRPr lang="en-US" dirty="0"/>
          </a:p>
        </p:txBody>
      </p:sp>
      <p:sp>
        <p:nvSpPr>
          <p:cNvPr id="3" name="TextBox 2"/>
          <p:cNvSpPr txBox="1"/>
          <p:nvPr/>
        </p:nvSpPr>
        <p:spPr>
          <a:xfrm>
            <a:off x="481012" y="1752600"/>
            <a:ext cx="8077200" cy="2462213"/>
          </a:xfrm>
          <a:prstGeom prst="rect">
            <a:avLst/>
          </a:prstGeom>
          <a:solidFill>
            <a:schemeClr val="accent2">
              <a:lumMod val="60000"/>
              <a:lumOff val="40000"/>
            </a:schemeClr>
          </a:solidFill>
        </p:spPr>
        <p:txBody>
          <a:bodyPr wrap="square" rtlCol="0">
            <a:spAutoFit/>
          </a:bodyPr>
          <a:lstStyle/>
          <a:p>
            <a:pPr>
              <a:spcAft>
                <a:spcPts val="1200"/>
              </a:spcAft>
            </a:pPr>
            <a:r>
              <a:rPr lang="en-US" sz="3600" b="1" dirty="0" smtClean="0"/>
              <a:t>Key idea: </a:t>
            </a:r>
            <a:r>
              <a:rPr lang="en-US" sz="3600" dirty="0" smtClean="0"/>
              <a:t>Generate samples that are</a:t>
            </a:r>
          </a:p>
          <a:p>
            <a:pPr marL="742950" indent="-742950">
              <a:buAutoNum type="alphaLcParenBoth"/>
            </a:pPr>
            <a:r>
              <a:rPr lang="en-US" sz="3600" dirty="0" smtClean="0"/>
              <a:t>based on the original sample </a:t>
            </a:r>
          </a:p>
          <a:p>
            <a:r>
              <a:rPr lang="en-US" sz="3600" dirty="0" smtClean="0"/>
              <a:t>               AND</a:t>
            </a:r>
          </a:p>
          <a:p>
            <a:pPr marL="742950" indent="-742950">
              <a:buAutoNum type="alphaLcParenBoth"/>
            </a:pPr>
            <a:r>
              <a:rPr lang="en-US" sz="3600" dirty="0" smtClean="0"/>
              <a:t>consistent with some null hypothesis.</a:t>
            </a:r>
            <a:endParaRPr lang="en-US" sz="3600" dirty="0"/>
          </a:p>
        </p:txBody>
      </p:sp>
    </p:spTree>
    <p:extLst>
      <p:ext uri="{BB962C8B-B14F-4D97-AF65-F5344CB8AC3E}">
        <p14:creationId xmlns:p14="http://schemas.microsoft.com/office/powerpoint/2010/main" val="14593827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6178"/>
            <a:ext cx="8153400" cy="871145"/>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3" name="TextBox 2"/>
          <p:cNvSpPr txBox="1"/>
          <p:nvPr/>
        </p:nvSpPr>
        <p:spPr>
          <a:xfrm>
            <a:off x="785813" y="1985963"/>
            <a:ext cx="7824787" cy="2308324"/>
          </a:xfrm>
          <a:prstGeom prst="rect">
            <a:avLst/>
          </a:prstGeom>
          <a:noFill/>
        </p:spPr>
        <p:txBody>
          <a:bodyPr wrap="square" rtlCol="0">
            <a:spAutoFit/>
          </a:bodyPr>
          <a:lstStyle/>
          <a:p>
            <a:r>
              <a:rPr lang="en-US" sz="4800" dirty="0" smtClean="0"/>
              <a:t>Do sports teams with more “malevolent” uniforms get penalized more often?</a:t>
            </a:r>
            <a:endParaRPr lang="en-US" sz="4800" dirty="0"/>
          </a:p>
        </p:txBody>
      </p:sp>
    </p:spTree>
    <p:extLst>
      <p:ext uri="{BB962C8B-B14F-4D97-AF65-F5344CB8AC3E}">
        <p14:creationId xmlns:p14="http://schemas.microsoft.com/office/powerpoint/2010/main" val="23837056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0" y="887415"/>
            <a:ext cx="6274234" cy="407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186130"/>
            <a:ext cx="8153400" cy="1219200"/>
          </a:xfrm>
          <a:prstGeom prst="rect">
            <a:avLst/>
          </a:prstGeom>
        </p:spPr>
        <p:txBody>
          <a:bodyPr/>
          <a:lstStyle/>
          <a:p>
            <a:pPr lvl="0" algn="ctr">
              <a:spcBef>
                <a:spcPct val="0"/>
              </a:spcBef>
              <a:defRPr/>
            </a:pPr>
            <a:r>
              <a:rPr lang="en-US" sz="4000" b="1" dirty="0" smtClean="0">
                <a:solidFill>
                  <a:srgbClr val="7030A0"/>
                </a:solidFill>
                <a:latin typeface="Cambria" pitchFamily="18" charset="0"/>
              </a:rPr>
              <a:t>Example 2:  Malevolent Uniforms</a:t>
            </a:r>
            <a:endParaRPr lang="en-US" sz="3600" b="1" dirty="0">
              <a:solidFill>
                <a:srgbClr val="7030A0"/>
              </a:solidFill>
              <a:latin typeface="Cambria" pitchFamily="18" charset="0"/>
            </a:endParaRPr>
          </a:p>
        </p:txBody>
      </p:sp>
      <p:sp>
        <p:nvSpPr>
          <p:cNvPr id="8" name="TextBox 7"/>
          <p:cNvSpPr txBox="1"/>
          <p:nvPr/>
        </p:nvSpPr>
        <p:spPr>
          <a:xfrm>
            <a:off x="7040326" y="2255386"/>
            <a:ext cx="1728916" cy="1200329"/>
          </a:xfrm>
          <a:prstGeom prst="rect">
            <a:avLst/>
          </a:prstGeom>
          <a:noFill/>
        </p:spPr>
        <p:txBody>
          <a:bodyPr wrap="square" rtlCol="0">
            <a:spAutoFit/>
          </a:bodyPr>
          <a:lstStyle/>
          <a:p>
            <a:r>
              <a:rPr lang="en-US" sz="2400" dirty="0" smtClean="0">
                <a:latin typeface="Cambria" pitchFamily="18" charset="0"/>
              </a:rPr>
              <a:t>Sample Correlation </a:t>
            </a:r>
          </a:p>
          <a:p>
            <a:r>
              <a:rPr lang="en-US" sz="2400" dirty="0" smtClean="0">
                <a:latin typeface="Cambria" pitchFamily="18" charset="0"/>
              </a:rPr>
              <a:t>=  0.43</a:t>
            </a:r>
            <a:endParaRPr lang="en-US" sz="2400" dirty="0">
              <a:latin typeface="Cambria" pitchFamily="18" charset="0"/>
            </a:endParaRPr>
          </a:p>
        </p:txBody>
      </p:sp>
      <p:sp>
        <p:nvSpPr>
          <p:cNvPr id="10" name="TextBox 9"/>
          <p:cNvSpPr txBox="1"/>
          <p:nvPr/>
        </p:nvSpPr>
        <p:spPr>
          <a:xfrm>
            <a:off x="854439" y="5115350"/>
            <a:ext cx="7644984" cy="1384995"/>
          </a:xfrm>
          <a:prstGeom prst="rect">
            <a:avLst/>
          </a:prstGeom>
          <a:noFill/>
        </p:spPr>
        <p:txBody>
          <a:bodyPr wrap="square" rtlCol="0">
            <a:spAutoFit/>
          </a:bodyPr>
          <a:lstStyle/>
          <a:p>
            <a:r>
              <a:rPr lang="en-US" sz="2800" i="1" dirty="0" smtClean="0">
                <a:latin typeface="Cambria" pitchFamily="18" charset="0"/>
              </a:rPr>
              <a:t>Do teams with more malevolent uniforms commit more penalties, or is the relationship just due to random chance?</a:t>
            </a:r>
            <a:endParaRPr lang="en-US" sz="2800" i="1" dirty="0">
              <a:latin typeface="Cambria" pitchFamily="18" charset="0"/>
            </a:endParaRPr>
          </a:p>
        </p:txBody>
      </p:sp>
      <p:sp>
        <p:nvSpPr>
          <p:cNvPr id="13" name="Rectangle 12"/>
          <p:cNvSpPr/>
          <p:nvPr/>
        </p:nvSpPr>
        <p:spPr>
          <a:xfrm>
            <a:off x="584616" y="5108362"/>
            <a:ext cx="8034728" cy="139732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cstate="print"/>
          <a:srcRect/>
          <a:stretch>
            <a:fillRect/>
          </a:stretch>
        </p:blipFill>
        <p:spPr bwMode="auto">
          <a:xfrm>
            <a:off x="1964980" y="3647379"/>
            <a:ext cx="508878" cy="590550"/>
          </a:xfrm>
          <a:prstGeom prst="rect">
            <a:avLst/>
          </a:prstGeom>
          <a:noFill/>
          <a:ln w="9525">
            <a:noFill/>
            <a:miter lim="800000"/>
            <a:headEnd/>
            <a:tailEnd/>
          </a:ln>
        </p:spPr>
      </p:pic>
      <p:cxnSp>
        <p:nvCxnSpPr>
          <p:cNvPr id="16" name="Straight Arrow Connector 15"/>
          <p:cNvCxnSpPr/>
          <p:nvPr/>
        </p:nvCxnSpPr>
        <p:spPr>
          <a:xfrm flipH="1">
            <a:off x="1124286" y="3995589"/>
            <a:ext cx="801974" cy="2766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5" cstate="print"/>
          <a:srcRect/>
          <a:stretch>
            <a:fillRect/>
          </a:stretch>
        </p:blipFill>
        <p:spPr bwMode="auto">
          <a:xfrm>
            <a:off x="7370305" y="869450"/>
            <a:ext cx="631285" cy="666750"/>
          </a:xfrm>
          <a:prstGeom prst="rect">
            <a:avLst/>
          </a:prstGeom>
          <a:noFill/>
          <a:ln w="9525">
            <a:noFill/>
            <a:miter lim="800000"/>
            <a:headEnd/>
            <a:tailEnd/>
          </a:ln>
        </p:spPr>
      </p:pic>
      <p:cxnSp>
        <p:nvCxnSpPr>
          <p:cNvPr id="18" name="Straight Arrow Connector 17"/>
          <p:cNvCxnSpPr/>
          <p:nvPr/>
        </p:nvCxnSpPr>
        <p:spPr>
          <a:xfrm flipH="1">
            <a:off x="6430787" y="1214228"/>
            <a:ext cx="809469" cy="134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Simulation Approach</a:t>
            </a:r>
            <a:endParaRPr lang="en-US" sz="3600" b="1" dirty="0">
              <a:solidFill>
                <a:srgbClr val="68007F">
                  <a:lumMod val="75000"/>
                </a:srgbClr>
              </a:solidFill>
              <a:latin typeface="Cambria" pitchFamily="18" charset="0"/>
            </a:endParaRPr>
          </a:p>
        </p:txBody>
      </p:sp>
      <p:sp>
        <p:nvSpPr>
          <p:cNvPr id="14" name="TextBox 13"/>
          <p:cNvSpPr txBox="1"/>
          <p:nvPr/>
        </p:nvSpPr>
        <p:spPr>
          <a:xfrm>
            <a:off x="4267200" y="2102346"/>
            <a:ext cx="4191000" cy="3231654"/>
          </a:xfrm>
          <a:prstGeom prst="rect">
            <a:avLst/>
          </a:prstGeom>
          <a:noFill/>
        </p:spPr>
        <p:txBody>
          <a:bodyPr wrap="square" rtlCol="0">
            <a:spAutoFit/>
          </a:bodyPr>
          <a:lstStyle/>
          <a:p>
            <a:r>
              <a:rPr lang="en-US" sz="2400" i="1" dirty="0" smtClean="0">
                <a:latin typeface="Cambria" pitchFamily="18" charset="0"/>
              </a:rPr>
              <a:t>Find out how extreme this correlation would be, if there is no relationship between uniform malevolence and penalties.</a:t>
            </a:r>
          </a:p>
          <a:p>
            <a:endParaRPr lang="en-US" sz="2400" i="1" dirty="0" smtClean="0">
              <a:latin typeface="Cambria" pitchFamily="18" charset="0"/>
            </a:endParaRPr>
          </a:p>
          <a:p>
            <a:r>
              <a:rPr lang="en-US" sz="2400" i="1" dirty="0" smtClean="0">
                <a:latin typeface="Cambria" pitchFamily="18" charset="0"/>
              </a:rPr>
              <a:t>What kinds of results would we see, just by random chance?</a:t>
            </a:r>
          </a:p>
          <a:p>
            <a:endParaRPr lang="en-US" sz="1200" i="1" dirty="0" smtClean="0">
              <a:latin typeface="Cambria"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 y="1276350"/>
            <a:ext cx="28098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245864" y="1276350"/>
            <a:ext cx="3655488" cy="461665"/>
          </a:xfrm>
          <a:prstGeom prst="rect">
            <a:avLst/>
          </a:prstGeom>
        </p:spPr>
        <p:txBody>
          <a:bodyPr wrap="none">
            <a:spAutoFit/>
          </a:bodyPr>
          <a:lstStyle/>
          <a:p>
            <a:r>
              <a:rPr lang="en-US" sz="2400" dirty="0">
                <a:latin typeface="Cambria" pitchFamily="18" charset="0"/>
              </a:rPr>
              <a:t>Sample </a:t>
            </a:r>
            <a:r>
              <a:rPr lang="en-US" sz="2400" dirty="0" smtClean="0">
                <a:latin typeface="Cambria" pitchFamily="18" charset="0"/>
              </a:rPr>
              <a:t>Correlation =  </a:t>
            </a:r>
            <a:r>
              <a:rPr lang="en-US" sz="2400" dirty="0">
                <a:latin typeface="Cambria" pitchFamily="18" charset="0"/>
              </a:rPr>
              <a:t>0.43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0"/>
            <a:ext cx="7772400" cy="1143000"/>
          </a:xfrm>
        </p:spPr>
        <p:txBody>
          <a:bodyPr/>
          <a:lstStyle/>
          <a:p>
            <a:r>
              <a:rPr lang="en-US" dirty="0" smtClean="0"/>
              <a:t>Randomization by Scrambling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565638" y="1108392"/>
                <a:ext cx="2971800" cy="954107"/>
              </a:xfrm>
              <a:prstGeom prst="rect">
                <a:avLst/>
              </a:prstGeom>
              <a:noFill/>
            </p:spPr>
            <p:txBody>
              <a:bodyPr wrap="square" rtlCol="0">
                <a:spAutoFit/>
              </a:bodyPr>
              <a:lstStyle/>
              <a:p>
                <a:r>
                  <a:rPr lang="en-US" sz="2800" dirty="0" smtClean="0">
                    <a:solidFill>
                      <a:schemeClr val="tx1"/>
                    </a:solidFill>
                  </a:rPr>
                  <a:t>Original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=0.43</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5638" y="1108392"/>
                <a:ext cx="2971800" cy="954107"/>
              </a:xfrm>
              <a:prstGeom prst="rect">
                <a:avLst/>
              </a:prstGeom>
              <a:blipFill rotWithShape="1">
                <a:blip r:embed="rId3"/>
                <a:stretch>
                  <a:fillRect l="-4312" t="-5769"/>
                </a:stretch>
              </a:blipFill>
            </p:spPr>
            <p:txBody>
              <a:bodyPr/>
              <a:lstStyle/>
              <a:p>
                <a:r>
                  <a:rPr lang="en-US">
                    <a:noFill/>
                  </a:rPr>
                  <a:t> </a:t>
                </a:r>
              </a:p>
            </p:txBody>
          </p:sp>
        </mc:Fallback>
      </mc:AlternateContent>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37" y="2176803"/>
            <a:ext cx="303664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723" y="2210138"/>
            <a:ext cx="2959404"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4600635" y="1122679"/>
                <a:ext cx="2971800" cy="954107"/>
              </a:xfrm>
              <a:prstGeom prst="rect">
                <a:avLst/>
              </a:prstGeom>
              <a:noFill/>
            </p:spPr>
            <p:txBody>
              <a:bodyPr wrap="square" rtlCol="0">
                <a:spAutoFit/>
              </a:bodyPr>
              <a:lstStyle/>
              <a:p>
                <a:r>
                  <a:rPr lang="en-US" sz="2800" dirty="0" smtClean="0">
                    <a:solidFill>
                      <a:schemeClr val="tx1"/>
                    </a:solidFill>
                  </a:rPr>
                  <a:t>Scrambled sample</a:t>
                </a:r>
              </a:p>
              <a:p>
                <a:pPr algn="ctr"/>
                <a14:m>
                  <m:oMathPara xmlns:m="http://schemas.openxmlformats.org/officeDocument/2006/math">
                    <m:oMathParaPr>
                      <m:jc m:val="centerGroup"/>
                    </m:oMathParaPr>
                    <m:oMath xmlns:m="http://schemas.openxmlformats.org/officeDocument/2006/math">
                      <m:r>
                        <a:rPr lang="en-US" sz="2800" i="1" dirty="0" smtClean="0">
                          <a:solidFill>
                            <a:schemeClr val="tx1"/>
                          </a:solidFill>
                          <a:latin typeface="Cambria Math"/>
                        </a:rPr>
                        <m:t>𝑟</m:t>
                      </m:r>
                      <m:r>
                        <a:rPr lang="en-US" sz="2800" i="1" dirty="0" smtClean="0">
                          <a:solidFill>
                            <a:schemeClr val="tx1"/>
                          </a:solidFill>
                          <a:latin typeface="Cambria Math"/>
                        </a:rPr>
                        <m:t>=−0.03</m:t>
                      </m:r>
                    </m:oMath>
                  </m:oMathPara>
                </a14:m>
                <a:endParaRPr lang="en-US" sz="28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600635" y="1122679"/>
                <a:ext cx="2971800" cy="954107"/>
              </a:xfrm>
              <a:prstGeom prst="rect">
                <a:avLst/>
              </a:prstGeom>
              <a:blipFill rotWithShape="1">
                <a:blip r:embed="rId6"/>
                <a:stretch>
                  <a:fillRect l="-4312" t="-5732"/>
                </a:stretch>
              </a:blipFill>
            </p:spPr>
            <p:txBody>
              <a:bodyPr/>
              <a:lstStyle/>
              <a:p>
                <a:r>
                  <a:rPr lang="en-US">
                    <a:noFill/>
                  </a:rPr>
                  <a:t> </a:t>
                </a:r>
              </a:p>
            </p:txBody>
          </p:sp>
        </mc:Fallback>
      </mc:AlternateContent>
    </p:spTree>
    <p:extLst>
      <p:ext uri="{BB962C8B-B14F-4D97-AF65-F5344CB8AC3E}">
        <p14:creationId xmlns:p14="http://schemas.microsoft.com/office/powerpoint/2010/main" val="366980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wipe(up)">
                                      <p:cBhvr>
                                        <p:cTn id="1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14" y="1811675"/>
            <a:ext cx="8370886" cy="464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err="1" smtClean="0">
                <a:solidFill>
                  <a:srgbClr val="68007F">
                    <a:lumMod val="75000"/>
                  </a:srgbClr>
                </a:solidFill>
                <a:latin typeface="Cambria" pitchFamily="18" charset="0"/>
              </a:rPr>
              <a:t>StatKey</a:t>
            </a:r>
            <a:endParaRPr lang="en-US" sz="3600" b="1" dirty="0">
              <a:solidFill>
                <a:srgbClr val="68007F">
                  <a:lumMod val="75000"/>
                </a:srgbClr>
              </a:solidFill>
              <a:latin typeface="Cambria" pitchFamily="18" charset="0"/>
            </a:endParaRPr>
          </a:p>
        </p:txBody>
      </p:sp>
      <p:sp>
        <p:nvSpPr>
          <p:cNvPr id="10" name="TextBox 9"/>
          <p:cNvSpPr txBox="1"/>
          <p:nvPr/>
        </p:nvSpPr>
        <p:spPr>
          <a:xfrm>
            <a:off x="1600200" y="1143000"/>
            <a:ext cx="6781800" cy="584775"/>
          </a:xfrm>
          <a:prstGeom prst="rect">
            <a:avLst/>
          </a:prstGeom>
          <a:noFill/>
        </p:spPr>
        <p:txBody>
          <a:bodyPr wrap="square" rtlCol="0">
            <a:spAutoFit/>
          </a:bodyPr>
          <a:lstStyle/>
          <a:p>
            <a:r>
              <a:rPr lang="en-US" sz="3200" dirty="0" smtClean="0">
                <a:latin typeface="Cambria" pitchFamily="18" charset="0"/>
                <a:hlinkClick r:id="rId5"/>
              </a:rPr>
              <a:t>www.lock5stat.com/statkey</a:t>
            </a:r>
            <a:r>
              <a:rPr lang="en-US" sz="3200" dirty="0" smtClean="0">
                <a:latin typeface="Cambria" pitchFamily="18" charset="0"/>
              </a:rPr>
              <a:t> </a:t>
            </a:r>
            <a:endParaRPr lang="en-US" sz="3200" dirty="0">
              <a:latin typeface="Cambria" pitchFamily="18" charset="0"/>
            </a:endParaRPr>
          </a:p>
        </p:txBody>
      </p:sp>
      <p:sp>
        <p:nvSpPr>
          <p:cNvPr id="5" name="Oval 4"/>
          <p:cNvSpPr/>
          <p:nvPr/>
        </p:nvSpPr>
        <p:spPr>
          <a:xfrm>
            <a:off x="5103876" y="3962400"/>
            <a:ext cx="838200" cy="609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rgbClr val="C00000"/>
                </a:solidFill>
              </a:ln>
              <a:noFill/>
            </a:endParaRPr>
          </a:p>
        </p:txBody>
      </p:sp>
      <p:sp>
        <p:nvSpPr>
          <p:cNvPr id="6" name="TextBox 5"/>
          <p:cNvSpPr txBox="1"/>
          <p:nvPr/>
        </p:nvSpPr>
        <p:spPr>
          <a:xfrm>
            <a:off x="4586701" y="3521255"/>
            <a:ext cx="1371600" cy="461665"/>
          </a:xfrm>
          <a:prstGeom prst="rect">
            <a:avLst/>
          </a:prstGeom>
          <a:noFill/>
        </p:spPr>
        <p:txBody>
          <a:bodyPr wrap="square" rtlCol="0">
            <a:spAutoFit/>
          </a:bodyPr>
          <a:lstStyle/>
          <a:p>
            <a:r>
              <a:rPr lang="en-US" sz="2400" dirty="0" smtClean="0">
                <a:solidFill>
                  <a:srgbClr val="C00000"/>
                </a:solidFill>
              </a:rPr>
              <a:t>P-value</a:t>
            </a:r>
            <a:endParaRPr lang="en-US" sz="2400" dirty="0">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1219200"/>
          </a:xfrm>
          <a:prstGeom prst="rect">
            <a:avLst/>
          </a:prstGeom>
        </p:spPr>
        <p:txBody>
          <a:bodyPr/>
          <a:lstStyle/>
          <a:p>
            <a:pPr lvl="0" algn="ctr">
              <a:spcBef>
                <a:spcPct val="0"/>
              </a:spcBef>
              <a:defRPr/>
            </a:pPr>
            <a:r>
              <a:rPr lang="en-US" sz="4000" b="1" dirty="0" smtClean="0">
                <a:solidFill>
                  <a:srgbClr val="68007F">
                    <a:lumMod val="75000"/>
                  </a:srgbClr>
                </a:solidFill>
                <a:latin typeface="Cambria" pitchFamily="18" charset="0"/>
              </a:rPr>
              <a:t>Malevolent Uniforms</a:t>
            </a:r>
          </a:p>
          <a:p>
            <a:pPr lvl="0" algn="ctr">
              <a:spcBef>
                <a:spcPct val="0"/>
              </a:spcBef>
              <a:defRPr/>
            </a:pPr>
            <a:r>
              <a:rPr lang="en-US" sz="4000" b="1" dirty="0" smtClean="0">
                <a:solidFill>
                  <a:srgbClr val="68007F">
                    <a:lumMod val="75000"/>
                  </a:srgbClr>
                </a:solidFill>
                <a:latin typeface="Cambria" pitchFamily="18" charset="0"/>
              </a:rPr>
              <a:t>The Conclusion!</a:t>
            </a:r>
            <a:endParaRPr lang="en-US" sz="3600" b="1" dirty="0">
              <a:solidFill>
                <a:srgbClr val="68007F">
                  <a:lumMod val="75000"/>
                </a:srgbClr>
              </a:solidFill>
              <a:latin typeface="Cambria" pitchFamily="18" charset="0"/>
            </a:endParaRPr>
          </a:p>
        </p:txBody>
      </p:sp>
      <p:sp>
        <p:nvSpPr>
          <p:cNvPr id="14" name="TextBox 13"/>
          <p:cNvSpPr txBox="1"/>
          <p:nvPr/>
        </p:nvSpPr>
        <p:spPr>
          <a:xfrm>
            <a:off x="609600" y="1828800"/>
            <a:ext cx="7848600" cy="954107"/>
          </a:xfrm>
          <a:prstGeom prst="rect">
            <a:avLst/>
          </a:prstGeom>
          <a:noFill/>
        </p:spPr>
        <p:txBody>
          <a:bodyPr wrap="square" rtlCol="0">
            <a:spAutoFit/>
          </a:bodyPr>
          <a:lstStyle/>
          <a:p>
            <a:r>
              <a:rPr lang="en-US" sz="2800" dirty="0" smtClean="0"/>
              <a:t>The results seen in the study are unlikely to happen just by random chance (just about 1 out of 100).</a:t>
            </a:r>
            <a:endParaRPr lang="en-US" sz="2800" dirty="0"/>
          </a:p>
        </p:txBody>
      </p:sp>
      <p:sp>
        <p:nvSpPr>
          <p:cNvPr id="15" name="TextBox 14"/>
          <p:cNvSpPr txBox="1"/>
          <p:nvPr/>
        </p:nvSpPr>
        <p:spPr>
          <a:xfrm>
            <a:off x="1295400" y="3581400"/>
            <a:ext cx="6400800" cy="1569660"/>
          </a:xfrm>
          <a:prstGeom prst="rect">
            <a:avLst/>
          </a:prstGeom>
          <a:noFill/>
        </p:spPr>
        <p:txBody>
          <a:bodyPr wrap="square" rtlCol="0">
            <a:spAutoFit/>
          </a:bodyPr>
          <a:lstStyle/>
          <a:p>
            <a:r>
              <a:rPr lang="en-US" sz="3200" dirty="0" smtClean="0"/>
              <a:t>We have some evidence that teams with more malevolent uniforms get more penalties.</a:t>
            </a:r>
            <a:endParaRPr lang="en-US" sz="3200" dirty="0"/>
          </a:p>
        </p:txBody>
      </p:sp>
      <p:sp>
        <p:nvSpPr>
          <p:cNvPr id="16" name="Rectangle 15"/>
          <p:cNvSpPr/>
          <p:nvPr/>
        </p:nvSpPr>
        <p:spPr>
          <a:xfrm>
            <a:off x="1295400" y="3581400"/>
            <a:ext cx="6324600" cy="16651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New Simulation Methods</a:t>
            </a:r>
            <a:endParaRPr lang="en-US" b="1" u="sng" dirty="0"/>
          </a:p>
        </p:txBody>
      </p:sp>
      <p:sp>
        <p:nvSpPr>
          <p:cNvPr id="3" name="TextBox 2"/>
          <p:cNvSpPr txBox="1"/>
          <p:nvPr/>
        </p:nvSpPr>
        <p:spPr>
          <a:xfrm>
            <a:off x="957263" y="1814520"/>
            <a:ext cx="7372350" cy="3046988"/>
          </a:xfrm>
          <a:prstGeom prst="rect">
            <a:avLst/>
          </a:prstGeom>
          <a:noFill/>
        </p:spPr>
        <p:txBody>
          <a:bodyPr wrap="square" rtlCol="0">
            <a:spAutoFit/>
          </a:bodyPr>
          <a:lstStyle/>
          <a:p>
            <a:r>
              <a:rPr lang="en-US" sz="3200" dirty="0" smtClean="0"/>
              <a:t>Increasingly important in DOING statistics</a:t>
            </a:r>
          </a:p>
          <a:p>
            <a:endParaRPr lang="en-US" sz="3200" dirty="0"/>
          </a:p>
          <a:p>
            <a:r>
              <a:rPr lang="en-US" sz="3200" dirty="0" smtClean="0"/>
              <a:t>Outstanding for use in TEACHING statistics</a:t>
            </a:r>
          </a:p>
          <a:p>
            <a:endParaRPr lang="en-US" sz="3200" dirty="0"/>
          </a:p>
          <a:p>
            <a:r>
              <a:rPr lang="en-US" sz="3200" dirty="0" smtClean="0"/>
              <a:t>Help students understand the key ideas of statistical inference</a:t>
            </a:r>
            <a:endParaRPr lang="en-US" sz="3200" dirty="0"/>
          </a:p>
        </p:txBody>
      </p:sp>
    </p:spTree>
    <p:extLst>
      <p:ext uri="{BB962C8B-B14F-4D97-AF65-F5344CB8AC3E}">
        <p14:creationId xmlns:p14="http://schemas.microsoft.com/office/powerpoint/2010/main" val="1615876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07" y="764498"/>
            <a:ext cx="7899816" cy="2308324"/>
          </a:xfrm>
          <a:prstGeom prst="rect">
            <a:avLst/>
          </a:prstGeom>
          <a:noFill/>
        </p:spPr>
        <p:txBody>
          <a:bodyPr wrap="square" rtlCol="0">
            <a:spAutoFit/>
          </a:bodyPr>
          <a:lstStyle/>
          <a:p>
            <a:r>
              <a:rPr lang="en-US" sz="3600" b="1" u="sng" dirty="0" smtClean="0"/>
              <a:t>P-value</a:t>
            </a:r>
            <a:r>
              <a:rPr lang="en-US" sz="3600" dirty="0" smtClean="0"/>
              <a:t>:  The probability of seeing results as extreme as, or more extreme than, the sample results, if the null hypothesis is true.</a:t>
            </a:r>
            <a:endParaRPr lang="en-US" sz="3600" dirty="0"/>
          </a:p>
        </p:txBody>
      </p:sp>
      <p:sp>
        <p:nvSpPr>
          <p:cNvPr id="5" name="Rectangle 4"/>
          <p:cNvSpPr/>
          <p:nvPr/>
        </p:nvSpPr>
        <p:spPr>
          <a:xfrm>
            <a:off x="434715" y="689548"/>
            <a:ext cx="8214610" cy="245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62743" y="4002374"/>
            <a:ext cx="6792686" cy="830997"/>
          </a:xfrm>
          <a:prstGeom prst="rect">
            <a:avLst/>
          </a:prstGeom>
          <a:noFill/>
        </p:spPr>
        <p:txBody>
          <a:bodyPr wrap="square" rtlCol="0">
            <a:spAutoFit/>
          </a:bodyPr>
          <a:lstStyle/>
          <a:p>
            <a:r>
              <a:rPr lang="en-US" sz="4800" i="1" dirty="0" smtClean="0"/>
              <a:t>Yeah – that makes sense!</a:t>
            </a:r>
            <a:endParaRPr lang="en-US" sz="4800" i="1" dirty="0"/>
          </a:p>
        </p:txBody>
      </p:sp>
    </p:spTree>
    <p:extLst>
      <p:ext uri="{BB962C8B-B14F-4D97-AF65-F5344CB8AC3E}">
        <p14:creationId xmlns:p14="http://schemas.microsoft.com/office/powerpoint/2010/main" val="40186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 </a:t>
            </a:r>
            <a:endParaRPr lang="en-US" b="1" dirty="0">
              <a:solidFill>
                <a:srgbClr val="C00000"/>
              </a:solidFill>
            </a:endParaRPr>
          </a:p>
        </p:txBody>
      </p:sp>
      <p:sp>
        <p:nvSpPr>
          <p:cNvPr id="3" name="TextBox 2"/>
          <p:cNvSpPr txBox="1"/>
          <p:nvPr/>
        </p:nvSpPr>
        <p:spPr>
          <a:xfrm>
            <a:off x="785813" y="1771650"/>
            <a:ext cx="7829550" cy="2062103"/>
          </a:xfrm>
          <a:prstGeom prst="rect">
            <a:avLst/>
          </a:prstGeom>
          <a:noFill/>
        </p:spPr>
        <p:txBody>
          <a:bodyPr wrap="square" rtlCol="0">
            <a:spAutoFit/>
          </a:bodyPr>
          <a:lstStyle/>
          <a:p>
            <a:r>
              <a:rPr lang="en-US" sz="3200" dirty="0" smtClean="0"/>
              <a:t>Does leaving a light on at night affect weight gain?  In particular, do mice with a light on at night gain more weight than mice with a normal light/dark cycle?</a:t>
            </a:r>
            <a:endParaRPr lang="en-US" sz="3200" dirty="0"/>
          </a:p>
        </p:txBody>
      </p:sp>
      <p:sp>
        <p:nvSpPr>
          <p:cNvPr id="4" name="TextBox 3"/>
          <p:cNvSpPr txBox="1"/>
          <p:nvPr/>
        </p:nvSpPr>
        <p:spPr>
          <a:xfrm>
            <a:off x="781045" y="3838642"/>
            <a:ext cx="7829550" cy="1077218"/>
          </a:xfrm>
          <a:prstGeom prst="rect">
            <a:avLst/>
          </a:prstGeom>
          <a:noFill/>
        </p:spPr>
        <p:txBody>
          <a:bodyPr wrap="square" rtlCol="0">
            <a:spAutoFit/>
          </a:bodyPr>
          <a:lstStyle/>
          <a:p>
            <a:r>
              <a:rPr lang="en-US" sz="3200" dirty="0" smtClean="0"/>
              <a:t>Find the p-value and use it to make a conclusion.  </a:t>
            </a:r>
            <a:endParaRPr lang="en-US" sz="3200" dirty="0"/>
          </a:p>
        </p:txBody>
      </p:sp>
    </p:spTree>
    <p:extLst>
      <p:ext uri="{BB962C8B-B14F-4D97-AF65-F5344CB8AC3E}">
        <p14:creationId xmlns:p14="http://schemas.microsoft.com/office/powerpoint/2010/main" val="27357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0"/>
            <a:ext cx="8229600" cy="1143000"/>
          </a:xfrm>
        </p:spPr>
        <p:txBody>
          <a:bodyPr>
            <a:normAutofit fontScale="90000"/>
          </a:bodyPr>
          <a:lstStyle/>
          <a:p>
            <a:r>
              <a:rPr lang="en-US" b="1" dirty="0" smtClean="0">
                <a:solidFill>
                  <a:srgbClr val="C00000"/>
                </a:solidFill>
              </a:rPr>
              <a:t>Example 3: </a:t>
            </a:r>
            <a:br>
              <a:rPr lang="en-US" b="1" dirty="0" smtClean="0">
                <a:solidFill>
                  <a:srgbClr val="C00000"/>
                </a:solidFill>
              </a:rPr>
            </a:br>
            <a:r>
              <a:rPr lang="en-US" b="1" dirty="0" smtClean="0">
                <a:solidFill>
                  <a:srgbClr val="C00000"/>
                </a:solidFill>
              </a:rPr>
              <a:t>Light at Night and Weight Gain</a:t>
            </a:r>
            <a:endParaRPr lang="en-US" dirty="0">
              <a:solidFill>
                <a:srgbClr val="C00000"/>
              </a:solidFill>
            </a:endParaRPr>
          </a:p>
        </p:txBody>
      </p:sp>
      <p:sp>
        <p:nvSpPr>
          <p:cNvPr id="3" name="TextBox 2"/>
          <p:cNvSpPr txBox="1"/>
          <p:nvPr/>
        </p:nvSpPr>
        <p:spPr>
          <a:xfrm>
            <a:off x="714375" y="1142982"/>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5" name="TextBox 4"/>
          <p:cNvSpPr txBox="1"/>
          <p:nvPr/>
        </p:nvSpPr>
        <p:spPr>
          <a:xfrm>
            <a:off x="428632" y="2481286"/>
            <a:ext cx="8615363" cy="3785652"/>
          </a:xfrm>
          <a:prstGeom prst="rect">
            <a:avLst/>
          </a:prstGeom>
          <a:noFill/>
        </p:spPr>
        <p:txBody>
          <a:bodyPr wrap="square" rtlCol="0">
            <a:spAutoFit/>
          </a:bodyPr>
          <a:lstStyle/>
          <a:p>
            <a:r>
              <a:rPr lang="en-US" sz="2400" dirty="0" smtClean="0"/>
              <a:t>Select “Test for Difference in Means”</a:t>
            </a:r>
          </a:p>
          <a:p>
            <a:r>
              <a:rPr lang="en-US" sz="2400" dirty="0" smtClean="0"/>
              <a:t>Use the menu at the top left to find the correct dataset (Fat Mice).</a:t>
            </a:r>
          </a:p>
          <a:p>
            <a:r>
              <a:rPr lang="en-US" sz="2400" dirty="0" smtClean="0"/>
              <a:t>Check out the sample:  what are the sample sizes? Which group </a:t>
            </a:r>
          </a:p>
          <a:p>
            <a:r>
              <a:rPr lang="en-US" sz="2400" dirty="0"/>
              <a:t> </a:t>
            </a:r>
            <a:r>
              <a:rPr lang="en-US" sz="2400" dirty="0" smtClean="0"/>
              <a:t>        gains more weight?  (LL = light at night, LD = normal light/dark) </a:t>
            </a:r>
          </a:p>
          <a:p>
            <a:r>
              <a:rPr lang="en-US" sz="2400" dirty="0" smtClean="0"/>
              <a:t>Generate one randomization statistic.  Compare it to the original.</a:t>
            </a:r>
          </a:p>
          <a:p>
            <a:r>
              <a:rPr lang="en-US" sz="2400" dirty="0" smtClean="0"/>
              <a:t>Generate a full randomization (1000 or more). </a:t>
            </a:r>
          </a:p>
          <a:p>
            <a:r>
              <a:rPr lang="en-US" sz="2400" dirty="0" smtClean="0"/>
              <a:t>Use the “right-tailed” option to find the p-value. </a:t>
            </a:r>
          </a:p>
          <a:p>
            <a:r>
              <a:rPr lang="en-US" sz="2400" dirty="0" smtClean="0"/>
              <a:t>What is your p-value?  Compare it with your neighbors.</a:t>
            </a:r>
          </a:p>
          <a:p>
            <a:r>
              <a:rPr lang="en-US" sz="2400" dirty="0" smtClean="0"/>
              <a:t>Is the sample difference of 5 likely to be just by random chance?</a:t>
            </a:r>
          </a:p>
          <a:p>
            <a:r>
              <a:rPr lang="en-US" sz="2400" dirty="0" smtClean="0"/>
              <a:t>What can we conclude about light at night and weight gain?</a:t>
            </a:r>
            <a:endParaRPr lang="en-US" sz="2400" dirty="0"/>
          </a:p>
        </p:txBody>
      </p:sp>
    </p:spTree>
    <p:extLst>
      <p:ext uri="{BB962C8B-B14F-4D97-AF65-F5344CB8AC3E}">
        <p14:creationId xmlns:p14="http://schemas.microsoft.com/office/powerpoint/2010/main" val="40592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Simulation Methods</a:t>
            </a:r>
          </a:p>
        </p:txBody>
      </p:sp>
      <p:sp>
        <p:nvSpPr>
          <p:cNvPr id="6" name="TextBox 5"/>
          <p:cNvSpPr txBox="1"/>
          <p:nvPr/>
        </p:nvSpPr>
        <p:spPr>
          <a:xfrm>
            <a:off x="344774" y="1184223"/>
            <a:ext cx="8604354" cy="5139869"/>
          </a:xfrm>
          <a:prstGeom prst="rect">
            <a:avLst/>
          </a:prstGeom>
          <a:noFill/>
        </p:spPr>
        <p:txBody>
          <a:bodyPr wrap="square" rtlCol="0">
            <a:spAutoFit/>
          </a:bodyPr>
          <a:lstStyle/>
          <a:p>
            <a:pPr>
              <a:spcAft>
                <a:spcPts val="2400"/>
              </a:spcAft>
              <a:buFont typeface="Arial" pitchFamily="34" charset="0"/>
              <a:buChar char="•"/>
            </a:pPr>
            <a:r>
              <a:rPr lang="en-US" sz="3600" dirty="0" smtClean="0"/>
              <a:t>  These randomization-based methods tie directly to the key ideas of statistical inference.</a:t>
            </a:r>
          </a:p>
          <a:p>
            <a:pPr>
              <a:spcAft>
                <a:spcPts val="2400"/>
              </a:spcAft>
              <a:buFont typeface="Arial" pitchFamily="34" charset="0"/>
              <a:buChar char="•"/>
            </a:pPr>
            <a:r>
              <a:rPr lang="en-US" sz="3600" dirty="0" smtClean="0"/>
              <a:t>  They are ideal for building conceptual understanding of the key ideas.</a:t>
            </a:r>
          </a:p>
          <a:p>
            <a:pPr>
              <a:spcAft>
                <a:spcPts val="2400"/>
              </a:spcAft>
              <a:buFont typeface="Arial" pitchFamily="34" charset="0"/>
              <a:buChar char="•"/>
            </a:pPr>
            <a:r>
              <a:rPr lang="en-US" sz="3600" dirty="0" smtClean="0"/>
              <a:t>  Not only are these methods great for </a:t>
            </a:r>
            <a:r>
              <a:rPr lang="en-US" sz="3600" u="sng" dirty="0" smtClean="0"/>
              <a:t>teaching</a:t>
            </a:r>
            <a:r>
              <a:rPr lang="en-US" sz="3600" dirty="0" smtClean="0"/>
              <a:t> statistics, but they are increasingly being used for </a:t>
            </a:r>
            <a:r>
              <a:rPr lang="en-US" sz="3600" u="sng" dirty="0" smtClean="0"/>
              <a:t>doing</a:t>
            </a:r>
            <a:r>
              <a:rPr lang="en-US" sz="3600" dirty="0" smtClean="0"/>
              <a:t> statistics.</a:t>
            </a:r>
            <a:endParaRPr lang="en-US" sz="3600" dirty="0"/>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153400" cy="773243"/>
          </a:xfrm>
          <a:prstGeom prst="rect">
            <a:avLst/>
          </a:prstGeom>
        </p:spPr>
        <p:txBody>
          <a:bodyPr/>
          <a:lstStyle/>
          <a:p>
            <a:pPr lvl="0" algn="ctr">
              <a:spcBef>
                <a:spcPct val="0"/>
              </a:spcBef>
              <a:defRPr/>
            </a:pPr>
            <a:r>
              <a:rPr lang="en-US" sz="4000" b="1" u="sng" dirty="0" smtClean="0">
                <a:solidFill>
                  <a:srgbClr val="68007F">
                    <a:lumMod val="75000"/>
                  </a:srgbClr>
                </a:solidFill>
                <a:latin typeface="Cambria" pitchFamily="18" charset="0"/>
              </a:rPr>
              <a:t>How does everything fit together?</a:t>
            </a:r>
          </a:p>
        </p:txBody>
      </p:sp>
      <p:sp>
        <p:nvSpPr>
          <p:cNvPr id="6" name="TextBox 5"/>
          <p:cNvSpPr txBox="1"/>
          <p:nvPr/>
        </p:nvSpPr>
        <p:spPr>
          <a:xfrm>
            <a:off x="344774" y="1184223"/>
            <a:ext cx="8604354" cy="4585871"/>
          </a:xfrm>
          <a:prstGeom prst="rect">
            <a:avLst/>
          </a:prstGeom>
          <a:noFill/>
        </p:spPr>
        <p:txBody>
          <a:bodyPr wrap="square" rtlCol="0">
            <a:spAutoFit/>
          </a:bodyPr>
          <a:lstStyle/>
          <a:p>
            <a:pPr>
              <a:spcAft>
                <a:spcPts val="2400"/>
              </a:spcAft>
              <a:buFont typeface="Arial" pitchFamily="34" charset="0"/>
              <a:buChar char="•"/>
            </a:pPr>
            <a:r>
              <a:rPr lang="en-US" sz="3600" dirty="0" smtClean="0"/>
              <a:t>  We use these methods to build understanding of the key ideas.</a:t>
            </a:r>
          </a:p>
          <a:p>
            <a:pPr>
              <a:spcAft>
                <a:spcPts val="2400"/>
              </a:spcAft>
              <a:buFont typeface="Arial" pitchFamily="34" charset="0"/>
              <a:buChar char="•"/>
            </a:pPr>
            <a:r>
              <a:rPr lang="en-US" sz="3600" dirty="0" smtClean="0"/>
              <a:t>  We then cover traditional normal and t-tests as “short-cut formulas”.</a:t>
            </a:r>
          </a:p>
          <a:p>
            <a:pPr>
              <a:spcAft>
                <a:spcPts val="2400"/>
              </a:spcAft>
              <a:buFont typeface="Arial" pitchFamily="34" charset="0"/>
              <a:buChar char="•"/>
            </a:pPr>
            <a:r>
              <a:rPr lang="en-US" sz="3600" dirty="0" smtClean="0"/>
              <a:t>  Students continue to see all the standard methods but with a deeper understanding of the meaning.  </a:t>
            </a:r>
            <a:endParaRPr lang="en-US" sz="3600" dirty="0"/>
          </a:p>
        </p:txBody>
      </p:sp>
    </p:spTree>
    <p:custDataLst>
      <p:tags r:id="rId1"/>
    </p:custDataLst>
    <p:extLst>
      <p:ext uri="{BB962C8B-B14F-4D97-AF65-F5344CB8AC3E}">
        <p14:creationId xmlns:p14="http://schemas.microsoft.com/office/powerpoint/2010/main" val="42677483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4524315"/>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endParaRPr lang="en-US" sz="24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Part 2:  Additional Resources</a:t>
            </a:r>
            <a:endParaRPr lang="en-US" b="1" u="sng" dirty="0">
              <a:solidFill>
                <a:srgbClr val="C00000"/>
              </a:solidFill>
            </a:endParaRPr>
          </a:p>
        </p:txBody>
      </p:sp>
      <p:sp>
        <p:nvSpPr>
          <p:cNvPr id="3" name="TextBox 2"/>
          <p:cNvSpPr txBox="1"/>
          <p:nvPr/>
        </p:nvSpPr>
        <p:spPr>
          <a:xfrm>
            <a:off x="714375" y="1314438"/>
            <a:ext cx="7900988" cy="1384995"/>
          </a:xfrm>
          <a:prstGeom prst="rect">
            <a:avLst/>
          </a:prstGeom>
          <a:noFill/>
        </p:spPr>
        <p:txBody>
          <a:bodyPr wrap="square" rtlCol="0">
            <a:spAutoFit/>
          </a:bodyPr>
          <a:lstStyle/>
          <a:p>
            <a:pPr algn="ctr"/>
            <a:r>
              <a:rPr lang="en-US" sz="3600" dirty="0" smtClean="0">
                <a:hlinkClick r:id="rId2"/>
              </a:rPr>
              <a:t>www.lock5stat.com</a:t>
            </a:r>
            <a:endParaRPr lang="en-US" sz="3600" dirty="0" smtClean="0"/>
          </a:p>
          <a:p>
            <a:pPr algn="ctr"/>
            <a:r>
              <a:rPr lang="en-US" sz="4800" b="1" dirty="0" err="1" smtClean="0"/>
              <a:t>Statkey</a:t>
            </a:r>
            <a:endParaRPr lang="en-US" sz="3600" dirty="0"/>
          </a:p>
        </p:txBody>
      </p:sp>
      <p:sp>
        <p:nvSpPr>
          <p:cNvPr id="4" name="TextBox 3"/>
          <p:cNvSpPr txBox="1"/>
          <p:nvPr/>
        </p:nvSpPr>
        <p:spPr>
          <a:xfrm>
            <a:off x="557214" y="2843213"/>
            <a:ext cx="8058150" cy="2246769"/>
          </a:xfrm>
          <a:prstGeom prst="rect">
            <a:avLst/>
          </a:prstGeom>
          <a:noFill/>
        </p:spPr>
        <p:txBody>
          <a:bodyPr wrap="square" rtlCol="0">
            <a:spAutoFit/>
          </a:bodyPr>
          <a:lstStyle/>
          <a:p>
            <a:pPr marL="457200" indent="-457200">
              <a:spcAft>
                <a:spcPts val="1200"/>
              </a:spcAft>
              <a:buFont typeface="Arial" pitchFamily="34" charset="0"/>
              <a:buChar char="•"/>
            </a:pPr>
            <a:r>
              <a:rPr lang="en-US" sz="4000" dirty="0" smtClean="0"/>
              <a:t>Descriptive Statistics</a:t>
            </a:r>
          </a:p>
          <a:p>
            <a:pPr marL="457200" indent="-457200">
              <a:spcAft>
                <a:spcPts val="1200"/>
              </a:spcAft>
              <a:buFont typeface="Arial" pitchFamily="34" charset="0"/>
              <a:buChar char="•"/>
            </a:pPr>
            <a:r>
              <a:rPr lang="en-US" sz="4000" dirty="0" smtClean="0"/>
              <a:t>Sampling Distributions </a:t>
            </a:r>
            <a:r>
              <a:rPr lang="en-US" sz="2800" dirty="0" smtClean="0"/>
              <a:t>(Reese’s Pieces!)</a:t>
            </a:r>
          </a:p>
          <a:p>
            <a:pPr marL="457200" indent="-457200">
              <a:spcAft>
                <a:spcPts val="1200"/>
              </a:spcAft>
              <a:buFont typeface="Arial" pitchFamily="34" charset="0"/>
              <a:buChar char="•"/>
            </a:pPr>
            <a:r>
              <a:rPr lang="en-US" sz="4000" dirty="0" smtClean="0"/>
              <a:t>Normal and t-Distributions</a:t>
            </a:r>
            <a:endParaRPr lang="en-US" sz="4000" dirty="0"/>
          </a:p>
        </p:txBody>
      </p:sp>
    </p:spTree>
    <p:extLst>
      <p:ext uri="{BB962C8B-B14F-4D97-AF65-F5344CB8AC3E}">
        <p14:creationId xmlns:p14="http://schemas.microsoft.com/office/powerpoint/2010/main" val="4117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3937" y="1888759"/>
            <a:ext cx="6325849" cy="830997"/>
          </a:xfrm>
          <a:prstGeom prst="rect">
            <a:avLst/>
          </a:prstGeom>
          <a:noFill/>
        </p:spPr>
        <p:txBody>
          <a:bodyPr wrap="square" rtlCol="0">
            <a:spAutoFit/>
          </a:bodyPr>
          <a:lstStyle/>
          <a:p>
            <a:r>
              <a:rPr lang="en-US" sz="4800" b="1" dirty="0" smtClean="0"/>
              <a:t>Thanks for joining me!</a:t>
            </a:r>
            <a:endParaRPr lang="en-US" sz="4800" b="1" dirty="0"/>
          </a:p>
        </p:txBody>
      </p:sp>
      <p:sp>
        <p:nvSpPr>
          <p:cNvPr id="3" name="Rectangle 2"/>
          <p:cNvSpPr/>
          <p:nvPr/>
        </p:nvSpPr>
        <p:spPr>
          <a:xfrm>
            <a:off x="1139254" y="1768840"/>
            <a:ext cx="6820524" cy="115424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83636" y="3700924"/>
            <a:ext cx="4616970" cy="1754326"/>
          </a:xfrm>
          <a:prstGeom prst="rect">
            <a:avLst/>
          </a:prstGeom>
          <a:noFill/>
        </p:spPr>
        <p:txBody>
          <a:bodyPr wrap="square" rtlCol="0">
            <a:spAutoFit/>
          </a:bodyPr>
          <a:lstStyle/>
          <a:p>
            <a:pPr algn="ctr"/>
            <a:r>
              <a:rPr lang="en-US" sz="3600" dirty="0" smtClean="0">
                <a:hlinkClick r:id="rId2"/>
              </a:rPr>
              <a:t>plock@stlawu.edu</a:t>
            </a:r>
            <a:endParaRPr lang="en-US" sz="3600" dirty="0" smtClean="0"/>
          </a:p>
          <a:p>
            <a:pPr algn="ctr"/>
            <a:endParaRPr lang="en-US" sz="3600" dirty="0" smtClean="0"/>
          </a:p>
          <a:p>
            <a:pPr algn="ctr"/>
            <a:r>
              <a:rPr lang="en-US" sz="3600" dirty="0" smtClean="0">
                <a:hlinkClick r:id="rId3"/>
              </a:rPr>
              <a:t>www.lock5stat.com</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36" y="457200"/>
            <a:ext cx="8033312" cy="830997"/>
          </a:xfrm>
          <a:prstGeom prst="rect">
            <a:avLst/>
          </a:prstGeom>
          <a:noFill/>
        </p:spPr>
        <p:txBody>
          <a:bodyPr wrap="square" rtlCol="0">
            <a:spAutoFit/>
          </a:bodyPr>
          <a:lstStyle/>
          <a:p>
            <a:pPr algn="ctr"/>
            <a:r>
              <a:rPr lang="en-US" sz="4800" b="1" dirty="0" smtClean="0"/>
              <a:t>“New” Simulation Methods? </a:t>
            </a:r>
            <a:endParaRPr lang="en-US" sz="4800" b="1" dirty="0"/>
          </a:p>
        </p:txBody>
      </p:sp>
      <p:sp>
        <p:nvSpPr>
          <p:cNvPr id="4" name="TextBox 3"/>
          <p:cNvSpPr txBox="1"/>
          <p:nvPr/>
        </p:nvSpPr>
        <p:spPr>
          <a:xfrm>
            <a:off x="660012" y="2114836"/>
            <a:ext cx="7772400" cy="3539430"/>
          </a:xfrm>
          <a:prstGeom prst="rect">
            <a:avLst/>
          </a:prstGeom>
          <a:noFill/>
        </p:spPr>
        <p:txBody>
          <a:bodyPr wrap="square" rtlCol="0">
            <a:spAutoFit/>
          </a:bodyPr>
          <a:lstStyle/>
          <a:p>
            <a:r>
              <a:rPr lang="en-US" sz="3200" dirty="0"/>
              <a:t>"Actually, the statistician does not carry out this very simple and </a:t>
            </a:r>
            <a:r>
              <a:rPr lang="en-US" sz="3200" dirty="0" smtClean="0"/>
              <a:t>very tedious </a:t>
            </a:r>
            <a:r>
              <a:rPr lang="en-US" sz="3200" dirty="0"/>
              <a:t>process, but his conclusions have no justification beyond the </a:t>
            </a:r>
            <a:r>
              <a:rPr lang="en-US" sz="3200" dirty="0" smtClean="0"/>
              <a:t>fact that </a:t>
            </a:r>
            <a:r>
              <a:rPr lang="en-US" sz="3200" dirty="0"/>
              <a:t>they agree with those which could have been arrived at by this</a:t>
            </a:r>
          </a:p>
          <a:p>
            <a:r>
              <a:rPr lang="en-US" sz="3200" dirty="0"/>
              <a:t>elementary method."</a:t>
            </a:r>
          </a:p>
          <a:p>
            <a:r>
              <a:rPr lang="en-US" sz="3200" dirty="0" smtClean="0"/>
              <a:t>				-- Sir R. A. Fisher, 1936</a:t>
            </a:r>
            <a:endParaRPr lang="en-US" sz="3200" dirty="0"/>
          </a:p>
        </p:txBody>
      </p:sp>
      <p:sp>
        <p:nvSpPr>
          <p:cNvPr id="3" name="Oval 2"/>
          <p:cNvSpPr/>
          <p:nvPr/>
        </p:nvSpPr>
        <p:spPr>
          <a:xfrm>
            <a:off x="324880" y="4357676"/>
            <a:ext cx="4261402" cy="96796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5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02" y="787791"/>
            <a:ext cx="8482818" cy="3785652"/>
          </a:xfrm>
          <a:prstGeom prst="rect">
            <a:avLst/>
          </a:prstGeom>
          <a:noFill/>
        </p:spPr>
        <p:txBody>
          <a:bodyPr wrap="square" rtlCol="0">
            <a:spAutoFit/>
          </a:bodyPr>
          <a:lstStyle/>
          <a:p>
            <a:pPr algn="ctr"/>
            <a:r>
              <a:rPr lang="en-US" sz="4800" b="1" dirty="0" smtClean="0"/>
              <a:t>Bootstrap Confidence Intervals</a:t>
            </a:r>
          </a:p>
          <a:p>
            <a:pPr algn="ctr"/>
            <a:endParaRPr lang="en-US" sz="4800" b="1" dirty="0" smtClean="0"/>
          </a:p>
          <a:p>
            <a:pPr algn="ctr"/>
            <a:r>
              <a:rPr lang="en-US" sz="4800" b="1" dirty="0" smtClean="0"/>
              <a:t>and</a:t>
            </a:r>
          </a:p>
          <a:p>
            <a:pPr algn="ctr"/>
            <a:endParaRPr lang="en-US" sz="4800" b="1" dirty="0" smtClean="0"/>
          </a:p>
          <a:p>
            <a:pPr algn="ctr"/>
            <a:r>
              <a:rPr lang="en-US" sz="4800" b="1" dirty="0" smtClean="0"/>
              <a:t>Randomization Hypothesis Tests</a:t>
            </a:r>
            <a:endParaRPr lang="en-US" sz="4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438" y="1516479"/>
            <a:ext cx="8482818" cy="1569660"/>
          </a:xfrm>
          <a:prstGeom prst="rect">
            <a:avLst/>
          </a:prstGeom>
          <a:noFill/>
        </p:spPr>
        <p:txBody>
          <a:bodyPr wrap="square" rtlCol="0">
            <a:spAutoFit/>
          </a:bodyPr>
          <a:lstStyle/>
          <a:p>
            <a:pPr algn="ctr"/>
            <a:r>
              <a:rPr lang="en-US" sz="4800" b="1" dirty="0" smtClean="0"/>
              <a:t>First: </a:t>
            </a:r>
          </a:p>
          <a:p>
            <a:pPr algn="ctr"/>
            <a:r>
              <a:rPr lang="en-US" sz="4800" b="1" dirty="0" smtClean="0"/>
              <a:t>Bootstrap Confidence Intervals</a:t>
            </a:r>
            <a:endParaRPr lang="en-US" sz="4800" b="1" dirty="0"/>
          </a:p>
        </p:txBody>
      </p:sp>
    </p:spTree>
    <p:extLst>
      <p:ext uri="{BB962C8B-B14F-4D97-AF65-F5344CB8AC3E}">
        <p14:creationId xmlns:p14="http://schemas.microsoft.com/office/powerpoint/2010/main" val="287098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430" y="704538"/>
            <a:ext cx="7510072" cy="2585323"/>
          </a:xfrm>
          <a:prstGeom prst="rect">
            <a:avLst/>
          </a:prstGeom>
          <a:noFill/>
        </p:spPr>
        <p:txBody>
          <a:bodyPr wrap="square" rtlCol="0">
            <a:spAutoFit/>
          </a:bodyPr>
          <a:lstStyle/>
          <a:p>
            <a:r>
              <a:rPr lang="en-US" sz="5400" u="sng" dirty="0" smtClean="0"/>
              <a:t>Example 1</a:t>
            </a:r>
            <a:r>
              <a:rPr lang="en-US" sz="5400" dirty="0" smtClean="0"/>
              <a:t>:  What is the average price of a used Mustang car?</a:t>
            </a:r>
            <a:endParaRPr lang="en-US" sz="5400" dirty="0"/>
          </a:p>
        </p:txBody>
      </p:sp>
      <p:sp>
        <p:nvSpPr>
          <p:cNvPr id="3" name="Rectangle 2"/>
          <p:cNvSpPr/>
          <p:nvPr/>
        </p:nvSpPr>
        <p:spPr>
          <a:xfrm>
            <a:off x="464695" y="674556"/>
            <a:ext cx="7869836" cy="280316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9091" y="4048217"/>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pect">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00349E"/>
      </a:hlink>
      <a:folHlink>
        <a:srgbClr val="00349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TotalTime>
  <Words>2187</Words>
  <Application>Microsoft Office PowerPoint</Application>
  <PresentationFormat>On-screen Show (4:3)</PresentationFormat>
  <Paragraphs>520</Paragraphs>
  <Slides>58</Slides>
  <Notes>10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58</vt:i4>
      </vt:variant>
    </vt:vector>
  </HeadingPairs>
  <TitlesOfParts>
    <vt:vector size="65" baseType="lpstr">
      <vt:lpstr>Office Theme</vt:lpstr>
      <vt:lpstr>Aspect</vt:lpstr>
      <vt:lpstr>1_Aspect</vt:lpstr>
      <vt:lpstr>2_Aspect</vt:lpstr>
      <vt:lpstr>3_Aspect</vt:lpstr>
      <vt:lpstr>4_Aspect</vt:lpstr>
      <vt:lpstr>Equation</vt:lpstr>
      <vt:lpstr>Building Conceptual Understanding of Statistical Inference</vt:lpstr>
      <vt:lpstr>PowerPoint Presentation</vt:lpstr>
      <vt:lpstr>PowerPoint Presentation</vt:lpstr>
      <vt:lpstr>New Simulation Methods</vt:lpstr>
      <vt:lpstr>New Simulation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Bootstrapping</vt:lpstr>
      <vt:lpstr>PowerPoint Presentation</vt:lpstr>
      <vt:lpstr>PowerPoint Presentation</vt:lpstr>
      <vt:lpstr>PowerPoint Presentation</vt:lpstr>
      <vt:lpstr>PowerPoint Presentation</vt:lpstr>
      <vt:lpstr>PowerPoint Presentation</vt:lpstr>
      <vt:lpstr>PowerPoint Presentation</vt:lpstr>
      <vt:lpstr>StatKey</vt:lpstr>
      <vt:lpstr>Using the Bootstrap Distribution to Get a Confidence Interval </vt:lpstr>
      <vt:lpstr>PowerPoint Presentation</vt:lpstr>
      <vt:lpstr>StatKey</vt:lpstr>
      <vt:lpstr>PowerPoint Presentation</vt:lpstr>
      <vt:lpstr>Sampling Distribution</vt:lpstr>
      <vt:lpstr>Bootstrap Distribution</vt:lpstr>
      <vt:lpstr>Golden Rule of Bootstraps</vt:lpstr>
      <vt:lpstr>Example 3: Diet Cola and Calcium </vt:lpstr>
      <vt:lpstr>Example 3: Diet Cola and Calcium </vt:lpstr>
      <vt:lpstr>What About Hypothesis Tests?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“Randomization” Samples</vt:lpstr>
      <vt:lpstr>PowerPoint Presentation</vt:lpstr>
      <vt:lpstr>PowerPoint Presentation</vt:lpstr>
      <vt:lpstr>PowerPoint Presentation</vt:lpstr>
      <vt:lpstr>Randomization by Scrambling</vt:lpstr>
      <vt:lpstr>PowerPoint Presentation</vt:lpstr>
      <vt:lpstr>PowerPoint Presentation</vt:lpstr>
      <vt:lpstr>PowerPoint Presentation</vt:lpstr>
      <vt:lpstr>Example 3:  Light at Night and Weight Gain </vt:lpstr>
      <vt:lpstr>Example 3:  Light at Night and Weight Gain</vt:lpstr>
      <vt:lpstr>PowerPoint Presentation</vt:lpstr>
      <vt:lpstr>PowerPoint Presentation</vt:lpstr>
      <vt:lpstr>PowerPoint Presentation</vt:lpstr>
      <vt:lpstr>PowerPoint Presentation</vt:lpstr>
      <vt:lpstr>Part 2:  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142</cp:revision>
  <cp:lastPrinted>2012-11-03T17:12:28Z</cp:lastPrinted>
  <dcterms:created xsi:type="dcterms:W3CDTF">2010-10-14T16:11:16Z</dcterms:created>
  <dcterms:modified xsi:type="dcterms:W3CDTF">2012-11-05T17:07:22Z</dcterms:modified>
</cp:coreProperties>
</file>