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328" r:id="rId4"/>
    <p:sldId id="330" r:id="rId5"/>
    <p:sldId id="334" r:id="rId6"/>
    <p:sldId id="331" r:id="rId7"/>
    <p:sldId id="332" r:id="rId8"/>
    <p:sldId id="333" r:id="rId9"/>
    <p:sldId id="335" r:id="rId10"/>
    <p:sldId id="338" r:id="rId11"/>
    <p:sldId id="288" r:id="rId12"/>
    <p:sldId id="342" r:id="rId13"/>
    <p:sldId id="337" r:id="rId14"/>
    <p:sldId id="292" r:id="rId15"/>
    <p:sldId id="304" r:id="rId16"/>
    <p:sldId id="356" r:id="rId17"/>
    <p:sldId id="352" r:id="rId18"/>
    <p:sldId id="339" r:id="rId19"/>
    <p:sldId id="340" r:id="rId20"/>
    <p:sldId id="298" r:id="rId21"/>
    <p:sldId id="341" r:id="rId22"/>
    <p:sldId id="344" r:id="rId23"/>
    <p:sldId id="343" r:id="rId24"/>
    <p:sldId id="345" r:id="rId25"/>
    <p:sldId id="346" r:id="rId26"/>
    <p:sldId id="347" r:id="rId27"/>
    <p:sldId id="348" r:id="rId28"/>
    <p:sldId id="353" r:id="rId29"/>
    <p:sldId id="350" r:id="rId30"/>
    <p:sldId id="351" r:id="rId31"/>
    <p:sldId id="355" r:id="rId32"/>
    <p:sldId id="354" r:id="rId33"/>
    <p:sldId id="357" r:id="rId34"/>
    <p:sldId id="34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744" autoAdjust="0"/>
  </p:normalViewPr>
  <p:slideViewPr>
    <p:cSldViewPr>
      <p:cViewPr varScale="1">
        <p:scale>
          <a:sx n="60" d="100"/>
          <a:sy n="60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5C29-9622-48F5-A98F-6FE434C1ADCC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806D-3419-49BF-A5D3-28390088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806D-3419-49BF-A5D3-28390088B0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806D-3419-49BF-A5D3-28390088B0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5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F806D-3419-49BF-A5D3-28390088B0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t>7/29/2012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Models and Modeling in Introductory Statistics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Robin H. Lock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Burry Professor of Statistics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St. Lawrence University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2012 Joint Statistics Meetings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 Diego, August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76962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0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161312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109" y="404047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Original Sample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95800" y="434374"/>
            <a:ext cx="361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Bootstrap Sample</a:t>
            </a:r>
            <a:endParaRPr lang="en-US" sz="3200" dirty="0"/>
          </a:p>
        </p:txBody>
      </p:sp>
      <p:pic>
        <p:nvPicPr>
          <p:cNvPr id="32" name="Picture 48" descr="http://t2.gstatic.com/images?q=tbn:ANd9GcSSQKpgGNEOCmV82t22Xu24dqpQgKcME4SlwN7-S2NTyz20aZ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988822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20985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http://www.cartuningparts.co.uk/img/autoart-parnelli-jones-saleen-mustang-orange-15-118-scale-diecast-model-car_577632_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27726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cars.minimodelshop.co.uk/8025701F0054F3AD/ls/FranklinMint-B11F857/$File/ford-mustang-california-special-1968-diecast-model-car-franklin-mint-b11f857-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5" y="3392287"/>
            <a:ext cx="91440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0" descr="http://t3.gstatic.com/images?q=tbn:ANd9GcTIJudnj3-QOH6Je9ic9YrCn8v9EnOTyvwdwiljWMmB3eo9m-S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9" y="3930316"/>
            <a:ext cx="914400" cy="6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444082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site.diecastblast.com/diecastblast/products/dc2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041095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12" y="5662456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1.bp.blogspot.com/_lM6ADTK51GM/SyV1y_V6-XI/AAAAAAAAB4Y/6-muJS9ZQcE/s400/Shelby-Collectibles-Diecast-7AE01-2008-Ford-Mustang-Shelby-GT500-Convertible-40th-Anniversary-1-18-Scale-Black-Silver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92954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4.bp.blogspot.com/_lTURvvdsOj8/TNAxDTZeGNI/AAAAAAAAAXo/u3uZB4y8QkI/s1600/1999+Ford+Mustang+GT+Metallic+Red_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2" y="1606258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2.bp.blogspot.com/_lTURvvdsOj8/TNAwTsWk-eI/AAAAAAAAAXg/UTXdEsuWf2U/s1600/1999+Ford+Mustang+GT+Metallic+Red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245194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6" descr="http://t1.gstatic.com/images?q=tbn:ANd9GcRYWsmVaFPn96zwSbUsDeCGRpIT6YCruwkZrk8H7FKPCuxVCi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79" y="27935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6" descr="http://t0.gstatic.com/images?q=tbn:ANd9GcSwbW6H4BQjr2B5QU1G22iyuvcl1b-3cUKPFO-UYZFzITg6nf0MuQ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80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24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27" y="34731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4" descr="http://t2.gstatic.com/images?q=tbn:ANd9GcTAC-vgwaoOMI9l4uNB8OrruzTAFVQdA8pvNa-U0ciDfwffI68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0178"/>
            <a:ext cx="914400" cy="6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www.alldiecast.us/images_miniatures/13899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29544"/>
            <a:ext cx="914400" cy="5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0" descr="http://t3.gstatic.com/images?q=tbn:ANd9GcTVGq6Ttf8DiwB_IKGRABzbn1uQU55PcCNzefeylR4SJwy84X_Nb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851" y="1495384"/>
            <a:ext cx="914400" cy="6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://cdn102.iofferphoto.com/img/item/517/266/641/l_XEQV1970-ford-mustang-boss-429-blue-diecast-model-car-1-2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79" y="20200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4" descr="http://dyn-images2.hsni.com/is/image/HomeShoppingNetwork/pd300/revell-1-24-64-1-2-mustang-convertible-model-car-kit%7E6163901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12" y="27521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http://t2.gstatic.com/images?q=tbn:ANd9GcSqEKMFBuEMqbZs54DN-kk17Ir8EqP6MsqC8v4nTUJcYVRbKOp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2552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www.alldiecast.us/images_miniatures/14719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98" y="4181335"/>
            <a:ext cx="9144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http://t1.gstatic.com/images?q=tbn:ANd9GcRuifSjmjV38x6VOUmShqtLYfKry_ve9oSE_SNXpMg4WXhqNqG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99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http://www.fallingpixel.com/products/9482/mains/000-3d-model-65Mustang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89719"/>
            <a:ext cx="91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0137" y="914400"/>
            <a:ext cx="2881367" cy="5885737"/>
            <a:chOff x="660137" y="914400"/>
            <a:chExt cx="2881367" cy="5885737"/>
          </a:xfrm>
        </p:grpSpPr>
        <p:pic>
          <p:nvPicPr>
            <p:cNvPr id="7170" name="Picture 2" descr="http://2.bp.blogspot.com/_lTURvvdsOj8/TNAwTsWk-eI/AAAAAAAAAXg/UTXdEsuWf2U/s1600/1999+Ford+Mustang+GT+Metallic+Red_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4.bp.blogspot.com/_lTURvvdsOj8/TNAxDTZeGNI/AAAAAAAAAXo/u3uZB4y8QkI/s1600/1999+Ford+Mustang+GT+Metallic+Red_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1538231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site.diecastblast.com/diecastblast/products/dc200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248657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://cars.minimodelshop.co.uk/8025701F0054F3AD/ls/FranklinMint-B11F857/$File/ford-mustang-california-special-1968-diecast-model-car-franklin-mint-b11f857-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258809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ttp://1.bp.blogspot.com/_lM6ADTK51GM/SyV1y_V6-XI/AAAAAAAAB4Y/6-muJS9ZQcE/s400/Shelby-Collectibles-Diecast-7AE01-2008-Ford-Mustang-Shelby-GT500-Convertible-40th-Anniversary-1-18-Scale-Black-Silver-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32609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://cars.minimodelshop.co.uk/8025701F0054F3AD/ls/Maisto-31329BL/$File/ford-mustang-boss-302-diecast-model-car-maisto-31329bl-p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704" y="917162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http://www.alldiecast.us/images_miniatures/147195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21341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http://www.fallingpixel.com/products/9482/mains/000-3d-model-65Mustang08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2" y="3946700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http://site.diecastblast.com/diecastblast/products/dc2008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974" y="4656148"/>
              <a:ext cx="9144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8" name="Picture 20" descr="http://t3.gstatic.com/images?q=tbn:ANd9GcTVGq6Ttf8DiwB_IKGRABzbn1uQU55PcCNzefeylR4SJwy84X_Nb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37" y="5341948"/>
              <a:ext cx="914400" cy="68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2" descr="http://www.alldiecast.us/images_miniatures/138998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04" y="988822"/>
              <a:ext cx="914400" cy="549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t3.gstatic.com/images?q=tbn:ANd9GcS9VI_ANNR5mr_mlad3MT-6FxJZ5TaPjbe_sfHEZsDR9HLaHcg8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537" y="2934457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4" name="Picture 26" descr="http://cars.minimodelshop.co.uk/8025701F0054F3AD/ls/FranklinMint-B11F681/$File/shelby-mustang-gt350-1966-diecast-model-car-franklin-mint-b11f681-p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3687014"/>
              <a:ext cx="914400" cy="692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6" name="Picture 28" descr="http://cdn102.iofferphoto.com/img3/item/517/266/955/l_zZCQ2011-ford-mustang-gt-5-0-grey-diecast-model-car-1-24-sc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272775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8" name="Picture 30" descr="http://t1.gstatic.com/images?q=tbn:ANd9GcRuifSjmjV38x6VOUmShqtLYfKry_ve9oSE_SNXpMg4WXhqNqG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02" y="49713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cdn102.iofferphoto.com/img/item/517/266/641/l_XEQV1970-ford-mustang-boss-429-blue-diecast-model-car-1-24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4" y="9144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2" name="Picture 34" descr="http://dyn-images2.hsni.com/is/image/HomeShoppingNetwork/pd300/revell-1-24-64-1-2-mustang-convertible-model-car-kit%7E6163901w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168530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4" name="Picture 36" descr="http://t0.gstatic.com/images?q=tbn:ANd9GcSwbW6H4BQjr2B5QU1G22iyuvcl1b-3cUKPFO-UYZFzITg6nf0MuQ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236642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6" name="Picture 38" descr="http://www.cartuningparts.co.uk/img/autoart-parnelli-jones-saleen-mustang-orange-15-118-scale-diecast-model-car_577632_25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30323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8" name="Picture 40" descr="http://t3.gstatic.com/images?q=tbn:ANd9GcTIJudnj3-QOH6Je9ic9YrCn8v9EnOTyvwdwiljWMmB3eo9m-S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453" y="3747751"/>
              <a:ext cx="914400" cy="68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2" name="Picture 44" descr="http://t2.gstatic.com/images?q=tbn:ANd9GcTAC-vgwaoOMI9l4uNB8OrruzTAFVQdA8pvNa-U0ciDfwffI68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452" y="4999048"/>
              <a:ext cx="914400" cy="69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4" name="Picture 46" descr="http://t1.gstatic.com/images?q=tbn:ANd9GcRYWsmVaFPn96zwSbUsDeCGRpIT6YCruwkZrk8H7FKPCuxVCi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68" y="5885737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18" name="Picture 50" descr="http://t3.gstatic.com/images?q=tbn:ANd9GcS1FU6huTZVWf8nnwNyGbXTpu6AyYrvGK2UnDlLtugPl-zfUbp_i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37" y="5658019"/>
              <a:ext cx="914400" cy="909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2" descr="http://t2.gstatic.com/images?q=tbn:ANd9GcSqEKMFBuEMqbZs54DN-kk17Ir8EqP6MsqC8v4nTUJcYVRbKOp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425" y="438182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0" name="Picture 52" descr="http://t2.gstatic.com/images?q=tbn:ANd9GcS_-j4gzFfnezy7FARomzB1eRF905JKWsh2LValrgLcQzF21U3L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45" y="5759468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2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25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52400" y="26670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Original Sample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62200" y="4572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3"/>
            <a:endCxn id="27" idx="1"/>
          </p:cNvCxnSpPr>
          <p:nvPr/>
        </p:nvCxnSpPr>
        <p:spPr>
          <a:xfrm flipV="1">
            <a:off x="1981200" y="1104900"/>
            <a:ext cx="381000" cy="22098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2362200" y="19050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stCxn id="26" idx="3"/>
            <a:endCxn id="29" idx="1"/>
          </p:cNvCxnSpPr>
          <p:nvPr/>
        </p:nvCxnSpPr>
        <p:spPr>
          <a:xfrm flipV="1">
            <a:off x="1981200" y="2552700"/>
            <a:ext cx="381000" cy="762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1" name="Rounded Rectangle 30"/>
          <p:cNvSpPr/>
          <p:nvPr/>
        </p:nvSpPr>
        <p:spPr>
          <a:xfrm>
            <a:off x="2438400" y="5105400"/>
            <a:ext cx="1828800" cy="1295400"/>
          </a:xfrm>
          <a:prstGeom prst="roundRect">
            <a:avLst/>
          </a:prstGeom>
          <a:solidFill>
            <a:srgbClr val="FFE48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BootstrapSample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2D89">
                  <a:lumMod val="75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6" idx="3"/>
            <a:endCxn id="31" idx="1"/>
          </p:cNvCxnSpPr>
          <p:nvPr/>
        </p:nvCxnSpPr>
        <p:spPr>
          <a:xfrm>
            <a:off x="1981200" y="3314700"/>
            <a:ext cx="457200" cy="2438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743200" y="3415605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19600" y="6858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8120" y="43434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Sample Statistic</a:t>
            </a:r>
          </a:p>
        </p:txBody>
      </p:sp>
      <p:cxnSp>
        <p:nvCxnSpPr>
          <p:cNvPr id="36" name="Straight Arrow Connector 35"/>
          <p:cNvCxnSpPr>
            <a:stCxn id="26" idx="2"/>
            <a:endCxn id="35" idx="0"/>
          </p:cNvCxnSpPr>
          <p:nvPr/>
        </p:nvCxnSpPr>
        <p:spPr>
          <a:xfrm>
            <a:off x="1066800" y="3962400"/>
            <a:ext cx="7620" cy="381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>
            <a:stCxn id="27" idx="3"/>
            <a:endCxn id="34" idx="1"/>
          </p:cNvCxnSpPr>
          <p:nvPr/>
        </p:nvCxnSpPr>
        <p:spPr>
          <a:xfrm>
            <a:off x="4191000" y="1104900"/>
            <a:ext cx="2286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4419600" y="20574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cxnSp>
        <p:nvCxnSpPr>
          <p:cNvPr id="39" name="Straight Arrow Connector 38"/>
          <p:cNvCxnSpPr>
            <a:stCxn id="29" idx="3"/>
            <a:endCxn id="38" idx="1"/>
          </p:cNvCxnSpPr>
          <p:nvPr/>
        </p:nvCxnSpPr>
        <p:spPr>
          <a:xfrm flipV="1">
            <a:off x="4191000" y="2514600"/>
            <a:ext cx="2286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4572000" y="5334000"/>
            <a:ext cx="1752600" cy="9144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Statistic</a:t>
            </a:r>
          </a:p>
        </p:txBody>
      </p:sp>
      <p:cxnSp>
        <p:nvCxnSpPr>
          <p:cNvPr id="41" name="Straight Arrow Connector 40"/>
          <p:cNvCxnSpPr>
            <a:stCxn id="31" idx="3"/>
            <a:endCxn id="40" idx="1"/>
          </p:cNvCxnSpPr>
          <p:nvPr/>
        </p:nvCxnSpPr>
        <p:spPr>
          <a:xfrm>
            <a:off x="4267200" y="5753100"/>
            <a:ext cx="304800" cy="38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05400" y="33528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3" name="Oval 42"/>
          <p:cNvSpPr/>
          <p:nvPr/>
        </p:nvSpPr>
        <p:spPr>
          <a:xfrm>
            <a:off x="6477000" y="2819400"/>
            <a:ext cx="2590800" cy="1295400"/>
          </a:xfrm>
          <a:prstGeom prst="ellipse">
            <a:avLst/>
          </a:prstGeom>
          <a:solidFill>
            <a:srgbClr val="FF99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D89">
                    <a:lumMod val="75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Bootstrap Distribution</a:t>
            </a:r>
          </a:p>
        </p:txBody>
      </p:sp>
      <p:cxnSp>
        <p:nvCxnSpPr>
          <p:cNvPr id="44" name="Straight Arrow Connector 43"/>
          <p:cNvCxnSpPr>
            <a:stCxn id="34" idx="3"/>
            <a:endCxn id="43" idx="2"/>
          </p:cNvCxnSpPr>
          <p:nvPr/>
        </p:nvCxnSpPr>
        <p:spPr>
          <a:xfrm>
            <a:off x="6172200" y="1143000"/>
            <a:ext cx="304800" cy="2324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5" name="Straight Arrow Connector 44"/>
          <p:cNvCxnSpPr>
            <a:stCxn id="38" idx="3"/>
            <a:endCxn id="43" idx="2"/>
          </p:cNvCxnSpPr>
          <p:nvPr/>
        </p:nvCxnSpPr>
        <p:spPr>
          <a:xfrm>
            <a:off x="6172200" y="2514600"/>
            <a:ext cx="304800" cy="9525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6" name="Straight Arrow Connector 45"/>
          <p:cNvCxnSpPr>
            <a:stCxn id="40" idx="3"/>
            <a:endCxn id="43" idx="2"/>
          </p:cNvCxnSpPr>
          <p:nvPr/>
        </p:nvCxnSpPr>
        <p:spPr>
          <a:xfrm flipV="1">
            <a:off x="6324600" y="3467100"/>
            <a:ext cx="152400" cy="23241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127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/>
      <p:bldP spid="34" grpId="0" animBg="1"/>
      <p:bldP spid="35" grpId="0" animBg="1"/>
      <p:bldP spid="38" grpId="0" animBg="1"/>
      <p:bldP spid="40" grpId="0" animBg="1"/>
      <p:bldP spid="42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 Distribution: </a:t>
            </a:r>
            <a:br>
              <a:rPr lang="en-US" dirty="0" smtClean="0"/>
            </a:br>
            <a:r>
              <a:rPr lang="en-US" dirty="0" smtClean="0"/>
              <a:t>Mean Mustang Prices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1524000"/>
            <a:ext cx="8229600" cy="51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683"/>
            <a:ext cx="8229600" cy="508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What do students need to know about before doing a bootstrap interval?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Random sampling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Sample statistics (mean, std. dev., %-tile)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Display a distribution (</a:t>
            </a:r>
            <a:r>
              <a:rPr lang="en-US" sz="3600" dirty="0" err="1" smtClean="0"/>
              <a:t>dotplot</a:t>
            </a:r>
            <a:r>
              <a:rPr lang="en-US" sz="3600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Parameter vs. statistic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25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Traditional Sampling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3962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Population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5486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9448800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6722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69959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609122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761522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913922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066322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218722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71122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523522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675922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828322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980722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33122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85522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4396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37922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90322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742722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895122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2047522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199922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786796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39196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091596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0243996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96396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548796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701196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853596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005996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1158396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1310796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63196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615596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767996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920396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072796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225196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377596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2529996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0657" y="2281473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in practice we don’t see the “tree” or all of the “seeds” – we only have ONE seed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3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48 -0.71458 L -0.90781 -0.303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Bootstrap Distribution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2819400" y="1600200"/>
            <a:ext cx="3048000" cy="1371600"/>
          </a:xfrm>
          <a:prstGeom prst="cloud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180894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</a:t>
            </a:r>
          </a:p>
          <a:p>
            <a:r>
              <a:rPr lang="en-US" sz="2800" dirty="0" smtClean="0"/>
              <a:t>“Population”</a:t>
            </a:r>
            <a:endParaRPr lang="en-US" sz="2800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>
            <a:off x="4343400" y="2970340"/>
            <a:ext cx="0" cy="251606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384641" y="68014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2563" y="5989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5800" y="632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544963" y="6142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697363" y="6294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49763" y="6446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002163" y="6599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54563" y="6751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06963" y="6904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59363" y="7056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11763" y="7208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64163" y="7361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916563" y="7513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8963" y="7666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221363" y="7818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570237" y="5624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73763" y="7970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526163" y="81232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678563" y="82756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30963" y="84280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983363" y="85804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135763" y="873289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2637" y="5777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875037" y="5929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27437" y="6082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179837" y="6234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32237" y="6386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84637" y="6539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37037" y="6691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789437" y="6844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941837" y="6996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094237" y="7148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0246637" y="7301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399037" y="7453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0551437" y="7606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703837" y="7758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0856237" y="791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008637" y="80633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161037" y="82157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1313437" y="8368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65837" y="85205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537041" y="69538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788" y="5494394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we do with just one seed?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Grow a NEW tree!</a:t>
            </a:r>
            <a:endParaRPr lang="en-US" sz="3600" dirty="0"/>
          </a:p>
        </p:txBody>
      </p:sp>
      <p:sp>
        <p:nvSpPr>
          <p:cNvPr id="61" name="Oval 60"/>
          <p:cNvSpPr/>
          <p:nvPr/>
        </p:nvSpPr>
        <p:spPr>
          <a:xfrm>
            <a:off x="4305300" y="5372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421175"/>
                <a:ext cx="5334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Estimate the distribution and variability (SE)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/>
                  <a:t>’s from the bootstraps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615" y="1921787"/>
                <a:ext cx="2525163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4819" t="-2439" r="-6506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4560212" y="5723087"/>
            <a:ext cx="1485900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676525" y="5713562"/>
            <a:ext cx="1371600" cy="124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59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43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9681 L -0.34583 -0.20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47861 L -0.50504 -0.0899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82 -0.52741 L -0.40382 -0.1387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50081 L -0.55503 -0.112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7 -0.52302 L -0.4967 -0.134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37 -0.54523 L -0.53837 -0.156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36 -0.56743 L -0.38836 -0.1788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58964 L -0.5967 -0.20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04 -0.61185 L -0.48004 -0.2232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7 -0.65625 L -0.5967 -0.2676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3 -0.68957 L -0.55503 -0.3009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-0.70067 L -0.55504 -0.3120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36 -0.72287 L -0.61336 -0.3342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73398 L -0.5467 -0.34536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76729 L -0.63004 -0.3786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948 -0.4254 L -0.54948 -0.0367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836 -0.76729 L -0.83836 -0.3897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67 -0.8117 L -0.4967 -0.40088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 -0.83391 L -0.6467 -0.4453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17 -0.86722 L -0.7217 -0.478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03 -0.87832 L -0.8717 -0.4675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04 -0.92274 L -0.58837 -0.50081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48 -0.45871 L -0.37448 -0.07009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82 -0.49202 L -0.35782 -0.081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14 -0.49202 L -0.63281 -0.114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781 -0.52533 L -0.60781 -0.1367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48 -0.58085 L -0.57448 -0.19223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81 -0.60305 L -0.50781 -0.21443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15 -0.58085 L -0.69115 -0.1922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62526 L -0.64948 -0.23665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281 -0.68077 L -0.58281 -0.2921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15 -0.70298 L -0.61615 -0.31437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48 -0.72519 L -0.64948 -0.3365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82 -0.71458 L -0.90816 -0.303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781 -0.79181 L -0.46615 -0.32547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782 -0.7585 L -0.90782 -0.34768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14 -0.7807 L -0.64114 -0.39209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-0.84733 L -0.89115 -0.40319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5 -0.84733 L -0.79115 -0.45871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48 -0.84732 L -0.67448 -0.4587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615 -0.88064 L -0.86615 -0.49202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-0.61944 L -0.34618 -0.23078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3" grpId="0"/>
      <p:bldP spid="60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Rule of Bootstraps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76400"/>
            <a:ext cx="7467600" cy="378565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</a:t>
            </a:r>
            <a:r>
              <a:rPr lang="en-US" sz="4800" b="1" i="1" dirty="0" smtClean="0"/>
              <a:t>bootstrap statistics </a:t>
            </a:r>
            <a:r>
              <a:rPr lang="en-US" sz="4800" dirty="0" smtClean="0"/>
              <a:t>are to the </a:t>
            </a:r>
            <a:r>
              <a:rPr lang="en-US" sz="4800" b="1" i="1" dirty="0" smtClean="0"/>
              <a:t>original statistic </a:t>
            </a:r>
          </a:p>
          <a:p>
            <a:pPr algn="ctr"/>
            <a:r>
              <a:rPr lang="en-US" sz="4800" dirty="0" smtClean="0"/>
              <a:t>as </a:t>
            </a:r>
          </a:p>
          <a:p>
            <a:r>
              <a:rPr lang="en-US" sz="4800" dirty="0" smtClean="0"/>
              <a:t>the </a:t>
            </a:r>
            <a:r>
              <a:rPr lang="en-US" sz="4800" b="1" i="1" dirty="0" smtClean="0"/>
              <a:t>original statistic</a:t>
            </a:r>
            <a:r>
              <a:rPr lang="en-US" sz="4800" dirty="0" smtClean="0"/>
              <a:t> is to the </a:t>
            </a:r>
            <a:r>
              <a:rPr lang="en-US" sz="4800" b="1" i="1" dirty="0" smtClean="0"/>
              <a:t>population parameter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286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Round 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64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29407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/>
              <a:t>Data production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Data description (numeric/graphs)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Interval estimates (bootstrap model)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Randomization tests (null model)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Traditional inference for means and proportions (normal/t model)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Higher order inference (chi-square, ANOVA, linear </a:t>
            </a:r>
            <a:r>
              <a:rPr lang="en-US" sz="4000" dirty="0" smtClean="0"/>
              <a:t>regression model</a:t>
            </a:r>
            <a:r>
              <a:rPr lang="en-US" sz="4000" dirty="0" smtClean="0"/>
              <a:t>)</a:t>
            </a:r>
          </a:p>
          <a:p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09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Traditional models need mathematics, </a:t>
            </a:r>
          </a:p>
          <a:p>
            <a:pPr algn="ctr">
              <a:spcBef>
                <a:spcPts val="1200"/>
              </a:spcBef>
            </a:pPr>
            <a:r>
              <a:rPr lang="en-US" sz="6000" dirty="0" smtClean="0"/>
              <a:t>Empirical models need</a:t>
            </a:r>
            <a:r>
              <a:rPr lang="en-US" sz="6000" dirty="0"/>
              <a:t> </a:t>
            </a:r>
            <a:r>
              <a:rPr lang="en-US" sz="6000" dirty="0" smtClean="0"/>
              <a:t>technology!</a:t>
            </a:r>
          </a:p>
        </p:txBody>
      </p:sp>
    </p:spTree>
    <p:extLst>
      <p:ext uri="{BB962C8B-B14F-4D97-AF65-F5344CB8AC3E}">
        <p14:creationId xmlns:p14="http://schemas.microsoft.com/office/powerpoint/2010/main" val="19915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pic>
        <p:nvPicPr>
          <p:cNvPr id="1026" name="Picture 2" descr="http://4.bp.blogspot.com/_lTURvvdsOj8/TNAxDTZeGNI/AAAAAAAAAXo/u3uZB4y8QkI/s400/1999+Ford+Mustang+GT+Metallic+Re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6" y="1575619"/>
            <a:ext cx="3032227" cy="22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a 1999 Ford Limited Edition Mustang GT 35th Anniversary Pkg (99 Mustang GT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55" y="1363763"/>
            <a:ext cx="40290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oycollector.com/hwdphotos/originals/9141/760/North_Pacific_Sleek_Streek_R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9" y="4191000"/>
            <a:ext cx="2743200" cy="20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peller Airpla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11" y="4016307"/>
            <a:ext cx="3894342" cy="25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458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/>
              <a:t>Some technology options:</a:t>
            </a:r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/>
              <a:t>R   (especially with Mosaic)</a:t>
            </a:r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/>
              <a:t>Fathom/</a:t>
            </a:r>
            <a:r>
              <a:rPr lang="en-US" sz="3600" dirty="0" err="1" smtClean="0"/>
              <a:t>Tinkerplots</a:t>
            </a:r>
            <a:endParaRPr lang="en-US" sz="3600" dirty="0" smtClean="0"/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err="1" smtClean="0"/>
              <a:t>StatCrunch</a:t>
            </a:r>
            <a:endParaRPr lang="en-US" sz="3600" dirty="0" smtClean="0"/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/>
              <a:t>JMP</a:t>
            </a:r>
          </a:p>
          <a:p>
            <a:pPr>
              <a:spcBef>
                <a:spcPts val="1200"/>
              </a:spcBef>
            </a:pPr>
            <a:endParaRPr lang="en-US" sz="3600" dirty="0" smtClean="0"/>
          </a:p>
          <a:p>
            <a:pPr marL="857250" indent="-857250">
              <a:spcBef>
                <a:spcPts val="1200"/>
              </a:spcBef>
              <a:buFont typeface="Arial" pitchFamily="34" charset="0"/>
              <a:buChar char="•"/>
            </a:pPr>
            <a:endParaRPr lang="en-US" sz="3600" dirty="0" smtClean="0"/>
          </a:p>
          <a:p>
            <a:pPr>
              <a:spcBef>
                <a:spcPts val="1200"/>
              </a:spcBef>
            </a:pPr>
            <a:endParaRPr lang="en-US" sz="6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05000" y="4343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/>
              <a:t>StatKey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876300" y="5642085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1">
                    <a:lumMod val="50000"/>
                  </a:schemeClr>
                </a:solidFill>
              </a:rPr>
              <a:t>www.lock5stat.com</a:t>
            </a:r>
            <a:endParaRPr lang="en-US" sz="4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2925"/>
            <a:ext cx="87153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24200" y="1828800"/>
            <a:ext cx="2895600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9800" y="1828800"/>
            <a:ext cx="2743200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1" y="4876800"/>
            <a:ext cx="8548687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881063"/>
            <a:ext cx="86963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282460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Three Distributions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91000" y="3967609"/>
            <a:ext cx="6858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486400" y="3815209"/>
            <a:ext cx="1371600" cy="12139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67400" y="320560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76200" y="280124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One to Many Samples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2000" y="1905000"/>
            <a:ext cx="1905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09800" y="1905000"/>
            <a:ext cx="25146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6161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Built-in data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295400" y="784830"/>
            <a:ext cx="1066800" cy="662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69221" y="36720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Enter new data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038600" y="851999"/>
            <a:ext cx="1066800" cy="662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09638"/>
            <a:ext cx="86772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289264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Interact with tails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600200" y="2590801"/>
            <a:ext cx="533400" cy="5634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290145" y="3251474"/>
            <a:ext cx="914400" cy="6557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524000" y="3306653"/>
            <a:ext cx="762000" cy="21035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3306653"/>
            <a:ext cx="838200" cy="600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05503" y="3319791"/>
            <a:ext cx="0" cy="587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19752" y="3429000"/>
            <a:ext cx="671348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2693" y="432584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Distribution Summary Stats</a:t>
            </a:r>
            <a:endParaRPr lang="en-US" sz="2800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324600" y="1386691"/>
            <a:ext cx="1066801" cy="12041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8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Smiles and Leniency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7279" y="126425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Does smiling affect leniency in a college disciplinary hearing?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90" y="970310"/>
            <a:ext cx="1469110" cy="178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09" y="709559"/>
            <a:ext cx="1424891" cy="2048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229225"/>
            <a:ext cx="86868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Null Model</a:t>
            </a:r>
            <a:r>
              <a:rPr lang="en-US" sz="3200" dirty="0" smtClean="0"/>
              <a:t>:  Expression has no affect on leniency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41321" y="2819400"/>
            <a:ext cx="7477125" cy="2409825"/>
            <a:chOff x="841321" y="2971800"/>
            <a:chExt cx="7477125" cy="24098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21" y="3048000"/>
              <a:ext cx="7477125" cy="233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3633785" y="3048000"/>
              <a:ext cx="423039" cy="333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0160" y="2971800"/>
              <a:ext cx="677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4.12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25161" y="3933796"/>
              <a:ext cx="423039" cy="333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3933796"/>
              <a:ext cx="677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4.91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6603" y="62116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LeFrance</a:t>
            </a:r>
            <a:r>
              <a:rPr lang="en-US" dirty="0"/>
              <a:t>, M., and Hecht, M. A., “Why Smiles Generate Leniency,” </a:t>
            </a:r>
            <a:r>
              <a:rPr lang="en-US" i="1" dirty="0"/>
              <a:t>Personality and Social Psychology Bulletin</a:t>
            </a:r>
            <a:r>
              <a:rPr lang="en-US" dirty="0"/>
              <a:t>, 1995; 21:</a:t>
            </a:r>
          </a:p>
        </p:txBody>
      </p:sp>
    </p:spTree>
    <p:extLst>
      <p:ext uri="{BB962C8B-B14F-4D97-AF65-F5344CB8AC3E}">
        <p14:creationId xmlns:p14="http://schemas.microsoft.com/office/powerpoint/2010/main" val="13968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Smiles and Leniency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5386" y="1242122"/>
            <a:ext cx="86868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Null Model</a:t>
            </a:r>
            <a:r>
              <a:rPr lang="en-US" sz="3200" dirty="0" smtClean="0"/>
              <a:t>:  Expression has no affect on leniency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2057400"/>
                <a:ext cx="8382000" cy="46474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To generate samples under this null model:</a:t>
                </a:r>
              </a:p>
              <a:p>
                <a:pPr marL="457200" indent="-4572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3200" dirty="0" smtClean="0"/>
                  <a:t>Randomly re-assign the smile/neutral labels to the 68 data leniency scores (34 each).</a:t>
                </a:r>
              </a:p>
              <a:p>
                <a:pPr marL="457200" indent="-4572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3200" dirty="0" smtClean="0"/>
                  <a:t>Compute the difference in mean leniency between the two groups,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 smtClean="0"/>
              </a:p>
              <a:p>
                <a:pPr marL="457200" indent="-4572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3200" dirty="0" smtClean="0"/>
                  <a:t>Repeat many times</a:t>
                </a:r>
              </a:p>
              <a:p>
                <a:pPr marL="457200" indent="-457200">
                  <a:spcBef>
                    <a:spcPts val="1200"/>
                  </a:spcBef>
                  <a:buFont typeface="Arial" pitchFamily="34" charset="0"/>
                  <a:buChar char="•"/>
                </a:pPr>
                <a:r>
                  <a:rPr lang="en-US" sz="3200" dirty="0" smtClean="0"/>
                  <a:t>See if the original difference,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=0.79</m:t>
                    </m:r>
                  </m:oMath>
                </a14:m>
                <a:r>
                  <a:rPr lang="en-US" sz="3200" dirty="0" smtClean="0"/>
                  <a:t>, is unusual in the randomization distribution.</a:t>
                </a:r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382000" cy="4647426"/>
              </a:xfrm>
              <a:prstGeom prst="rect">
                <a:avLst/>
              </a:prstGeom>
              <a:blipFill rotWithShape="1">
                <a:blip r:embed="rId2"/>
                <a:stretch>
                  <a:fillRect l="-1891" t="-1706" r="-2109" b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4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70841"/>
            <a:ext cx="8458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StatKey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6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934200" y="2053174"/>
            <a:ext cx="11430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H="1">
            <a:off x="5562600" y="2410898"/>
            <a:ext cx="1538988" cy="24659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67000" y="591059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p-value = </a:t>
            </a:r>
            <a:r>
              <a:rPr lang="en-US" sz="2800" dirty="0" smtClean="0"/>
              <a:t>0.023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1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t-test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baseline="-25000" dirty="0" smtClean="0">
                <a:latin typeface="Calibri"/>
                <a:cs typeface="Calibri"/>
              </a:rPr>
              <a:t>s</a:t>
            </a:r>
            <a:r>
              <a:rPr lang="en-US" sz="3600" dirty="0" smtClean="0">
                <a:latin typeface="Calibri"/>
                <a:cs typeface="Calibri"/>
              </a:rPr>
              <a:t> = 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baseline="-25000" dirty="0" smtClean="0">
                <a:latin typeface="Calibri"/>
                <a:cs typeface="Calibri"/>
              </a:rPr>
              <a:t>n</a:t>
            </a:r>
            <a:r>
              <a:rPr lang="en-US" sz="3600" dirty="0" smtClean="0">
                <a:latin typeface="Calibri"/>
                <a:cs typeface="Calibri"/>
              </a:rPr>
              <a:t>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>
                <a:cs typeface="Calibri"/>
              </a:rPr>
              <a:t>μ</a:t>
            </a:r>
            <a:r>
              <a:rPr lang="en-US" sz="3600" baseline="-25000" dirty="0">
                <a:cs typeface="Calibri"/>
              </a:rPr>
              <a:t>s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smtClean="0">
                <a:cs typeface="Calibri"/>
              </a:rPr>
              <a:t>&gt; 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baseline="-25000" dirty="0">
                <a:cs typeface="Calibri"/>
              </a:rPr>
              <a:t>n</a:t>
            </a:r>
            <a:r>
              <a:rPr lang="en-US" sz="3600" dirty="0" smtClean="0">
                <a:latin typeface="Calibri"/>
                <a:cs typeface="Calibri"/>
              </a:rPr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1457774"/>
                <a:ext cx="5181600" cy="124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4.91−4.12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1.52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34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1.68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34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0.79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0.39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=2.03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57774"/>
                <a:ext cx="5181600" cy="12455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96828"/>
            <a:ext cx="5174374" cy="38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Round 3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147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24" y="1219200"/>
            <a:ext cx="8332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Construct a bootstrap distribution of sample means for the </a:t>
            </a:r>
            <a:r>
              <a:rPr lang="en-US" sz="2400" i="1" dirty="0" err="1"/>
              <a:t>SPChange</a:t>
            </a:r>
            <a:r>
              <a:rPr lang="en-US" sz="2400" dirty="0"/>
              <a:t> variable.   The result should be relatively bell-shaped </a:t>
            </a:r>
            <a:r>
              <a:rPr lang="en-US" sz="2400" dirty="0" smtClean="0"/>
              <a:t>as in </a:t>
            </a:r>
            <a:r>
              <a:rPr lang="en-US" sz="2400" dirty="0"/>
              <a:t>the graph </a:t>
            </a:r>
            <a:r>
              <a:rPr lang="en-US" sz="2400" dirty="0" smtClean="0"/>
              <a:t>below.  </a:t>
            </a:r>
            <a:r>
              <a:rPr lang="en-US" sz="2400" dirty="0"/>
              <a:t>Put a scale (show at least five values) on the horizontal axis of this graph to roughly indicate the scale that you see for the bootstrap means.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58192"/>
            <a:ext cx="5867400" cy="2556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Estimate SE?        Find CI from SE?          Find CI from percentiles?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9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447800"/>
            <a:ext cx="81534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A simplified abstraction that approximates important features of a more complicated system</a:t>
            </a:r>
            <a:endParaRPr lang="en-US" sz="4000" i="1" dirty="0"/>
          </a:p>
        </p:txBody>
      </p:sp>
      <p:pic>
        <p:nvPicPr>
          <p:cNvPr id="2050" name="Picture 2" descr="http://northshorekid.com/sites/default/files/imagecache/post_photo/events/model_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501308" cy="23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apnonline.com.au/img/media/images/2008/11/27/TiltTrain_500x500_t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6875"/>
            <a:ext cx="2790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24" y="1219200"/>
            <a:ext cx="833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2009 AP Stat:  Given </a:t>
            </a:r>
            <a:r>
              <a:rPr lang="en-US" sz="2400" dirty="0" smtClean="0"/>
              <a:t>summary stats, </a:t>
            </a:r>
            <a:r>
              <a:rPr lang="en-US" sz="2400" dirty="0" smtClean="0"/>
              <a:t>test </a:t>
            </a:r>
            <a:r>
              <a:rPr lang="en-US" sz="2400" dirty="0" err="1" smtClean="0"/>
              <a:t>skewness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6603" y="543614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Find and interpret a p-value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8" y="3124200"/>
            <a:ext cx="8600090" cy="21335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8958" y="1680865"/>
                <a:ext cx="2861442" cy="8881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𝑅𝑎𝑡𝑖𝑜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𝑚𝑒𝑑𝑖𝑎𝑛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58" y="1680865"/>
                <a:ext cx="2861442" cy="8881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29000" y="2169598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</a:t>
            </a:r>
            <a:r>
              <a:rPr lang="en-US" sz="2400" dirty="0" smtClean="0"/>
              <a:t>100 such ratios for samples drawn from a symmetric distribution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68086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Ratio=1.04 for the original sample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7010400" y="4190999"/>
            <a:ext cx="1371600" cy="762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848600" cy="198515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/>
              <a:t>Good technology is critical</a:t>
            </a:r>
          </a:p>
          <a:p>
            <a:pPr marL="571500" indent="-5715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600" dirty="0" smtClean="0"/>
              <a:t>Missed having “experienced” student support the first couple of </a:t>
            </a:r>
            <a:r>
              <a:rPr lang="en-US" sz="3600" dirty="0" smtClean="0"/>
              <a:t>semesters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66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Round 4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301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I Get Involved with Teaching Bootstrap/Randomization Models?</a:t>
            </a:r>
            <a:endParaRPr lang="en-US" dirty="0"/>
          </a:p>
        </p:txBody>
      </p:sp>
      <p:pic>
        <p:nvPicPr>
          <p:cNvPr id="1026" name="Picture 2" descr="George Co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2590800" cy="30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It’s all George’s fault...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618186" y="2819399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/>
              <a:t>"Introductory Statistics</a:t>
            </a:r>
            <a:r>
              <a:rPr lang="en-US" sz="3600" b="1" i="1" dirty="0" smtClean="0"/>
              <a:t>:</a:t>
            </a:r>
          </a:p>
          <a:p>
            <a:r>
              <a:rPr lang="en-US" sz="3600" b="1" i="1" dirty="0" smtClean="0"/>
              <a:t> </a:t>
            </a:r>
            <a:r>
              <a:rPr lang="en-US" sz="3600" b="1" i="1" dirty="0"/>
              <a:t>A Saber Tooth Curriculum?"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019728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Banquet address at the first (2005) USCOTS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87567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George Cobb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84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968062"/>
            <a:ext cx="8610600" cy="30162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Introduce inference with  </a:t>
            </a:r>
            <a:r>
              <a:rPr lang="en-US" sz="3600" dirty="0" smtClean="0"/>
              <a:t>“empirical models</a:t>
            </a:r>
            <a:r>
              <a:rPr lang="en-US" sz="3600" dirty="0" smtClean="0"/>
              <a:t>” based on simulations from the  sample data  (bootstraps/randomizations), 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then approximate with models based on traditional distributions. 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in Introductory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Statistical Models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06" y="2545770"/>
            <a:ext cx="4429125" cy="266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45770"/>
            <a:ext cx="3976688" cy="276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368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Population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21544" y="1600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</a:t>
            </a:r>
            <a:r>
              <a:rPr lang="el-GR" sz="4000" dirty="0" smtClean="0">
                <a:latin typeface="Calibri"/>
                <a:cs typeface="Calibri"/>
                <a:sym typeface="Symbol"/>
              </a:rPr>
              <a:t></a:t>
            </a:r>
            <a:r>
              <a:rPr lang="en-US" sz="4000" dirty="0" smtClean="0">
                <a:latin typeface="Calibri"/>
                <a:cs typeface="Calibri"/>
                <a:sym typeface="Symbol"/>
              </a:rPr>
              <a:t>N(</a:t>
            </a:r>
            <a:r>
              <a:rPr lang="el-GR" sz="4000" dirty="0" smtClean="0">
                <a:cs typeface="Calibri"/>
              </a:rPr>
              <a:t>μ</a:t>
            </a:r>
            <a:r>
              <a:rPr lang="en-US" sz="4000" dirty="0" smtClean="0">
                <a:cs typeface="Calibri"/>
              </a:rPr>
              <a:t>,</a:t>
            </a:r>
            <a:r>
              <a:rPr lang="el-GR" sz="4000" dirty="0" smtClean="0">
                <a:cs typeface="Calibri"/>
              </a:rPr>
              <a:t>σ</a:t>
            </a:r>
            <a:r>
              <a:rPr lang="en-US" sz="4000" dirty="0" smtClean="0">
                <a:cs typeface="Calibri"/>
              </a:rPr>
              <a:t>)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21544" y="5776686"/>
            <a:ext cx="741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Often depends on non-trivial mathematical ideas.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56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Statistical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497615"/>
            <a:ext cx="325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Relationship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277" y="1371600"/>
                <a:ext cx="40314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𝑌</m:t>
                      </m:r>
                      <m:r>
                        <a:rPr lang="en-US" sz="4000" b="0" i="1" smtClean="0"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𝑋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" y="1371600"/>
                <a:ext cx="4031456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49394" y="2343012"/>
            <a:ext cx="4197339" cy="3830034"/>
            <a:chOff x="146061" y="2545770"/>
            <a:chExt cx="4197339" cy="3830034"/>
          </a:xfrm>
        </p:grpSpPr>
        <p:sp>
          <p:nvSpPr>
            <p:cNvPr id="3" name="Rectangle 2"/>
            <p:cNvSpPr/>
            <p:nvPr/>
          </p:nvSpPr>
          <p:spPr>
            <a:xfrm>
              <a:off x="146061" y="2545770"/>
              <a:ext cx="4197339" cy="3830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91803" y="2962205"/>
              <a:ext cx="3697357" cy="24279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02705" y="2779859"/>
              <a:ext cx="0" cy="31342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6051" y="5781706"/>
              <a:ext cx="36973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20390" y="5914139"/>
              <a:ext cx="1955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Predictor (X)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837088" y="3963868"/>
              <a:ext cx="2427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Response (Y)</a:t>
              </a:r>
              <a:endParaRPr lang="en-US" sz="2400" dirty="0"/>
            </a:p>
          </p:txBody>
        </p: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3395360" y="2663839"/>
              <a:ext cx="677745" cy="1505959"/>
              <a:chOff x="2680567" y="2610465"/>
              <a:chExt cx="1210548" cy="2166244"/>
            </a:xfrm>
          </p:grpSpPr>
          <p:sp>
            <p:nvSpPr>
              <p:cNvPr id="30" name="Freeform 29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endCxn id="30" idx="15"/>
              </p:cNvCxnSpPr>
              <p:nvPr/>
            </p:nvCxnSpPr>
            <p:spPr>
              <a:xfrm>
                <a:off x="2680567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2949105" y="2968232"/>
              <a:ext cx="677745" cy="1505959"/>
              <a:chOff x="2680567" y="2610465"/>
              <a:chExt cx="1210548" cy="2166244"/>
            </a:xfrm>
          </p:grpSpPr>
          <p:sp>
            <p:nvSpPr>
              <p:cNvPr id="28" name="Freeform 27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endCxn id="28" idx="15"/>
              </p:cNvCxnSpPr>
              <p:nvPr/>
            </p:nvCxnSpPr>
            <p:spPr>
              <a:xfrm>
                <a:off x="2680567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2344729" y="3353742"/>
              <a:ext cx="677745" cy="1505959"/>
              <a:chOff x="2680567" y="2610465"/>
              <a:chExt cx="1210548" cy="2166244"/>
            </a:xfrm>
          </p:grpSpPr>
          <p:sp>
            <p:nvSpPr>
              <p:cNvPr id="26" name="Freeform 25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endCxn id="26" idx="15"/>
              </p:cNvCxnSpPr>
              <p:nvPr/>
            </p:nvCxnSpPr>
            <p:spPr>
              <a:xfrm>
                <a:off x="2680567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1901609" y="3662755"/>
              <a:ext cx="677745" cy="1505959"/>
              <a:chOff x="2680567" y="2610465"/>
              <a:chExt cx="1210548" cy="2166244"/>
            </a:xfrm>
          </p:grpSpPr>
          <p:sp>
            <p:nvSpPr>
              <p:cNvPr id="24" name="Freeform 23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endCxn id="24" idx="15"/>
              </p:cNvCxnSpPr>
              <p:nvPr/>
            </p:nvCxnSpPr>
            <p:spPr>
              <a:xfrm>
                <a:off x="2680567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1406628" y="3971769"/>
              <a:ext cx="677746" cy="1505959"/>
              <a:chOff x="2680566" y="2610465"/>
              <a:chExt cx="1210549" cy="2166244"/>
            </a:xfrm>
          </p:grpSpPr>
          <p:sp>
            <p:nvSpPr>
              <p:cNvPr id="22" name="Freeform 21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680566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922669" y="4286045"/>
              <a:ext cx="677745" cy="1505959"/>
              <a:chOff x="2680567" y="2610465"/>
              <a:chExt cx="1210548" cy="2166244"/>
            </a:xfrm>
          </p:grpSpPr>
          <p:sp>
            <p:nvSpPr>
              <p:cNvPr id="20" name="Freeform 19"/>
              <p:cNvSpPr>
                <a:spLocks noChangeAspect="1"/>
              </p:cNvSpPr>
              <p:nvPr/>
            </p:nvSpPr>
            <p:spPr>
              <a:xfrm rot="5400000">
                <a:off x="2202719" y="3088313"/>
                <a:ext cx="2166244" cy="1210548"/>
              </a:xfrm>
              <a:custGeom>
                <a:avLst/>
                <a:gdLst>
                  <a:gd name="connsiteX0" fmla="*/ 0 w 10028903"/>
                  <a:gd name="connsiteY0" fmla="*/ 5589639 h 5604387"/>
                  <a:gd name="connsiteX1" fmla="*/ 486696 w 10028903"/>
                  <a:gd name="connsiteY1" fmla="*/ 5560142 h 5604387"/>
                  <a:gd name="connsiteX2" fmla="*/ 1106129 w 10028903"/>
                  <a:gd name="connsiteY2" fmla="*/ 5427407 h 5604387"/>
                  <a:gd name="connsiteX3" fmla="*/ 1504335 w 10028903"/>
                  <a:gd name="connsiteY3" fmla="*/ 5265174 h 5604387"/>
                  <a:gd name="connsiteX4" fmla="*/ 1887793 w 10028903"/>
                  <a:gd name="connsiteY4" fmla="*/ 4999704 h 5604387"/>
                  <a:gd name="connsiteX5" fmla="*/ 2286000 w 10028903"/>
                  <a:gd name="connsiteY5" fmla="*/ 4601497 h 5604387"/>
                  <a:gd name="connsiteX6" fmla="*/ 2639961 w 10028903"/>
                  <a:gd name="connsiteY6" fmla="*/ 4041058 h 5604387"/>
                  <a:gd name="connsiteX7" fmla="*/ 2949677 w 10028903"/>
                  <a:gd name="connsiteY7" fmla="*/ 3436374 h 5604387"/>
                  <a:gd name="connsiteX8" fmla="*/ 3244645 w 10028903"/>
                  <a:gd name="connsiteY8" fmla="*/ 2816942 h 5604387"/>
                  <a:gd name="connsiteX9" fmla="*/ 3495367 w 10028903"/>
                  <a:gd name="connsiteY9" fmla="*/ 2271252 h 5604387"/>
                  <a:gd name="connsiteX10" fmla="*/ 3775587 w 10028903"/>
                  <a:gd name="connsiteY10" fmla="*/ 1622323 h 5604387"/>
                  <a:gd name="connsiteX11" fmla="*/ 4203290 w 10028903"/>
                  <a:gd name="connsiteY11" fmla="*/ 737420 h 5604387"/>
                  <a:gd name="connsiteX12" fmla="*/ 4424516 w 10028903"/>
                  <a:gd name="connsiteY12" fmla="*/ 368710 h 5604387"/>
                  <a:gd name="connsiteX13" fmla="*/ 4675238 w 10028903"/>
                  <a:gd name="connsiteY13" fmla="*/ 103239 h 5604387"/>
                  <a:gd name="connsiteX14" fmla="*/ 4822722 w 10028903"/>
                  <a:gd name="connsiteY14" fmla="*/ 14749 h 5604387"/>
                  <a:gd name="connsiteX15" fmla="*/ 5014451 w 10028903"/>
                  <a:gd name="connsiteY15" fmla="*/ 0 h 5604387"/>
                  <a:gd name="connsiteX16" fmla="*/ 5220929 w 10028903"/>
                  <a:gd name="connsiteY16" fmla="*/ 58994 h 5604387"/>
                  <a:gd name="connsiteX17" fmla="*/ 5397909 w 10028903"/>
                  <a:gd name="connsiteY17" fmla="*/ 191729 h 5604387"/>
                  <a:gd name="connsiteX18" fmla="*/ 5486400 w 10028903"/>
                  <a:gd name="connsiteY18" fmla="*/ 294968 h 5604387"/>
                  <a:gd name="connsiteX19" fmla="*/ 5663380 w 10028903"/>
                  <a:gd name="connsiteY19" fmla="*/ 560439 h 5604387"/>
                  <a:gd name="connsiteX20" fmla="*/ 5869858 w 10028903"/>
                  <a:gd name="connsiteY20" fmla="*/ 884904 h 5604387"/>
                  <a:gd name="connsiteX21" fmla="*/ 6061587 w 10028903"/>
                  <a:gd name="connsiteY21" fmla="*/ 1238865 h 5604387"/>
                  <a:gd name="connsiteX22" fmla="*/ 6268064 w 10028903"/>
                  <a:gd name="connsiteY22" fmla="*/ 1755058 h 5604387"/>
                  <a:gd name="connsiteX23" fmla="*/ 6474542 w 10028903"/>
                  <a:gd name="connsiteY23" fmla="*/ 2256504 h 5604387"/>
                  <a:gd name="connsiteX24" fmla="*/ 6622025 w 10028903"/>
                  <a:gd name="connsiteY24" fmla="*/ 2580968 h 5604387"/>
                  <a:gd name="connsiteX25" fmla="*/ 6902245 w 10028903"/>
                  <a:gd name="connsiteY25" fmla="*/ 3229897 h 5604387"/>
                  <a:gd name="connsiteX26" fmla="*/ 7152967 w 10028903"/>
                  <a:gd name="connsiteY26" fmla="*/ 3701845 h 5604387"/>
                  <a:gd name="connsiteX27" fmla="*/ 7403690 w 10028903"/>
                  <a:gd name="connsiteY27" fmla="*/ 4173794 h 5604387"/>
                  <a:gd name="connsiteX28" fmla="*/ 7654413 w 10028903"/>
                  <a:gd name="connsiteY28" fmla="*/ 4527755 h 5604387"/>
                  <a:gd name="connsiteX29" fmla="*/ 8008374 w 10028903"/>
                  <a:gd name="connsiteY29" fmla="*/ 4940710 h 5604387"/>
                  <a:gd name="connsiteX30" fmla="*/ 8332838 w 10028903"/>
                  <a:gd name="connsiteY30" fmla="*/ 5191433 h 5604387"/>
                  <a:gd name="connsiteX31" fmla="*/ 8760542 w 10028903"/>
                  <a:gd name="connsiteY31" fmla="*/ 5397910 h 5604387"/>
                  <a:gd name="connsiteX32" fmla="*/ 9217742 w 10028903"/>
                  <a:gd name="connsiteY32" fmla="*/ 5530645 h 5604387"/>
                  <a:gd name="connsiteX33" fmla="*/ 9645445 w 10028903"/>
                  <a:gd name="connsiteY33" fmla="*/ 5574891 h 5604387"/>
                  <a:gd name="connsiteX34" fmla="*/ 10028903 w 10028903"/>
                  <a:gd name="connsiteY34" fmla="*/ 5604387 h 5604387"/>
                  <a:gd name="connsiteX35" fmla="*/ 0 w 10028903"/>
                  <a:gd name="connsiteY35" fmla="*/ 5589639 h 560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28903" h="5604387">
                    <a:moveTo>
                      <a:pt x="0" y="5589639"/>
                    </a:moveTo>
                    <a:lnTo>
                      <a:pt x="486696" y="5560142"/>
                    </a:lnTo>
                    <a:lnTo>
                      <a:pt x="1106129" y="5427407"/>
                    </a:lnTo>
                    <a:lnTo>
                      <a:pt x="1504335" y="5265174"/>
                    </a:lnTo>
                    <a:lnTo>
                      <a:pt x="1887793" y="4999704"/>
                    </a:lnTo>
                    <a:lnTo>
                      <a:pt x="2286000" y="4601497"/>
                    </a:lnTo>
                    <a:lnTo>
                      <a:pt x="2639961" y="4041058"/>
                    </a:lnTo>
                    <a:lnTo>
                      <a:pt x="2949677" y="3436374"/>
                    </a:lnTo>
                    <a:lnTo>
                      <a:pt x="3244645" y="2816942"/>
                    </a:lnTo>
                    <a:lnTo>
                      <a:pt x="3495367" y="2271252"/>
                    </a:lnTo>
                    <a:lnTo>
                      <a:pt x="3775587" y="1622323"/>
                    </a:lnTo>
                    <a:lnTo>
                      <a:pt x="4203290" y="737420"/>
                    </a:lnTo>
                    <a:lnTo>
                      <a:pt x="4424516" y="368710"/>
                    </a:lnTo>
                    <a:lnTo>
                      <a:pt x="4675238" y="103239"/>
                    </a:lnTo>
                    <a:lnTo>
                      <a:pt x="4822722" y="14749"/>
                    </a:lnTo>
                    <a:lnTo>
                      <a:pt x="5014451" y="0"/>
                    </a:lnTo>
                    <a:lnTo>
                      <a:pt x="5220929" y="58994"/>
                    </a:lnTo>
                    <a:lnTo>
                      <a:pt x="5397909" y="191729"/>
                    </a:lnTo>
                    <a:lnTo>
                      <a:pt x="5486400" y="294968"/>
                    </a:lnTo>
                    <a:lnTo>
                      <a:pt x="5663380" y="560439"/>
                    </a:lnTo>
                    <a:lnTo>
                      <a:pt x="5869858" y="884904"/>
                    </a:lnTo>
                    <a:lnTo>
                      <a:pt x="6061587" y="1238865"/>
                    </a:lnTo>
                    <a:lnTo>
                      <a:pt x="6268064" y="1755058"/>
                    </a:lnTo>
                    <a:lnTo>
                      <a:pt x="6474542" y="2256504"/>
                    </a:lnTo>
                    <a:lnTo>
                      <a:pt x="6622025" y="2580968"/>
                    </a:lnTo>
                    <a:lnTo>
                      <a:pt x="6902245" y="3229897"/>
                    </a:lnTo>
                    <a:lnTo>
                      <a:pt x="7152967" y="3701845"/>
                    </a:lnTo>
                    <a:lnTo>
                      <a:pt x="7403690" y="4173794"/>
                    </a:lnTo>
                    <a:lnTo>
                      <a:pt x="7654413" y="4527755"/>
                    </a:lnTo>
                    <a:lnTo>
                      <a:pt x="8008374" y="4940710"/>
                    </a:lnTo>
                    <a:lnTo>
                      <a:pt x="8332838" y="5191433"/>
                    </a:lnTo>
                    <a:lnTo>
                      <a:pt x="8760542" y="5397910"/>
                    </a:lnTo>
                    <a:lnTo>
                      <a:pt x="9217742" y="5530645"/>
                    </a:lnTo>
                    <a:lnTo>
                      <a:pt x="9645445" y="5574891"/>
                    </a:lnTo>
                    <a:lnTo>
                      <a:pt x="10028903" y="5604387"/>
                    </a:lnTo>
                    <a:lnTo>
                      <a:pt x="0" y="5589639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endCxn id="20" idx="15"/>
              </p:cNvCxnSpPr>
              <p:nvPr/>
            </p:nvCxnSpPr>
            <p:spPr>
              <a:xfrm>
                <a:off x="2680567" y="3693587"/>
                <a:ext cx="12105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667"/>
            <a:ext cx="4194718" cy="324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“Empirical” Statistical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286" y="154287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i="1" dirty="0" smtClean="0">
                <a:solidFill>
                  <a:srgbClr val="C00000"/>
                </a:solidFill>
              </a:rPr>
              <a:t>representative</a:t>
            </a:r>
            <a:r>
              <a:rPr lang="en-US" sz="3600" dirty="0" smtClean="0"/>
              <a:t> sample looks like a mini-version of the population. </a:t>
            </a:r>
            <a:endParaRPr lang="en-US" sz="3600" dirty="0"/>
          </a:p>
        </p:txBody>
      </p:sp>
      <p:sp>
        <p:nvSpPr>
          <p:cNvPr id="4096" name="TextBox 4095"/>
          <p:cNvSpPr txBox="1"/>
          <p:nvPr/>
        </p:nvSpPr>
        <p:spPr>
          <a:xfrm>
            <a:off x="362857" y="2743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Symbol"/>
              </a:rPr>
              <a:t></a:t>
            </a:r>
            <a:r>
              <a:rPr lang="en-US" sz="3600" dirty="0" smtClean="0">
                <a:sym typeface="Symbol"/>
              </a:rPr>
              <a:t> Model a population with many copies of the sample. </a:t>
            </a:r>
            <a:endParaRPr lang="en-US" sz="3600" dirty="0"/>
          </a:p>
        </p:txBody>
      </p:sp>
      <p:sp>
        <p:nvSpPr>
          <p:cNvPr id="4097" name="TextBox 4096"/>
          <p:cNvSpPr txBox="1"/>
          <p:nvPr/>
        </p:nvSpPr>
        <p:spPr>
          <a:xfrm>
            <a:off x="2950029" y="4191000"/>
            <a:ext cx="3162300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Bootstrap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099" name="TextBox 4098"/>
          <p:cNvSpPr txBox="1"/>
          <p:nvPr/>
        </p:nvSpPr>
        <p:spPr>
          <a:xfrm>
            <a:off x="417286" y="535632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Sample with replacement from an original sample to study the behavior of a statistic.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762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6" grpId="0"/>
      <p:bldP spid="4097" grpId="0" animBg="1"/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“Empirical” Statistical Models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165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Hypothesis testing</a:t>
            </a:r>
            <a:r>
              <a:rPr lang="en-US" sz="3600" dirty="0" smtClean="0"/>
              <a:t>:  Assess the behavior of a sample statistic, when the population meets a specific criterion. </a:t>
            </a:r>
            <a:endParaRPr lang="en-US" sz="3600" dirty="0"/>
          </a:p>
        </p:txBody>
      </p:sp>
      <p:sp>
        <p:nvSpPr>
          <p:cNvPr id="4096" name="TextBox 4095"/>
          <p:cNvSpPr txBox="1"/>
          <p:nvPr/>
        </p:nvSpPr>
        <p:spPr>
          <a:xfrm>
            <a:off x="580571" y="3185532"/>
            <a:ext cx="8334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Symbol"/>
              </a:rPr>
              <a:t></a:t>
            </a:r>
            <a:r>
              <a:rPr lang="en-US" sz="3600" dirty="0" smtClean="0">
                <a:sym typeface="Symbol"/>
              </a:rPr>
              <a:t> Create a </a:t>
            </a:r>
            <a:r>
              <a:rPr lang="en-US" sz="3600" dirty="0" smtClean="0">
                <a:solidFill>
                  <a:srgbClr val="C00000"/>
                </a:solidFill>
                <a:sym typeface="Symbol"/>
              </a:rPr>
              <a:t>Null Model </a:t>
            </a:r>
            <a:r>
              <a:rPr lang="en-US" sz="3600" dirty="0" smtClean="0">
                <a:sym typeface="Symbol"/>
              </a:rPr>
              <a:t>in order to sample from a population that satisfies H</a:t>
            </a:r>
            <a:r>
              <a:rPr lang="en-US" sz="3600" baseline="-25000" dirty="0" smtClean="0">
                <a:sym typeface="Symbol"/>
              </a:rPr>
              <a:t>0</a:t>
            </a:r>
            <a:endParaRPr lang="en-US" sz="3600" dirty="0"/>
          </a:p>
        </p:txBody>
      </p:sp>
      <p:sp>
        <p:nvSpPr>
          <p:cNvPr id="4097" name="TextBox 4096"/>
          <p:cNvSpPr txBox="1"/>
          <p:nvPr/>
        </p:nvSpPr>
        <p:spPr>
          <a:xfrm>
            <a:off x="2438400" y="5029200"/>
            <a:ext cx="4719866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Randomization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96" grpId="0"/>
      <p:bldP spid="40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vs. Empirical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53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Both types of model are important, BUT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Empirical models (bootstrap/randomization) are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More accessible at early stages of a course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More closely tied to underlying statistical concepts</a:t>
            </a:r>
          </a:p>
          <a:p>
            <a:pPr marL="571500" indent="-5715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Less dependent on abstract mathematics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18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Mustang Prices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208710"/>
            <a:ext cx="86106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Estimate the average price of used Mustangs and provide an interval to reflect the accuracy of the estimate.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Data: Sample prices for n=25 Mustangs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915400" cy="1910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4044043"/>
                <a:ext cx="586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/>
                        </a:rPr>
                        <m:t>=15.98    </m:t>
                      </m:r>
                      <m:r>
                        <a:rPr lang="en-US" sz="3600" b="0" i="1" smtClean="0">
                          <a:latin typeface="Cambria Math"/>
                        </a:rPr>
                        <m:t>𝑠</m:t>
                      </m:r>
                      <m:r>
                        <a:rPr lang="en-US" sz="3600" b="0" i="1" smtClean="0">
                          <a:latin typeface="Cambria Math"/>
                        </a:rPr>
                        <m:t>=11.11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044043"/>
                <a:ext cx="5867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7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877</Words>
  <Application>Microsoft Office PowerPoint</Application>
  <PresentationFormat>On-screen Show (4:3)</PresentationFormat>
  <Paragraphs>151</Paragraphs>
  <Slides>34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Models and Modeling in Introductory Statistics</vt:lpstr>
      <vt:lpstr>What is a Model?</vt:lpstr>
      <vt:lpstr>What is a Model?</vt:lpstr>
      <vt:lpstr>Traditional Statistical Models</vt:lpstr>
      <vt:lpstr>Traditional Statistical Models</vt:lpstr>
      <vt:lpstr>“Empirical” Statistical Models</vt:lpstr>
      <vt:lpstr>“Empirical” Statistical Models</vt:lpstr>
      <vt:lpstr>Traditional vs. Empirical</vt:lpstr>
      <vt:lpstr>Example: Mustang Prices</vt:lpstr>
      <vt:lpstr>PowerPoint Presentation</vt:lpstr>
      <vt:lpstr>PowerPoint Presentation</vt:lpstr>
      <vt:lpstr>Bootstrap Distribution:  Mean Mustang Prices</vt:lpstr>
      <vt:lpstr>Background?</vt:lpstr>
      <vt:lpstr>Traditional Sampling Distribution</vt:lpstr>
      <vt:lpstr>Bootstrap Distribution</vt:lpstr>
      <vt:lpstr>Golden Rule of Bootstraps</vt:lpstr>
      <vt:lpstr>Round 2</vt:lpstr>
      <vt:lpstr>Course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Smiles and Leniency</vt:lpstr>
      <vt:lpstr>Smiles and Leniency</vt:lpstr>
      <vt:lpstr>StatKey</vt:lpstr>
      <vt:lpstr>Traditional t-test</vt:lpstr>
      <vt:lpstr>Round 3</vt:lpstr>
      <vt:lpstr>Assessment? </vt:lpstr>
      <vt:lpstr>Assessment? </vt:lpstr>
      <vt:lpstr>Implementation Issues</vt:lpstr>
      <vt:lpstr>Round 4</vt:lpstr>
      <vt:lpstr>Why Did I Get Involved with Teaching Bootstrap/Randomization Models?</vt:lpstr>
      <vt:lpstr>Models in Introductory Statistics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112</cp:revision>
  <dcterms:created xsi:type="dcterms:W3CDTF">2010-10-14T16:11:16Z</dcterms:created>
  <dcterms:modified xsi:type="dcterms:W3CDTF">2012-07-29T18:33:08Z</dcterms:modified>
</cp:coreProperties>
</file>