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96" r:id="rId3"/>
    <p:sldId id="300" r:id="rId4"/>
    <p:sldId id="283" r:id="rId5"/>
    <p:sldId id="269" r:id="rId6"/>
    <p:sldId id="271" r:id="rId7"/>
    <p:sldId id="270" r:id="rId8"/>
    <p:sldId id="272" r:id="rId9"/>
    <p:sldId id="286" r:id="rId10"/>
    <p:sldId id="287" r:id="rId11"/>
    <p:sldId id="273" r:id="rId12"/>
    <p:sldId id="274" r:id="rId13"/>
    <p:sldId id="275" r:id="rId14"/>
    <p:sldId id="280" r:id="rId15"/>
    <p:sldId id="301" r:id="rId16"/>
    <p:sldId id="302" r:id="rId17"/>
    <p:sldId id="303" r:id="rId18"/>
    <p:sldId id="298" r:id="rId19"/>
    <p:sldId id="312" r:id="rId20"/>
    <p:sldId id="313" r:id="rId21"/>
    <p:sldId id="314" r:id="rId22"/>
    <p:sldId id="315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82825-CB27-4439-B919-408EBC76C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4496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F48E1-058B-4963-8D55-C60E04311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9986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82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648FE-2D5A-45AB-95EB-9243473478A6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lock5stat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4349"/>
            <a:ext cx="7772400" cy="2914651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What Can We Do When Conditions Aren’t Met?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733800"/>
            <a:ext cx="8382000" cy="2743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Robin H. Lock, Burry Professor of Statistics</a:t>
            </a: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St. Lawrence University</a:t>
            </a:r>
          </a:p>
          <a:p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BAPS at 2011 JSM</a:t>
            </a: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Miami Beach, August 2011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457200"/>
            <a:ext cx="6477000" cy="304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Atlanta Commutes: Simulated Population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1271238" y="838200"/>
            <a:ext cx="6411952" cy="596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457200" y="114300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1524000" y="114300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2590800" y="1157868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3657600" y="114300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4724400" y="1157868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5867400" y="1157868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6934200" y="1157868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457200" y="2118732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1524000" y="213360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2590800" y="2118732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3657600" y="213360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4800600" y="213360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5867400" y="213360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7029583" y="2054372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449168" y="3109332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1515968" y="312420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2582768" y="3109332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3649568" y="312420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4792568" y="312420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5859368" y="312420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7021551" y="3044972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482024" y="403860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1548824" y="4053468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2615624" y="403860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3682424" y="4053468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4825424" y="4053468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5892224" y="4053468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7054407" y="397424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482024" y="502920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1548824" y="5044068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2615624" y="502920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3682424" y="5044068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4825424" y="5044068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5892224" y="5044068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7054407" y="496484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2431" y="2895600"/>
            <a:ext cx="4964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Sample from this “population”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533400" y="600986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1600200" y="6024728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2667000" y="600986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3733800" y="6024728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4876800" y="6024728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5943600" y="6024728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7105783" y="5945500"/>
            <a:ext cx="1307214" cy="12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20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46945E-18 C -0.00451 -0.00556 -0.00938 -0.01088 -0.01476 -0.01459 C -0.025 -0.03426 -0.02396 -0.03079 -0.03663 -0.04561 C -0.04132 -0.05116 -0.04601 -0.05695 -0.05 -0.06343 C -0.05174 -0.06621 -0.05313 -0.06922 -0.05503 -0.07153 C -0.0599 -0.07732 -0.0658 -0.08102 -0.07083 -0.08635 C -0.075 -0.09051 -0.08003 -0.09352 -0.08299 -0.09931 C -0.08385 -0.10093 -0.0842 -0.10301 -0.08542 -0.10417 C -0.08941 -0.10834 -0.09444 -0.11042 -0.09878 -0.11389 C -0.10816 -0.12987 -0.12222 -0.14028 -0.13299 -0.15463 C -0.14132 -0.16574 -0.14896 -0.17755 -0.15747 -0.18866 C -0.15972 -0.19167 -0.16701 -0.1963 -0.16979 -0.2 C -0.17326 -0.2051 -0.17465 -0.21343 -0.17934 -0.21644 C -0.19028 -0.22385 -0.19896 -0.23473 -0.20868 -0.24399 C -0.21285 -0.24792 -0.21615 -0.25394 -0.22083 -0.25695 C -0.23576 -0.2669 -0.25017 -0.27778 -0.26597 -0.28473 C -0.27135 -0.2919 -0.27778 -0.2919 -0.28542 -0.29445 C -0.29045 -0.29607 -0.29531 -0.3 -0.3 -0.30255 C -0.30799 -0.30695 -0.3184 -0.31158 -0.32691 -0.31389 C -0.3309 -0.31737 -0.33472 -0.31783 -0.33906 -0.32037 C -0.34583 -0.32431 -0.35226 -0.33125 -0.35747 -0.3382 " pathEditMode="relative" ptsTypes="ffffffffffffffffffff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6939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Creating a Bootstrap Distribution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209800"/>
            <a:ext cx="8686800" cy="20621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Compute a statistic of interest (original sample).</a:t>
            </a:r>
          </a:p>
          <a:p>
            <a:r>
              <a:rPr lang="en-US" sz="3200" dirty="0" smtClean="0"/>
              <a:t>2. Create a new sample with replacement (same </a:t>
            </a:r>
            <a:r>
              <a:rPr lang="en-US" sz="3200" i="1" dirty="0" smtClean="0"/>
              <a:t>n</a:t>
            </a:r>
            <a:r>
              <a:rPr lang="en-US" sz="3200" dirty="0" smtClean="0"/>
              <a:t>).</a:t>
            </a:r>
          </a:p>
          <a:p>
            <a:r>
              <a:rPr lang="en-US" sz="3200" dirty="0" smtClean="0"/>
              <a:t>3. Compute the same statistic for the new sample.</a:t>
            </a:r>
          </a:p>
          <a:p>
            <a:r>
              <a:rPr lang="en-US" sz="3200" dirty="0" smtClean="0"/>
              <a:t>4. Repeat 2 &amp; 3 many times, storing the results.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181600"/>
            <a:ext cx="83708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Important point: The basic process is the same for ANY parameter/statistic.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71054" y="1524000"/>
            <a:ext cx="2819400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Bootstrap sample</a:t>
            </a:r>
            <a:endParaRPr lang="en-US" sz="2800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>
            <a:off x="1880754" y="2047220"/>
            <a:ext cx="1700646" cy="848380"/>
          </a:xfrm>
          <a:prstGeom prst="straightConnector1">
            <a:avLst/>
          </a:prstGeom>
          <a:ln w="381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42624" y="1524000"/>
            <a:ext cx="281940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Bootstrap statistic</a:t>
            </a:r>
            <a:endParaRPr lang="en-US" sz="2800" dirty="0"/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 flipH="1">
            <a:off x="4648200" y="2047220"/>
            <a:ext cx="1404124" cy="1305580"/>
          </a:xfrm>
          <a:prstGeom prst="straightConnector1">
            <a:avLst/>
          </a:prstGeom>
          <a:ln w="381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57800" y="4658380"/>
            <a:ext cx="3733800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Bootstrap distribution</a:t>
            </a:r>
            <a:endParaRPr lang="en-US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943600" y="4157990"/>
            <a:ext cx="685800" cy="500390"/>
          </a:xfrm>
          <a:prstGeom prst="straightConnector1">
            <a:avLst/>
          </a:prstGeom>
          <a:ln w="381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65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  <p:bldP spid="5" grpId="0" animBg="1"/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Bootstrap Distribution of 1000 Atlanta Commute Means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85800" y="5562600"/>
                <a:ext cx="35433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Mean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3200" dirty="0" smtClean="0"/>
                  <a:t>’s=29.116</a:t>
                </a:r>
                <a:endParaRPr lang="en-US" sz="32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562600"/>
                <a:ext cx="3543300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4475" t="-12632" r="-2238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724400" y="5562600"/>
                <a:ext cx="39147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Std. </a:t>
                </a:r>
                <a:r>
                  <a:rPr lang="en-US" sz="3200" dirty="0" err="1" smtClean="0"/>
                  <a:t>dev</a:t>
                </a:r>
                <a:r>
                  <a:rPr lang="en-US" sz="3200" dirty="0" smtClean="0"/>
                  <a:t>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3200" dirty="0" smtClean="0"/>
                  <a:t>’s=0.939</a:t>
                </a:r>
                <a:endParaRPr lang="en-US" sz="32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5562600"/>
                <a:ext cx="3914775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3894" t="-12632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419225"/>
            <a:ext cx="813435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62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the Bootstrap Distribution to Get a Confidence Interval – Version #1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712893"/>
            <a:ext cx="7924800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standard deviation of the bootstrap statistics estimates the </a:t>
            </a:r>
            <a:r>
              <a:rPr lang="en-US" sz="2800" b="1" dirty="0" smtClean="0"/>
              <a:t>standard error </a:t>
            </a:r>
            <a:r>
              <a:rPr lang="en-US" sz="2800" dirty="0" smtClean="0"/>
              <a:t>of the sample statistic.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9718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Quick interval estimate :</a:t>
            </a:r>
          </a:p>
          <a:p>
            <a:endParaRPr lang="en-US" sz="3600" dirty="0" smtClean="0"/>
          </a:p>
          <a:p>
            <a:pPr algn="ctr"/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3733800"/>
                <a:ext cx="7696200" cy="83099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</a:rPr>
                        <m:t>𝑂𝑟𝑖𝑔𝑖𝑛𝑎𝑙</m:t>
                      </m:r>
                      <m:r>
                        <a:rPr lang="en-US" sz="4800" b="0" i="1" smtClean="0">
                          <a:latin typeface="Cambria Math"/>
                        </a:rPr>
                        <m:t> </m:t>
                      </m:r>
                      <m:r>
                        <a:rPr lang="en-US" sz="4800" b="0" i="1" smtClean="0">
                          <a:latin typeface="Cambria Math"/>
                        </a:rPr>
                        <m:t>𝑆𝑡𝑎𝑡𝑖𝑠𝑡𝑖𝑐</m:t>
                      </m:r>
                      <m:r>
                        <a:rPr lang="en-US" sz="4800" b="0" i="1" smtClean="0">
                          <a:latin typeface="Cambria Math"/>
                        </a:rPr>
                        <m:t> ±2∙</m:t>
                      </m:r>
                      <m:r>
                        <a:rPr lang="en-US" sz="4800" b="0" i="1" smtClean="0">
                          <a:latin typeface="Cambria Math"/>
                          <a:ea typeface="Cambria Math"/>
                        </a:rPr>
                        <m:t>𝑆𝐸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33800"/>
                <a:ext cx="7696200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4114800" y="2667000"/>
            <a:ext cx="3581400" cy="1295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" y="48768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 the mean Atlanta commute time: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838200" y="5400020"/>
                <a:ext cx="7239000" cy="1187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/>
                          <a:ea typeface="Cambria Math"/>
                        </a:rPr>
                        <m:t>29.11</m:t>
                      </m:r>
                      <m:r>
                        <a:rPr lang="en-US" sz="3600" i="1" dirty="0" smtClean="0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US" sz="3600" b="0" i="1" dirty="0" smtClean="0">
                          <a:latin typeface="Cambria Math"/>
                          <a:ea typeface="Cambria Math"/>
                        </a:rPr>
                        <m:t>2∙0.9</m:t>
                      </m:r>
                      <m:r>
                        <a:rPr lang="en-US" sz="3600" b="0" i="1" dirty="0" smtClean="0">
                          <a:latin typeface="Cambria Math"/>
                          <a:ea typeface="Cambria Math"/>
                        </a:rPr>
                        <m:t>39</m:t>
                      </m:r>
                      <m:r>
                        <a:rPr lang="en-US" sz="3600" b="0" i="1" dirty="0" smtClean="0">
                          <a:latin typeface="Cambria Math"/>
                          <a:ea typeface="Cambria Math"/>
                        </a:rPr>
                        <m:t>=29.11±1.</m:t>
                      </m:r>
                      <m:r>
                        <a:rPr lang="en-US" sz="3600" b="0" i="1" dirty="0" smtClean="0">
                          <a:latin typeface="Cambria Math"/>
                          <a:ea typeface="Cambria Math"/>
                        </a:rPr>
                        <m:t>88</m:t>
                      </m:r>
                      <m:r>
                        <a:rPr lang="en-US" sz="3600" b="0" i="1" dirty="0" smtClean="0">
                          <a:latin typeface="Cambria Math"/>
                          <a:ea typeface="Cambria Math"/>
                        </a:rPr>
                        <m:t>=(27.</m:t>
                      </m:r>
                      <m:r>
                        <a:rPr lang="en-US" sz="3600" b="0" i="1" dirty="0" smtClean="0">
                          <a:latin typeface="Cambria Math"/>
                          <a:ea typeface="Cambria Math"/>
                        </a:rPr>
                        <m:t>23</m:t>
                      </m:r>
                      <m:r>
                        <a:rPr lang="en-US" sz="3600" b="0" i="1" dirty="0" smtClean="0">
                          <a:latin typeface="Cambria Math"/>
                          <a:ea typeface="Cambria Math"/>
                        </a:rPr>
                        <m:t>, 3</m:t>
                      </m:r>
                      <m:r>
                        <a:rPr lang="en-US" sz="3600" b="0" i="1" dirty="0" smtClean="0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sz="3600" b="0" i="1" dirty="0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3600" b="0" i="1" dirty="0" smtClean="0">
                          <a:latin typeface="Cambria Math"/>
                          <a:ea typeface="Cambria Math"/>
                        </a:rPr>
                        <m:t>99</m:t>
                      </m:r>
                      <m:r>
                        <a:rPr lang="en-US" sz="3600" b="0" i="1" dirty="0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00020"/>
                <a:ext cx="7239000" cy="11875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29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97" y="3028146"/>
            <a:ext cx="6619484" cy="35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8730" y="304800"/>
            <a:ext cx="8382000" cy="156966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Example #2 : Find  a confidence interval for the </a:t>
            </a:r>
            <a:r>
              <a:rPr lang="en-US" sz="3200" i="1" dirty="0" smtClean="0"/>
              <a:t>standard deviation</a:t>
            </a:r>
            <a:r>
              <a:rPr lang="en-US" sz="3200" dirty="0" smtClean="0"/>
              <a:t>, </a:t>
            </a:r>
            <a:r>
              <a:rPr lang="el-GR" sz="3200" dirty="0" smtClean="0"/>
              <a:t>σ</a:t>
            </a:r>
            <a:r>
              <a:rPr lang="en-US" sz="3200" dirty="0" smtClean="0"/>
              <a:t>, of prices (in $1,000’s) for Mustang(cars) for sale on an internet site.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951683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Original sample:  n=25, s=11.11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4000" y="2596978"/>
                <a:ext cx="3657600" cy="1200329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/>
                          <a:ea typeface="Cambria Math"/>
                        </a:rPr>
                        <m:t>11.11</m:t>
                      </m:r>
                      <m:r>
                        <a:rPr lang="en-US" sz="3600" i="1" dirty="0" smtClean="0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US" sz="3600" b="0" i="1" dirty="0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3600" i="1" dirty="0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600" b="0" i="1" dirty="0" smtClean="0">
                          <a:latin typeface="Cambria Math"/>
                          <a:ea typeface="Cambria Math"/>
                        </a:rPr>
                        <m:t>1.61</m:t>
                      </m:r>
                    </m:oMath>
                  </m:oMathPara>
                </a14:m>
                <a:endParaRPr lang="en-US" sz="3600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/>
                          <a:ea typeface="Cambria Math"/>
                        </a:rPr>
                        <m:t>(7.89, 14.33)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596978"/>
                <a:ext cx="3657600" cy="12003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89097" y="2551092"/>
            <a:ext cx="371767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Bootstrap distribution of sample std. </a:t>
            </a:r>
            <a:r>
              <a:rPr lang="en-US" sz="2800" dirty="0" err="1" smtClean="0"/>
              <a:t>dev’s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4415375"/>
            <a:ext cx="1600200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SE=1.61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586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1411464"/>
            <a:ext cx="7972425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" y="1411464"/>
            <a:ext cx="8086725" cy="3952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9221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the Bootstrap Distribution to Get a Confidence Interval – </a:t>
            </a:r>
            <a:r>
              <a:rPr lang="en-US" dirty="0" smtClean="0"/>
              <a:t>Method </a:t>
            </a:r>
            <a:r>
              <a:rPr lang="en-US" dirty="0"/>
              <a:t>#2</a:t>
            </a:r>
            <a:endParaRPr lang="en-US" dirty="0">
              <a:solidFill>
                <a:srgbClr val="FFFF66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133600" y="2944987"/>
            <a:ext cx="0" cy="1703213"/>
          </a:xfrm>
          <a:prstGeom prst="straightConnector1">
            <a:avLst/>
          </a:prstGeom>
          <a:solidFill>
            <a:schemeClr val="tx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676400" y="2483322"/>
            <a:ext cx="121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27.34</a:t>
            </a:r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6934200" y="2897832"/>
            <a:ext cx="0" cy="1753304"/>
          </a:xfrm>
          <a:prstGeom prst="straightConnector1">
            <a:avLst/>
          </a:prstGeom>
          <a:solidFill>
            <a:schemeClr val="tx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537276" y="2483322"/>
            <a:ext cx="121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30.96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306819" y="3642661"/>
            <a:ext cx="2056751" cy="1168539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2060"/>
                </a:solidFill>
              </a:rPr>
              <a:t>Keep 95% in middle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845" y="3771900"/>
            <a:ext cx="16764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Chop 2.5% in each tail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91401" y="3718483"/>
            <a:ext cx="1752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Chop 2.5% in each tail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6258" y="5411396"/>
            <a:ext cx="8489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 a 95% CI, find the 2.5%-tile and 97.5%-tile in the bootstrap distribution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880106" y="1933063"/>
            <a:ext cx="3562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95% CI=(</a:t>
            </a:r>
            <a:r>
              <a:rPr lang="en-US" sz="2800" dirty="0" smtClean="0">
                <a:solidFill>
                  <a:schemeClr val="tx1"/>
                </a:solidFill>
              </a:rPr>
              <a:t>27.34,31.96)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5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2" grpId="0" animBg="1"/>
      <p:bldP spid="13" grpId="0" animBg="1"/>
      <p:bldP spid="20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1143000"/>
            <a:ext cx="7972425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259" y="159221"/>
            <a:ext cx="8318308" cy="1143000"/>
          </a:xfrm>
        </p:spPr>
        <p:txBody>
          <a:bodyPr/>
          <a:lstStyle/>
          <a:p>
            <a:r>
              <a:rPr lang="en-US" dirty="0" smtClean="0"/>
              <a:t>90% CI for Mean Atlanta Commute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8010525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436" y="5247382"/>
            <a:ext cx="84135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 a 90% CI, find the 5%-tile and 95%-tile in the bootstrap distribution</a:t>
            </a:r>
            <a:endParaRPr lang="en-US" sz="3200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2356670" y="2632708"/>
            <a:ext cx="0" cy="1394055"/>
          </a:xfrm>
          <a:prstGeom prst="straightConnector1">
            <a:avLst/>
          </a:prstGeom>
          <a:solidFill>
            <a:schemeClr val="tx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924881" y="2217458"/>
            <a:ext cx="121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27.52</a:t>
            </a:r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6559870" y="2651760"/>
            <a:ext cx="0" cy="1302679"/>
          </a:xfrm>
          <a:prstGeom prst="straightConnector1">
            <a:avLst/>
          </a:prstGeom>
          <a:solidFill>
            <a:schemeClr val="tx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132498" y="2214858"/>
            <a:ext cx="121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30.66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306819" y="3374197"/>
            <a:ext cx="2056751" cy="1168539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2060"/>
                </a:solidFill>
              </a:rPr>
              <a:t>Keep </a:t>
            </a:r>
            <a:r>
              <a:rPr lang="en-US" sz="2400" dirty="0" smtClean="0">
                <a:solidFill>
                  <a:srgbClr val="002060"/>
                </a:solidFill>
              </a:rPr>
              <a:t>90% </a:t>
            </a:r>
            <a:r>
              <a:rPr lang="en-US" sz="2400" dirty="0" smtClean="0">
                <a:solidFill>
                  <a:srgbClr val="002060"/>
                </a:solidFill>
              </a:rPr>
              <a:t>in middle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2937" y="3503436"/>
            <a:ext cx="152315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Chop </a:t>
            </a:r>
            <a:r>
              <a:rPr lang="en-US" sz="2400" dirty="0" smtClean="0">
                <a:solidFill>
                  <a:srgbClr val="FF0000"/>
                </a:solidFill>
              </a:rPr>
              <a:t>5% </a:t>
            </a:r>
            <a:r>
              <a:rPr lang="en-US" sz="2400" dirty="0" smtClean="0">
                <a:solidFill>
                  <a:srgbClr val="FF0000"/>
                </a:solidFill>
              </a:rPr>
              <a:t>in each tail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2401" y="3450019"/>
            <a:ext cx="152399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Chop </a:t>
            </a:r>
            <a:r>
              <a:rPr lang="en-US" sz="2400" dirty="0" smtClean="0">
                <a:solidFill>
                  <a:srgbClr val="FF0000"/>
                </a:solidFill>
              </a:rPr>
              <a:t>5% </a:t>
            </a:r>
            <a:r>
              <a:rPr lang="en-US" sz="2400" dirty="0" smtClean="0">
                <a:solidFill>
                  <a:srgbClr val="FF0000"/>
                </a:solidFill>
              </a:rPr>
              <a:t>in each tail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80106" y="1664599"/>
            <a:ext cx="3562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90% </a:t>
            </a:r>
            <a:r>
              <a:rPr lang="en-US" sz="2800" dirty="0" smtClean="0">
                <a:solidFill>
                  <a:schemeClr val="tx1"/>
                </a:solidFill>
              </a:rPr>
              <a:t>CI=(</a:t>
            </a:r>
            <a:r>
              <a:rPr lang="en-US" sz="2800" dirty="0" smtClean="0">
                <a:solidFill>
                  <a:schemeClr val="tx1"/>
                </a:solidFill>
              </a:rPr>
              <a:t>27.52,30.66)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8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3" grpId="0"/>
      <p:bldP spid="24" grpId="0" animBg="1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1143000"/>
            <a:ext cx="7972425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259" y="159221"/>
            <a:ext cx="8318308" cy="1143000"/>
          </a:xfrm>
        </p:spPr>
        <p:txBody>
          <a:bodyPr/>
          <a:lstStyle/>
          <a:p>
            <a:r>
              <a:rPr lang="en-US" dirty="0" smtClean="0"/>
              <a:t>99% CI for Mean Atlanta Commute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9435" y="5044195"/>
            <a:ext cx="8576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 a 99% CI, find the 0.5%-tile and 99.5%-tile in the bootstrap distribution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96" y="1142855"/>
            <a:ext cx="8001000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29920" y="2222516"/>
            <a:ext cx="121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26.74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35362" y="2214858"/>
            <a:ext cx="121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31.48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306819" y="3374197"/>
            <a:ext cx="2056751" cy="1168539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2060"/>
                </a:solidFill>
              </a:rPr>
              <a:t>Keep </a:t>
            </a:r>
            <a:r>
              <a:rPr lang="en-US" sz="2400" dirty="0" smtClean="0">
                <a:solidFill>
                  <a:srgbClr val="002060"/>
                </a:solidFill>
              </a:rPr>
              <a:t>99% </a:t>
            </a:r>
            <a:r>
              <a:rPr lang="en-US" sz="2400" dirty="0" smtClean="0">
                <a:solidFill>
                  <a:srgbClr val="002060"/>
                </a:solidFill>
              </a:rPr>
              <a:t>in middle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2937" y="3503436"/>
            <a:ext cx="152315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Chop </a:t>
            </a:r>
            <a:r>
              <a:rPr lang="en-US" sz="2400" dirty="0" smtClean="0">
                <a:solidFill>
                  <a:srgbClr val="FF0000"/>
                </a:solidFill>
              </a:rPr>
              <a:t>0.5% </a:t>
            </a:r>
            <a:r>
              <a:rPr lang="en-US" sz="2400" dirty="0" smtClean="0">
                <a:solidFill>
                  <a:srgbClr val="FF0000"/>
                </a:solidFill>
              </a:rPr>
              <a:t>in each tail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2401" y="3450019"/>
            <a:ext cx="152399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Chop </a:t>
            </a:r>
            <a:r>
              <a:rPr lang="en-US" sz="2400" dirty="0" smtClean="0">
                <a:solidFill>
                  <a:srgbClr val="FF0000"/>
                </a:solidFill>
              </a:rPr>
              <a:t>0.5% </a:t>
            </a:r>
            <a:r>
              <a:rPr lang="en-US" sz="2400" dirty="0" smtClean="0">
                <a:solidFill>
                  <a:srgbClr val="FF0000"/>
                </a:solidFill>
              </a:rPr>
              <a:t>in each tail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80106" y="1664599"/>
            <a:ext cx="3562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99% </a:t>
            </a:r>
            <a:r>
              <a:rPr lang="en-US" sz="2800" dirty="0" smtClean="0">
                <a:solidFill>
                  <a:schemeClr val="tx1"/>
                </a:solidFill>
              </a:rPr>
              <a:t>CI=(</a:t>
            </a:r>
            <a:r>
              <a:rPr lang="en-US" sz="2800" dirty="0" smtClean="0">
                <a:solidFill>
                  <a:schemeClr val="tx1"/>
                </a:solidFill>
              </a:rPr>
              <a:t>26.74,31.48)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1371945" y="2651760"/>
            <a:ext cx="0" cy="1682673"/>
          </a:xfrm>
          <a:prstGeom prst="straightConnector1">
            <a:avLst/>
          </a:prstGeom>
          <a:solidFill>
            <a:schemeClr val="tx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7610850" y="2651760"/>
            <a:ext cx="0" cy="1682673"/>
          </a:xfrm>
          <a:prstGeom prst="straightConnector1">
            <a:avLst/>
          </a:prstGeom>
          <a:solidFill>
            <a:schemeClr val="tx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5085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3" grpId="0"/>
      <p:bldP spid="24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Technology?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3903" y="1523999"/>
            <a:ext cx="807720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dirty="0" smtClean="0"/>
              <a:t>Possible options?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smtClean="0"/>
              <a:t>Fathom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smtClean="0"/>
              <a:t>R</a:t>
            </a:r>
          </a:p>
          <a:p>
            <a:pPr>
              <a:spcAft>
                <a:spcPts val="600"/>
              </a:spcAft>
            </a:pPr>
            <a:endParaRPr lang="en-US" sz="3600" dirty="0" smtClean="0"/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smtClean="0"/>
              <a:t>Minitab (macro)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smtClean="0"/>
              <a:t>JMP </a:t>
            </a:r>
            <a:endParaRPr lang="en-US" sz="3600" dirty="0" smtClean="0"/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smtClean="0"/>
              <a:t>Web </a:t>
            </a:r>
            <a:r>
              <a:rPr lang="en-US" sz="3600" dirty="0" smtClean="0"/>
              <a:t>apps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smtClean="0"/>
              <a:t>Others?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2644840"/>
            <a:ext cx="586740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xbar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=function(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x,i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 mean(x[i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])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x=boot(Margin,xbar,1000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348" y="3585953"/>
            <a:ext cx="827630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x=do(1000)*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sd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(sample(Price,25,replace=TRUE))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24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www.lock5stat.com</a:t>
            </a:r>
            <a:r>
              <a:rPr lang="en-US" sz="3600" b="1" i="1" dirty="0" smtClean="0"/>
              <a:t> </a:t>
            </a:r>
            <a:r>
              <a:rPr lang="en-US" sz="3600" i="1" dirty="0" smtClean="0"/>
              <a:t>     (coming soon)</a:t>
            </a:r>
            <a:endParaRPr lang="en-US" sz="36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41070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79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#1:  CI for a Mean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57400" y="1524000"/>
                <a:ext cx="4114800" cy="149521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4800" i="1" smtClean="0">
                          <a:latin typeface="Cambria Math"/>
                          <a:ea typeface="Cambria Math"/>
                        </a:rPr>
                        <m:t>±</m:t>
                      </m:r>
                      <m:sSup>
                        <m:sSupPr>
                          <m:ctrlPr>
                            <a:rPr lang="en-US" sz="48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f>
                        <m:fPr>
                          <m:ctrlPr>
                            <a:rPr lang="en-US" sz="48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524000"/>
                <a:ext cx="4114800" cy="149521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81000" y="34290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To use </a:t>
            </a:r>
            <a:r>
              <a:rPr lang="en-US" sz="3600" i="1" dirty="0" smtClean="0"/>
              <a:t>t*</a:t>
            </a:r>
            <a:r>
              <a:rPr lang="en-US" sz="3600" dirty="0" smtClean="0"/>
              <a:t> the sample should be from a </a:t>
            </a:r>
            <a:r>
              <a:rPr lang="en-US" sz="3600" b="1" i="1" dirty="0" smtClean="0"/>
              <a:t>normal</a:t>
            </a:r>
            <a:r>
              <a:rPr lang="en-US" sz="3600" i="1" dirty="0" smtClean="0"/>
              <a:t> </a:t>
            </a:r>
            <a:r>
              <a:rPr lang="en-US" sz="3600" dirty="0" smtClean="0"/>
              <a:t>distribution.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4953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But what if the sample is clearly skewed, has outliers, …?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6332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Example #3: Find a 95% confidence interval for the correlation between size of bill and tips at a restaurant.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3622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Data: n=157 bills at First Crush Bistro  (Potsdam, NY)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3398923" cy="294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83221"/>
            <a:ext cx="3505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2800" y="51816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r=0.915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Bootstrap correlations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0" y="1066800"/>
            <a:ext cx="6400800" cy="3962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5152289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95% (percentile) interval for correlation is (0.860, 0.956)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57912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BUT, this is not symmetric…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4191000"/>
            <a:ext cx="609600" cy="30777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0.055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81600" y="4375666"/>
            <a:ext cx="533400" cy="0"/>
          </a:xfrm>
          <a:prstGeom prst="straightConnector1">
            <a:avLst/>
          </a:prstGeom>
          <a:ln w="381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400800" y="4375666"/>
            <a:ext cx="533400" cy="0"/>
          </a:xfrm>
          <a:prstGeom prst="straightConnector1">
            <a:avLst/>
          </a:prstGeom>
          <a:ln w="381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63945" y="4191000"/>
            <a:ext cx="703555" cy="30777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0.041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038600" y="4375666"/>
            <a:ext cx="533400" cy="0"/>
          </a:xfrm>
          <a:prstGeom prst="straightConnector1">
            <a:avLst/>
          </a:prstGeom>
          <a:ln w="381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680599" y="4376120"/>
            <a:ext cx="283346" cy="0"/>
          </a:xfrm>
          <a:prstGeom prst="straightConnector1">
            <a:avLst/>
          </a:prstGeom>
          <a:ln w="381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029200" y="4736202"/>
                <a:ext cx="10668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𝑟</m:t>
                      </m:r>
                      <m:r>
                        <a:rPr lang="en-US" sz="1400" b="0" i="1" smtClean="0">
                          <a:latin typeface="Cambria Math"/>
                        </a:rPr>
                        <m:t>=0.915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736202"/>
                <a:ext cx="1066800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433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#3: Reverse Percentiles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1447800"/>
            <a:ext cx="8991600" cy="163121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Golden rule of bootstraps</a:t>
            </a:r>
            <a:r>
              <a:rPr lang="en-US" sz="3600" dirty="0" smtClean="0"/>
              <a:t>: </a:t>
            </a:r>
          </a:p>
          <a:p>
            <a:r>
              <a:rPr lang="en-US" sz="3200" b="1" i="1" dirty="0" smtClean="0"/>
              <a:t>Bootstrap</a:t>
            </a:r>
            <a:r>
              <a:rPr lang="en-US" sz="3200" i="1" dirty="0" smtClean="0"/>
              <a:t> statistics are to the </a:t>
            </a:r>
            <a:r>
              <a:rPr lang="en-US" sz="3200" b="1" i="1" dirty="0" smtClean="0"/>
              <a:t>original </a:t>
            </a:r>
            <a:r>
              <a:rPr lang="en-US" sz="3200" i="1" dirty="0" smtClean="0"/>
              <a:t>statistic as the </a:t>
            </a:r>
            <a:r>
              <a:rPr lang="en-US" sz="3200" b="1" i="1" dirty="0" smtClean="0"/>
              <a:t>original</a:t>
            </a:r>
            <a:r>
              <a:rPr lang="en-US" sz="3200" i="1" dirty="0" smtClean="0"/>
              <a:t> statistic is to the population </a:t>
            </a:r>
            <a:r>
              <a:rPr lang="en-US" sz="3200" b="1" i="1" dirty="0" smtClean="0"/>
              <a:t>parameter</a:t>
            </a:r>
            <a:r>
              <a:rPr lang="en-US" sz="3200" i="1" dirty="0" smtClean="0"/>
              <a:t>. </a:t>
            </a:r>
            <a:endParaRPr lang="en-US" sz="3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18965" y="4859699"/>
                <a:ext cx="7391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𝐿𝑜𝑤𝑒𝑟</m:t>
                    </m:r>
                    <m:r>
                      <a:rPr lang="en-US" sz="3200" i="1" dirty="0" smtClean="0">
                        <a:latin typeface="Cambria Math"/>
                      </a:rPr>
                      <m:t> </m:t>
                    </m:r>
                    <m:r>
                      <a:rPr lang="en-US" sz="3200" i="1" dirty="0" smtClean="0">
                        <a:latin typeface="Cambria Math"/>
                      </a:rPr>
                      <m:t>𝑏𝑜𝑢𝑛𝑑</m:t>
                    </m:r>
                    <m:r>
                      <a:rPr lang="en-US" sz="3200" i="1" dirty="0" smtClean="0">
                        <a:latin typeface="Cambria Math"/>
                      </a:rPr>
                      <m:t> = 0.915−0.041=0.874</m:t>
                    </m:r>
                  </m:oMath>
                </a14:m>
                <a:r>
                  <a:rPr lang="en-US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965" y="4859699"/>
                <a:ext cx="7391400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18965" y="5486400"/>
                <a:ext cx="7391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𝑈𝑝𝑝𝑒𝑟</m:t>
                    </m:r>
                    <m:r>
                      <a:rPr lang="en-US" sz="3200" i="1" dirty="0" smtClean="0">
                        <a:latin typeface="Cambria Math"/>
                      </a:rPr>
                      <m:t> </m:t>
                    </m:r>
                    <m:r>
                      <a:rPr lang="en-US" sz="3200" i="1" dirty="0" smtClean="0">
                        <a:latin typeface="Cambria Math"/>
                      </a:rPr>
                      <m:t>𝑏𝑜𝑢𝑛𝑑</m:t>
                    </m:r>
                    <m:r>
                      <a:rPr lang="en-US" sz="3200" i="1" dirty="0" smtClean="0">
                        <a:latin typeface="Cambria Math"/>
                      </a:rPr>
                      <m:t> = 0.915+0.055=0.970</m:t>
                    </m:r>
                  </m:oMath>
                </a14:m>
                <a:r>
                  <a:rPr lang="en-US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965" y="5486400"/>
                <a:ext cx="739140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1981200" y="3124810"/>
            <a:ext cx="3390900" cy="1535396"/>
            <a:chOff x="1981200" y="3124810"/>
            <a:chExt cx="3390900" cy="1535396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3916532" y="3696005"/>
              <a:ext cx="426868" cy="478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1981200" y="3124810"/>
              <a:ext cx="3390900" cy="1535396"/>
              <a:chOff x="1981200" y="3124810"/>
              <a:chExt cx="3390900" cy="1535396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3366856" y="3696390"/>
                <a:ext cx="5334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4838700" y="3718520"/>
                <a:ext cx="5334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4343400" y="3564632"/>
                <a:ext cx="762000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0.041</a:t>
                </a:r>
                <a:endParaRPr lang="en-US" dirty="0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flipH="1">
                <a:off x="1981200" y="3659238"/>
                <a:ext cx="77605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3261064" y="4290874"/>
                    <a:ext cx="1310936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=0.915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1064" y="4290874"/>
                    <a:ext cx="1310936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TextBox 5"/>
              <p:cNvSpPr txBox="1"/>
              <p:nvPr/>
            </p:nvSpPr>
            <p:spPr>
              <a:xfrm>
                <a:off x="2667000" y="3516123"/>
                <a:ext cx="838200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0.055</a:t>
                </a:r>
                <a:endParaRPr lang="en-US" dirty="0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3900256" y="3124810"/>
                <a:ext cx="0" cy="114239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130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What About Hypothesis Tests?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08193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371475"/>
            <a:ext cx="7772400" cy="1143000"/>
          </a:xfrm>
        </p:spPr>
        <p:txBody>
          <a:bodyPr/>
          <a:lstStyle/>
          <a:p>
            <a:r>
              <a:rPr lang="en-US" dirty="0" smtClean="0"/>
              <a:t>“Randomization” Samples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1012" y="1752600"/>
            <a:ext cx="8077200" cy="24622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 smtClean="0"/>
              <a:t>Key idea: </a:t>
            </a:r>
            <a:r>
              <a:rPr lang="en-US" sz="3600" dirty="0" smtClean="0"/>
              <a:t>Generate samples that are</a:t>
            </a:r>
          </a:p>
          <a:p>
            <a:pPr marL="742950" indent="-742950">
              <a:buAutoNum type="alphaLcParenBoth"/>
            </a:pPr>
            <a:r>
              <a:rPr lang="en-US" sz="3600" dirty="0" smtClean="0"/>
              <a:t>based on the original sample </a:t>
            </a:r>
          </a:p>
          <a:p>
            <a:r>
              <a:rPr lang="en-US" sz="3600" dirty="0" smtClean="0"/>
              <a:t>               AND</a:t>
            </a:r>
          </a:p>
          <a:p>
            <a:pPr marL="742950" indent="-742950">
              <a:buAutoNum type="alphaLcParenBoth"/>
            </a:pPr>
            <a:r>
              <a:rPr lang="en-US" sz="3600" dirty="0" smtClean="0"/>
              <a:t>consistent with some null hypothesis.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5938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Mean Body Temperature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1018" y="3295282"/>
            <a:ext cx="8363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Data: A sample of n=50 body temperatures.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018" y="1295400"/>
            <a:ext cx="871711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Is the average body temperature really 98.6</a:t>
            </a:r>
            <a:r>
              <a:rPr lang="en-US" sz="3200" i="1" baseline="30000" dirty="0" smtClean="0"/>
              <a:t>o</a:t>
            </a:r>
            <a:r>
              <a:rPr lang="en-US" sz="3200" i="1" dirty="0" smtClean="0"/>
              <a:t>F?</a:t>
            </a:r>
            <a:endParaRPr lang="en-US" sz="3200" i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378354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88" y="3793959"/>
            <a:ext cx="8416994" cy="251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2018009"/>
            <a:ext cx="2362200" cy="127727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dirty="0" smtClean="0"/>
              <a:t>H</a:t>
            </a:r>
            <a:r>
              <a:rPr lang="en-US" sz="3600" baseline="-25000" dirty="0" smtClean="0"/>
              <a:t>0</a:t>
            </a:r>
            <a:r>
              <a:rPr lang="en-US" sz="3600" dirty="0" smtClean="0"/>
              <a:t>:</a:t>
            </a:r>
            <a:r>
              <a:rPr lang="el-GR" sz="3600" dirty="0" smtClean="0">
                <a:latin typeface="Calibri"/>
                <a:cs typeface="Calibri"/>
              </a:rPr>
              <a:t>μ</a:t>
            </a:r>
            <a:r>
              <a:rPr lang="en-US" sz="3600" dirty="0" smtClean="0">
                <a:latin typeface="Calibri"/>
                <a:cs typeface="Calibri"/>
              </a:rPr>
              <a:t>=98.6   </a:t>
            </a:r>
          </a:p>
          <a:p>
            <a:r>
              <a:rPr lang="en-US" sz="3600" dirty="0" smtClean="0"/>
              <a:t>H</a:t>
            </a:r>
            <a:r>
              <a:rPr lang="en-US" sz="3600" baseline="-25000" dirty="0" smtClean="0"/>
              <a:t>a</a:t>
            </a:r>
            <a:r>
              <a:rPr lang="en-US" sz="3600" dirty="0" smtClean="0"/>
              <a:t>:</a:t>
            </a:r>
            <a:r>
              <a:rPr lang="el-GR" sz="3600" dirty="0" smtClean="0">
                <a:cs typeface="Calibri"/>
              </a:rPr>
              <a:t>μ</a:t>
            </a:r>
            <a:r>
              <a:rPr lang="en-US" sz="3600" dirty="0" smtClean="0">
                <a:cs typeface="Calibri"/>
              </a:rPr>
              <a:t>≠98.6   </a:t>
            </a:r>
            <a:endParaRPr lang="en-US" sz="3600" dirty="0"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917142" y="3818502"/>
                <a:ext cx="22860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/>
                  <a:t>n </a:t>
                </a:r>
                <a:r>
                  <a:rPr lang="en-US" sz="2800" dirty="0" smtClean="0"/>
                  <a:t>= 50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 smtClean="0"/>
                  <a:t>98.26</a:t>
                </a:r>
              </a:p>
              <a:p>
                <a:r>
                  <a:rPr lang="en-US" sz="2800" dirty="0" smtClean="0"/>
                  <a:t>s  = 0.765</a:t>
                </a:r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142" y="3818502"/>
                <a:ext cx="2286000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5600" t="-3947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57200" y="6309808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Data from Allen Shoemaker, 1996 JSE data set article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459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4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Randomization Samples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3961" y="1295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to simulate samples of body temperatures to be consistent with H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:</a:t>
            </a:r>
            <a:r>
              <a:rPr lang="el-GR" sz="3200" dirty="0">
                <a:cs typeface="Calibri"/>
              </a:rPr>
              <a:t> μ</a:t>
            </a:r>
            <a:r>
              <a:rPr lang="en-US" sz="3200" dirty="0">
                <a:cs typeface="Calibri"/>
              </a:rPr>
              <a:t>=98.6</a:t>
            </a:r>
            <a:r>
              <a:rPr lang="en-US" sz="3200" dirty="0" smtClean="0"/>
              <a:t>?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2590800"/>
                <a:ext cx="8458200" cy="350865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marL="514350" indent="-514350">
                  <a:spcAft>
                    <a:spcPts val="1200"/>
                  </a:spcAft>
                  <a:buAutoNum type="arabicPeriod"/>
                </a:pPr>
                <a:r>
                  <a:rPr lang="en-US" sz="3200" dirty="0" smtClean="0"/>
                  <a:t>Add 0.34 to each temperature in the sample (to get the mean up to 98.6).</a:t>
                </a:r>
              </a:p>
              <a:p>
                <a:pPr marL="514350" indent="-514350">
                  <a:spcAft>
                    <a:spcPts val="1200"/>
                  </a:spcAft>
                  <a:buAutoNum type="arabicPeriod"/>
                </a:pPr>
                <a:r>
                  <a:rPr lang="en-US" sz="3200" dirty="0" smtClean="0"/>
                  <a:t>Sample (with replacement) from the new data.</a:t>
                </a:r>
              </a:p>
              <a:p>
                <a:pPr marL="514350" indent="-514350">
                  <a:spcAft>
                    <a:spcPts val="1200"/>
                  </a:spcAft>
                  <a:buAutoNum type="arabicPeriod"/>
                </a:pPr>
                <a:r>
                  <a:rPr lang="en-US" sz="3200" dirty="0" smtClean="0"/>
                  <a:t>Find the mean for each sample (H</a:t>
                </a:r>
                <a:r>
                  <a:rPr lang="en-US" sz="3200" baseline="-25000" dirty="0" smtClean="0"/>
                  <a:t>0</a:t>
                </a:r>
                <a:r>
                  <a:rPr lang="en-US" sz="3200" dirty="0" smtClean="0"/>
                  <a:t> is true). </a:t>
                </a:r>
              </a:p>
              <a:p>
                <a:pPr marL="514350" indent="-514350">
                  <a:spcAft>
                    <a:spcPts val="1200"/>
                  </a:spcAft>
                  <a:buFontTx/>
                  <a:buAutoNum type="arabicPeriod"/>
                </a:pPr>
                <a:r>
                  <a:rPr lang="en-US" sz="3200" dirty="0" smtClean="0"/>
                  <a:t>See how many of the sample means are as extreme as the observed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32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3200" dirty="0" smtClean="0"/>
                  <a:t>98.26.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90800"/>
                <a:ext cx="8458200" cy="3508653"/>
              </a:xfrm>
              <a:prstGeom prst="rect">
                <a:avLst/>
              </a:prstGeom>
              <a:blipFill rotWithShape="1">
                <a:blip r:embed="rId2"/>
                <a:stretch>
                  <a:fillRect l="-1947" t="-2604" r="-1370" b="-4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181100" y="6099453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Fathom Demo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0913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Randomization Distribution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16" y="1295400"/>
            <a:ext cx="8153400" cy="407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90600" y="3102917"/>
                <a:ext cx="13710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4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98.26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102917"/>
                <a:ext cx="1371081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526" r="-580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 bwMode="auto">
          <a:xfrm>
            <a:off x="1607574" y="3564582"/>
            <a:ext cx="0" cy="1091550"/>
          </a:xfrm>
          <a:prstGeom prst="straightConnector1">
            <a:avLst/>
          </a:prstGeom>
          <a:solidFill>
            <a:schemeClr val="tx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762000" y="5372101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Looks pretty unusual…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057400" y="60198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p-value ≈ 1/1000 x 2 = 0.002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466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Randomization Method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926065"/>
              </p:ext>
            </p:extLst>
          </p:nvPr>
        </p:nvGraphicFramePr>
        <p:xfrm>
          <a:off x="223685" y="1594229"/>
          <a:ext cx="8458208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9"/>
                <a:gridCol w="533391"/>
                <a:gridCol w="533400"/>
                <a:gridCol w="533400"/>
                <a:gridCol w="533400"/>
                <a:gridCol w="609600"/>
                <a:gridCol w="533400"/>
                <a:gridCol w="533400"/>
                <a:gridCol w="533400"/>
                <a:gridCol w="609600"/>
                <a:gridCol w="533400"/>
                <a:gridCol w="14478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A=Caffeine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246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248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252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248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246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248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245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mean=248.3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B=No Caffeine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242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245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244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248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247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248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242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244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246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241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mean=244.7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884" y="120876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Finger tap rates (Handbook of Small Datasets)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949677"/>
            <a:ext cx="845820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Method #1: Randomly scramble the A and B labels and assign to the 20 tap rates. 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2362548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: </a:t>
            </a:r>
            <a:r>
              <a:rPr lang="el-GR" sz="2800" dirty="0" smtClean="0">
                <a:latin typeface="Calibri"/>
                <a:cs typeface="Calibri"/>
              </a:rPr>
              <a:t>μ</a:t>
            </a:r>
            <a:r>
              <a:rPr lang="en-US" sz="2800" baseline="-25000" dirty="0" smtClean="0">
                <a:latin typeface="Calibri"/>
                <a:cs typeface="Calibri"/>
              </a:rPr>
              <a:t>A</a:t>
            </a:r>
            <a:r>
              <a:rPr lang="en-US" sz="2800" dirty="0" smtClean="0">
                <a:latin typeface="Calibri"/>
                <a:cs typeface="Calibri"/>
              </a:rPr>
              <a:t>=</a:t>
            </a:r>
            <a:r>
              <a:rPr lang="el-GR" sz="2800" dirty="0" smtClean="0">
                <a:latin typeface="Calibri"/>
                <a:cs typeface="Calibri"/>
              </a:rPr>
              <a:t>μ</a:t>
            </a:r>
            <a:r>
              <a:rPr lang="en-US" sz="2800" baseline="-25000" dirty="0" smtClean="0">
                <a:latin typeface="Calibri"/>
                <a:cs typeface="Calibri"/>
              </a:rPr>
              <a:t>B</a:t>
            </a:r>
            <a:r>
              <a:rPr lang="en-US" sz="2800" dirty="0" smtClean="0">
                <a:latin typeface="Calibri"/>
                <a:cs typeface="Calibri"/>
              </a:rPr>
              <a:t>   vs. H</a:t>
            </a:r>
            <a:r>
              <a:rPr lang="en-US" sz="2800" baseline="-25000" dirty="0" smtClean="0">
                <a:latin typeface="Calibri"/>
                <a:cs typeface="Calibri"/>
              </a:rPr>
              <a:t>a</a:t>
            </a:r>
            <a:r>
              <a:rPr lang="en-US" sz="2800" dirty="0" smtClean="0">
                <a:latin typeface="Calibri"/>
                <a:cs typeface="Calibri"/>
              </a:rPr>
              <a:t>: </a:t>
            </a:r>
            <a:r>
              <a:rPr lang="el-GR" sz="2800" dirty="0">
                <a:cs typeface="Calibri"/>
              </a:rPr>
              <a:t>μ</a:t>
            </a:r>
            <a:r>
              <a:rPr lang="en-US" sz="2800" baseline="-25000" dirty="0" smtClean="0">
                <a:cs typeface="Calibri"/>
              </a:rPr>
              <a:t>A</a:t>
            </a:r>
            <a:r>
              <a:rPr lang="en-US" sz="2800" dirty="0" smtClean="0">
                <a:cs typeface="Calibri"/>
              </a:rPr>
              <a:t>&gt;</a:t>
            </a:r>
            <a:r>
              <a:rPr lang="el-GR" sz="2800" dirty="0" smtClean="0">
                <a:cs typeface="Calibri"/>
              </a:rPr>
              <a:t>μ</a:t>
            </a:r>
            <a:r>
              <a:rPr lang="en-US" sz="2800" baseline="-25000" dirty="0">
                <a:cs typeface="Calibri"/>
              </a:rPr>
              <a:t>B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29381" y="5217366"/>
            <a:ext cx="84582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Method #3: Pool the 20 values and select two samples of size 10 (with replacement)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7761" y="3832371"/>
            <a:ext cx="845820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Method #2: Add 1.8 to each B rate and subtract 1.8 from each A rate (to make both means equal to 246.5).  Sample 10 values (with replacement) within each group. </a:t>
            </a:r>
          </a:p>
        </p:txBody>
      </p:sp>
    </p:spTree>
    <p:extLst>
      <p:ext uri="{BB962C8B-B14F-4D97-AF65-F5344CB8AC3E}">
        <p14:creationId xmlns:p14="http://schemas.microsoft.com/office/powerpoint/2010/main" val="194462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CI’s and Tests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600200"/>
            <a:ext cx="289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Randomization body temp means when </a:t>
            </a:r>
            <a:r>
              <a:rPr lang="el-GR" sz="2800" dirty="0" smtClean="0">
                <a:latin typeface="Calibri"/>
                <a:cs typeface="Calibri"/>
              </a:rPr>
              <a:t>μ</a:t>
            </a:r>
            <a:r>
              <a:rPr lang="en-US" sz="2800" dirty="0" smtClean="0">
                <a:latin typeface="Calibri"/>
                <a:cs typeface="Calibri"/>
              </a:rPr>
              <a:t>=98.6</a:t>
            </a:r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31649"/>
            <a:ext cx="609600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86200"/>
            <a:ext cx="6062816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39016" y="4259733"/>
            <a:ext cx="30750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Bootstrap body temp means from the original sample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181100" y="6099453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Fathom Demo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6054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Example #2:  CI for a Standard Deviation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67000" y="1523999"/>
                <a:ext cx="2743200" cy="830997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sz="4800" b="0" i="1" smtClean="0">
                          <a:latin typeface="Cambria Math"/>
                          <a:ea typeface="Cambria Math"/>
                        </a:rPr>
                        <m:t>   ±  ??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523999"/>
                <a:ext cx="2743200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 txBox="1">
            <a:spLocks/>
          </p:cNvSpPr>
          <p:nvPr/>
        </p:nvSpPr>
        <p:spPr>
          <a:xfrm>
            <a:off x="304800" y="2895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Example #3:  CI for a Correlation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95600" y="4208206"/>
                <a:ext cx="2743200" cy="830997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n-US" sz="4800" b="0" i="1" smtClean="0">
                          <a:latin typeface="Cambria Math"/>
                          <a:ea typeface="Cambria Math"/>
                        </a:rPr>
                        <m:t>   ±  ??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4208206"/>
                <a:ext cx="2743200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07258" y="2526268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What is the distribution?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71500" y="53340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What is the distribution?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699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3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Fathom Demo: Test &amp; CI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292773"/>
            <a:ext cx="9143998" cy="510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84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Materials for Teaching Bootstrap/Randomization Methods?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037513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9666" y="6153150"/>
            <a:ext cx="9163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hlinkClick r:id="rId4"/>
              </a:rPr>
              <a:t>www.lock5stat.com</a:t>
            </a:r>
            <a:r>
              <a:rPr lang="en-US" sz="3600" i="1" dirty="0" smtClean="0"/>
              <a:t>    rlock@stlawu.edu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21619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Alternate Approach:</a:t>
            </a:r>
            <a:br>
              <a:rPr lang="en-US" b="1" dirty="0" smtClean="0"/>
            </a:br>
            <a:r>
              <a:rPr lang="en-US" sz="7300" b="1" dirty="0" smtClean="0"/>
              <a:t>Bootstrapping</a:t>
            </a:r>
            <a:endParaRPr lang="en-US" sz="73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23622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“Let your data be your guide.”</a:t>
            </a:r>
            <a:endParaRPr lang="en-US" sz="36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35171"/>
            <a:ext cx="1827471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" y="58674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Brad </a:t>
            </a:r>
            <a:r>
              <a:rPr lang="en-US" sz="2800" dirty="0" err="1" smtClean="0"/>
              <a:t>Efron</a:t>
            </a:r>
            <a:r>
              <a:rPr lang="en-US" sz="2800" dirty="0" smtClean="0"/>
              <a:t> – Stanford University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41090"/>
            <a:ext cx="2286000" cy="268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001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What</a:t>
            </a:r>
            <a:r>
              <a:rPr lang="en-US" sz="7200" dirty="0" smtClean="0"/>
              <a:t> </a:t>
            </a:r>
          </a:p>
          <a:p>
            <a:pPr algn="ctr"/>
            <a:r>
              <a:rPr lang="en-US" sz="7200" dirty="0" smtClean="0"/>
              <a:t>is a bootstrap?</a:t>
            </a:r>
          </a:p>
          <a:p>
            <a:pPr algn="ctr"/>
            <a:r>
              <a:rPr lang="en-US" sz="7200" dirty="0" smtClean="0"/>
              <a:t> and </a:t>
            </a:r>
          </a:p>
          <a:p>
            <a:pPr algn="ctr"/>
            <a:r>
              <a:rPr lang="en-US" sz="7200" b="1" dirty="0"/>
              <a:t>H</a:t>
            </a:r>
            <a:r>
              <a:rPr lang="en-US" sz="7200" b="1" dirty="0" smtClean="0"/>
              <a:t>ow</a:t>
            </a:r>
            <a:r>
              <a:rPr lang="en-US" sz="7200" dirty="0" smtClean="0"/>
              <a:t> does it give an interval?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5312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#1: Atlanta Commutes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0525" y="2699455"/>
            <a:ext cx="7762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Data: The American Housing Survey (AHS) collected data from Atlanta in 2004.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6753" y="1295400"/>
            <a:ext cx="7965649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What’s the mean commute time for workers in metropolitan Atlanta? </a:t>
            </a:r>
            <a:endParaRPr lang="en-US" sz="36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42" y="3348377"/>
            <a:ext cx="3982375" cy="321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85" y="3856040"/>
            <a:ext cx="3810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377" y="402211"/>
            <a:ext cx="8436989" cy="1143000"/>
          </a:xfrm>
        </p:spPr>
        <p:txBody>
          <a:bodyPr/>
          <a:lstStyle/>
          <a:p>
            <a:r>
              <a:rPr lang="en-US" dirty="0" smtClean="0"/>
              <a:t>Sample of n=500 Atlanta Commutes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5181600"/>
            <a:ext cx="7239000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Where might the “true” </a:t>
            </a:r>
            <a:r>
              <a:rPr lang="el-GR" sz="4400" dirty="0" smtClean="0">
                <a:solidFill>
                  <a:schemeClr val="tx1"/>
                </a:solidFill>
              </a:rPr>
              <a:t>μ</a:t>
            </a:r>
            <a:r>
              <a:rPr lang="en-US" sz="4400" dirty="0" smtClean="0">
                <a:solidFill>
                  <a:schemeClr val="tx1"/>
                </a:solidFill>
              </a:rPr>
              <a:t> be?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732"/>
            <a:ext cx="8553450" cy="351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91000" y="1676400"/>
                <a:ext cx="393097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i="1" dirty="0" smtClean="0"/>
                  <a:t>n </a:t>
                </a:r>
                <a:r>
                  <a:rPr lang="en-US" sz="3600" dirty="0" smtClean="0"/>
                  <a:t>= 500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36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3600" dirty="0" smtClean="0"/>
                  <a:t>29.11 minutes</a:t>
                </a:r>
              </a:p>
              <a:p>
                <a:r>
                  <a:rPr lang="en-US" sz="3600" dirty="0" smtClean="0"/>
                  <a:t>s  = 20.72 minutes</a:t>
                </a:r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676400"/>
                <a:ext cx="3930978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4814" t="-5208" b="-1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55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371475"/>
            <a:ext cx="7772400" cy="1143000"/>
          </a:xfrm>
        </p:spPr>
        <p:txBody>
          <a:bodyPr/>
          <a:lstStyle/>
          <a:p>
            <a:r>
              <a:rPr lang="en-US" dirty="0" smtClean="0"/>
              <a:t>“Bootstrap” Samples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1012" y="1600200"/>
            <a:ext cx="8077200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Key idea: </a:t>
            </a:r>
            <a:r>
              <a:rPr lang="en-US" sz="3200" dirty="0" smtClean="0"/>
              <a:t>Sample </a:t>
            </a:r>
            <a:r>
              <a:rPr lang="en-US" sz="3200" i="1" dirty="0" smtClean="0"/>
              <a:t>with replacement </a:t>
            </a:r>
            <a:r>
              <a:rPr lang="en-US" sz="3200" dirty="0" smtClean="0"/>
              <a:t>from the original sample using the same </a:t>
            </a:r>
            <a:r>
              <a:rPr lang="en-US" sz="3200" i="1" dirty="0" smtClean="0"/>
              <a:t>n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62427" y="3124200"/>
            <a:ext cx="8220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Assumes the “population” is many, many copies of the original sample.  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38870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Atlanta Commutes – Original Sample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2757" r="10142" b="16055"/>
          <a:stretch/>
        </p:blipFill>
        <p:spPr bwMode="auto">
          <a:xfrm>
            <a:off x="1271238" y="838200"/>
            <a:ext cx="6411952" cy="596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00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1083</Words>
  <Application>Microsoft Office PowerPoint</Application>
  <PresentationFormat>On-screen Show (4:3)</PresentationFormat>
  <Paragraphs>179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What Can We Do When Conditions Aren’t Met?</vt:lpstr>
      <vt:lpstr>Example #1:  CI for a Mean</vt:lpstr>
      <vt:lpstr>Example #2:  CI for a Standard Deviation</vt:lpstr>
      <vt:lpstr>Alternate Approach: Bootstrapping</vt:lpstr>
      <vt:lpstr>PowerPoint Presentation</vt:lpstr>
      <vt:lpstr>Example #1: Atlanta Commutes</vt:lpstr>
      <vt:lpstr>Sample of n=500 Atlanta Commutes</vt:lpstr>
      <vt:lpstr>“Bootstrap” Samples</vt:lpstr>
      <vt:lpstr>Atlanta Commutes – Original Sample</vt:lpstr>
      <vt:lpstr>Atlanta Commutes: Simulated Population</vt:lpstr>
      <vt:lpstr>Creating a Bootstrap Distribution</vt:lpstr>
      <vt:lpstr>Bootstrap Distribution of 1000 Atlanta Commute Means</vt:lpstr>
      <vt:lpstr>Using the Bootstrap Distribution to Get a Confidence Interval – Version #1</vt:lpstr>
      <vt:lpstr>PowerPoint Presentation</vt:lpstr>
      <vt:lpstr>Using the Bootstrap Distribution to Get a Confidence Interval – Method #2</vt:lpstr>
      <vt:lpstr>90% CI for Mean Atlanta Commute</vt:lpstr>
      <vt:lpstr>99% CI for Mean Atlanta Commute</vt:lpstr>
      <vt:lpstr>What About Technology?</vt:lpstr>
      <vt:lpstr>www.lock5stat.com      (coming soon)</vt:lpstr>
      <vt:lpstr>Example #3: Find a 95% confidence interval for the correlation between size of bill and tips at a restaurant.</vt:lpstr>
      <vt:lpstr>Bootstrap correlations</vt:lpstr>
      <vt:lpstr>Method #3: Reverse Percentiles</vt:lpstr>
      <vt:lpstr>What About Hypothesis Tests? </vt:lpstr>
      <vt:lpstr>“Randomization” Samples</vt:lpstr>
      <vt:lpstr>Example: Mean Body Temperature</vt:lpstr>
      <vt:lpstr>Randomization Samples</vt:lpstr>
      <vt:lpstr>Randomization Distribution</vt:lpstr>
      <vt:lpstr>Choosing a Randomization Method</vt:lpstr>
      <vt:lpstr>Connecting CI’s and Tests</vt:lpstr>
      <vt:lpstr>Fathom Demo: Test &amp; CI</vt:lpstr>
      <vt:lpstr>Materials for Teaching Bootstrap/Randomization Methods?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Give your data the boot:   What is bootstrapping  and Why does it matter?</dc:title>
  <dc:creator>Patti</dc:creator>
  <cp:lastModifiedBy>Robin</cp:lastModifiedBy>
  <cp:revision>80</cp:revision>
  <cp:lastPrinted>2010-12-29T18:26:13Z</cp:lastPrinted>
  <dcterms:created xsi:type="dcterms:W3CDTF">2010-10-14T16:11:16Z</dcterms:created>
  <dcterms:modified xsi:type="dcterms:W3CDTF">2012-07-15T15:03:34Z</dcterms:modified>
</cp:coreProperties>
</file>