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375" r:id="rId3"/>
    <p:sldId id="399" r:id="rId4"/>
    <p:sldId id="429" r:id="rId5"/>
    <p:sldId id="430" r:id="rId6"/>
    <p:sldId id="431" r:id="rId7"/>
    <p:sldId id="432" r:id="rId8"/>
    <p:sldId id="423" r:id="rId9"/>
    <p:sldId id="433" r:id="rId10"/>
    <p:sldId id="436" r:id="rId11"/>
    <p:sldId id="437" r:id="rId12"/>
    <p:sldId id="424" r:id="rId13"/>
    <p:sldId id="425" r:id="rId14"/>
    <p:sldId id="426" r:id="rId15"/>
    <p:sldId id="427" r:id="rId16"/>
    <p:sldId id="428" r:id="rId17"/>
    <p:sldId id="435" r:id="rId18"/>
    <p:sldId id="434" r:id="rId19"/>
    <p:sldId id="411" r:id="rId20"/>
    <p:sldId id="438" r:id="rId21"/>
    <p:sldId id="439" r:id="rId22"/>
    <p:sldId id="440" r:id="rId23"/>
    <p:sldId id="441" r:id="rId24"/>
    <p:sldId id="442" r:id="rId25"/>
    <p:sldId id="412" r:id="rId26"/>
    <p:sldId id="443" r:id="rId27"/>
    <p:sldId id="444" r:id="rId28"/>
    <p:sldId id="445" r:id="rId29"/>
    <p:sldId id="446" r:id="rId30"/>
    <p:sldId id="455" r:id="rId31"/>
    <p:sldId id="447" r:id="rId32"/>
    <p:sldId id="448" r:id="rId33"/>
    <p:sldId id="449" r:id="rId34"/>
    <p:sldId id="450" r:id="rId35"/>
    <p:sldId id="451" r:id="rId36"/>
    <p:sldId id="452" r:id="rId37"/>
    <p:sldId id="453" r:id="rId38"/>
    <p:sldId id="454" r:id="rId39"/>
    <p:sldId id="326" r:id="rId40"/>
    <p:sldId id="414" r:id="rId41"/>
    <p:sldId id="415" r:id="rId42"/>
    <p:sldId id="422" r:id="rId43"/>
    <p:sldId id="456" r:id="rId44"/>
    <p:sldId id="360" r:id="rId45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4" autoAdjust="0"/>
  </p:normalViewPr>
  <p:slideViewPr>
    <p:cSldViewPr snapToGrid="0">
      <p:cViewPr varScale="1">
        <p:scale>
          <a:sx n="66" d="100"/>
          <a:sy n="66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82825-CB27-4439-B919-408EBC76C2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4496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F48E1-058B-4963-8D55-C60E04311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9986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3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46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04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Patti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52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93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38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45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95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30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1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95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05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605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88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Bozz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25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Bozz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61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Bozz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49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767DD-3043-43C0-8F7B-926248449BD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3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Bozz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87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Bozz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95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Patti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1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48FE-2D5A-45AB-95EB-9243473478A6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26" Type="http://schemas.openxmlformats.org/officeDocument/2006/relationships/image" Target="../media/image40.jpeg"/><Relationship Id="rId3" Type="http://schemas.openxmlformats.org/officeDocument/2006/relationships/image" Target="../media/image17.jpeg"/><Relationship Id="rId21" Type="http://schemas.openxmlformats.org/officeDocument/2006/relationships/image" Target="../media/image35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5" Type="http://schemas.openxmlformats.org/officeDocument/2006/relationships/image" Target="../media/image39.jpe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24" Type="http://schemas.openxmlformats.org/officeDocument/2006/relationships/image" Target="../media/image38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23" Type="http://schemas.openxmlformats.org/officeDocument/2006/relationships/image" Target="../media/image37.jpeg"/><Relationship Id="rId28" Type="http://schemas.openxmlformats.org/officeDocument/2006/relationships/image" Target="../media/image46.png"/><Relationship Id="rId10" Type="http://schemas.openxmlformats.org/officeDocument/2006/relationships/image" Target="../media/image24.jpeg"/><Relationship Id="rId19" Type="http://schemas.openxmlformats.org/officeDocument/2006/relationships/image" Target="../media/image33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Relationship Id="rId22" Type="http://schemas.openxmlformats.org/officeDocument/2006/relationships/image" Target="../media/image36.jpeg"/><Relationship Id="rId27" Type="http://schemas.openxmlformats.org/officeDocument/2006/relationships/image" Target="../media/image41.e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emf"/><Relationship Id="rId18" Type="http://schemas.openxmlformats.org/officeDocument/2006/relationships/image" Target="../media/image41.emf"/><Relationship Id="rId3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44.emf"/><Relationship Id="rId2" Type="http://schemas.openxmlformats.org/officeDocument/2006/relationships/tags" Target="../tags/tag1.xml"/><Relationship Id="rId16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11" Type="http://schemas.openxmlformats.org/officeDocument/2006/relationships/image" Target="../media/image34.png"/><Relationship Id="rId5" Type="http://schemas.openxmlformats.org/officeDocument/2006/relationships/image" Target="../media/image45.png"/><Relationship Id="rId15" Type="http://schemas.openxmlformats.org/officeDocument/2006/relationships/image" Target="../media/image43.emf"/><Relationship Id="rId10" Type="http://schemas.openxmlformats.org/officeDocument/2006/relationships/image" Target="../media/image36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5.png"/><Relationship Id="rId1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9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16.jpeg"/><Relationship Id="rId18" Type="http://schemas.openxmlformats.org/officeDocument/2006/relationships/image" Target="../media/image25.jpeg"/><Relationship Id="rId26" Type="http://schemas.openxmlformats.org/officeDocument/2006/relationships/image" Target="../media/image29.jpeg"/><Relationship Id="rId3" Type="http://schemas.openxmlformats.org/officeDocument/2006/relationships/image" Target="../media/image39.jpeg"/><Relationship Id="rId21" Type="http://schemas.openxmlformats.org/officeDocument/2006/relationships/image" Target="../media/image30.jpeg"/><Relationship Id="rId7" Type="http://schemas.openxmlformats.org/officeDocument/2006/relationships/image" Target="../media/image19.jpeg"/><Relationship Id="rId12" Type="http://schemas.openxmlformats.org/officeDocument/2006/relationships/image" Target="../media/image17.jpeg"/><Relationship Id="rId17" Type="http://schemas.openxmlformats.org/officeDocument/2006/relationships/image" Target="../media/image26.jpeg"/><Relationship Id="rId25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1.jpeg"/><Relationship Id="rId20" Type="http://schemas.openxmlformats.org/officeDocument/2006/relationships/image" Target="../media/image22.jpe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23.jpeg"/><Relationship Id="rId24" Type="http://schemas.openxmlformats.org/officeDocument/2006/relationships/image" Target="../media/image27.jpeg"/><Relationship Id="rId5" Type="http://schemas.openxmlformats.org/officeDocument/2006/relationships/image" Target="../media/image20.jpeg"/><Relationship Id="rId15" Type="http://schemas.openxmlformats.org/officeDocument/2006/relationships/image" Target="../media/image33.jpeg"/><Relationship Id="rId23" Type="http://schemas.openxmlformats.org/officeDocument/2006/relationships/image" Target="../media/image24.jpeg"/><Relationship Id="rId28" Type="http://schemas.openxmlformats.org/officeDocument/2006/relationships/image" Target="../media/image40.jpeg"/><Relationship Id="rId10" Type="http://schemas.openxmlformats.org/officeDocument/2006/relationships/image" Target="../media/image18.jpeg"/><Relationship Id="rId19" Type="http://schemas.openxmlformats.org/officeDocument/2006/relationships/image" Target="../media/image32.jpeg"/><Relationship Id="rId4" Type="http://schemas.openxmlformats.org/officeDocument/2006/relationships/image" Target="../media/image56.jpeg"/><Relationship Id="rId9" Type="http://schemas.openxmlformats.org/officeDocument/2006/relationships/image" Target="../media/image36.jpeg"/><Relationship Id="rId14" Type="http://schemas.openxmlformats.org/officeDocument/2006/relationships/image" Target="../media/image37.jpeg"/><Relationship Id="rId22" Type="http://schemas.openxmlformats.org/officeDocument/2006/relationships/image" Target="../media/image21.jpeg"/><Relationship Id="rId27" Type="http://schemas.openxmlformats.org/officeDocument/2006/relationships/image" Target="../media/image38.jpeg"/><Relationship Id="rId30" Type="http://schemas.openxmlformats.org/officeDocument/2006/relationships/image" Target="../media/image3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://lock5stat.com/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65.png"/><Relationship Id="rId7" Type="http://schemas.openxmlformats.org/officeDocument/2006/relationships/image" Target="../media/image7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69.png"/><Relationship Id="rId4" Type="http://schemas.openxmlformats.org/officeDocument/2006/relationships/image" Target="../media/image67.png"/><Relationship Id="rId9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k5stat.com/" TargetMode="External"/><Relationship Id="rId2" Type="http://schemas.openxmlformats.org/officeDocument/2006/relationships/hyperlink" Target="mailto:rlock@stlawu.edu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rlock@stlawu.ed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ock5stat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855" y="950976"/>
            <a:ext cx="7068313" cy="2105904"/>
          </a:xfrm>
          <a:solidFill>
            <a:srgbClr val="FFFF99"/>
          </a:solidFill>
          <a:ln w="5715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US" b="1" dirty="0"/>
              <a:t>Bootstraps</a:t>
            </a:r>
            <a:br>
              <a:rPr lang="en-US" b="1" dirty="0"/>
            </a:br>
            <a:r>
              <a:rPr lang="en-US" b="1" dirty="0"/>
              <a:t>An Intuitive Introduction to Confidence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3855" y="3535513"/>
            <a:ext cx="6843251" cy="302480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Robin Lock</a:t>
            </a:r>
          </a:p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Burry Professor of Statistics</a:t>
            </a:r>
          </a:p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St. Lawrence University</a:t>
            </a:r>
          </a:p>
          <a:p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AMATYC Webinar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December 6,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433" y="545408"/>
            <a:ext cx="8502095" cy="1569660"/>
          </a:xfrm>
          <a:prstGeom prst="rect">
            <a:avLst/>
          </a:prstGeom>
          <a:solidFill>
            <a:srgbClr val="FFFF99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u="sng" dirty="0"/>
              <a:t>Example #1</a:t>
            </a:r>
            <a:r>
              <a:rPr lang="en-US" sz="4800" dirty="0"/>
              <a:t>:  What is the average price of a used Mustang car?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2042" y="2532979"/>
            <a:ext cx="79086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student selects a random sample of n=25 Mustangs from a website (autotrader.com)  and records the price (in $1,000’s) for each car.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9871"/>
          <a:stretch/>
        </p:blipFill>
        <p:spPr bwMode="auto">
          <a:xfrm>
            <a:off x="1230779" y="4520550"/>
            <a:ext cx="6793401" cy="18281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64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777" y="404047"/>
            <a:ext cx="3890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Sample of Mustangs: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660137" y="914400"/>
            <a:ext cx="2881367" cy="5885737"/>
            <a:chOff x="660137" y="914400"/>
            <a:chExt cx="2881367" cy="5885737"/>
          </a:xfrm>
        </p:grpSpPr>
        <p:pic>
          <p:nvPicPr>
            <p:cNvPr id="7170" name="Picture 2" descr="http://2.bp.blogspot.com/_lTURvvdsOj8/TNAwTsWk-eI/AAAAAAAAAXg/UTXdEsuWf2U/s1600/1999+Ford+Mustang+GT+Metallic+Red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1538231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://4.bp.blogspot.com/_lTURvvdsOj8/TNAxDTZeGNI/AAAAAAAAAXo/u3uZB4y8QkI/s1600/1999+Ford+Mustang+GT+Metallic+Red_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1538231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http://site.diecastblast.com/diecastblast/products/dc2007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537" y="2248657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6" name="Picture 8" descr="http://cars.minimodelshop.co.uk/8025701F0054F3AD/ls/FranklinMint-B11F857/$File/ford-mustang-california-special-1968-diecast-model-car-franklin-mint-b11f857-p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2588094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8" name="Picture 10" descr="http://1.bp.blogspot.com/_lM6ADTK51GM/SyV1y_V6-XI/AAAAAAAAB4Y/6-muJS9ZQcE/s400/Shelby-Collectibles-Diecast-7AE01-2008-Ford-Mustang-Shelby-GT500-Convertible-40th-Anniversary-1-18-Scale-Black-Silver-00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3260900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0" name="Picture 12" descr="http://cars.minimodelshop.co.uk/8025701F0054F3AD/ls/Maisto-31329BL/$File/ford-mustang-boss-302-diecast-model-car-maisto-31329bl-p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704" y="917162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2" name="Picture 14" descr="http://www.alldiecast.us/images_miniatures/147195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213416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4" name="Picture 16" descr="http://www.fallingpixel.com/products/9482/mains/000-3d-model-65Mustang08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3946700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6" name="Picture 18" descr="http://site.diecastblast.com/diecastblast/products/dc2008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974" y="4656148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8" name="Picture 20" descr="http://t3.gstatic.com/images?q=tbn:ANd9GcTVGq6Ttf8DiwB_IKGRABzbn1uQU55PcCNzefeylR4SJwy84X_Nb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37" y="5341948"/>
              <a:ext cx="914400" cy="684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0" name="Picture 22" descr="http://www.alldiecast.us/images_miniatures/138998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304" y="988822"/>
              <a:ext cx="914400" cy="549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2" name="Picture 24" descr="http://t3.gstatic.com/images?q=tbn:ANd9GcS9VI_ANNR5mr_mlad3MT-6FxJZ5TaPjbe_sfHEZsDR9HLaHcg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537" y="2934457"/>
              <a:ext cx="914400" cy="691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4" name="Picture 26" descr="http://cars.minimodelshop.co.uk/8025701F0054F3AD/ls/FranklinMint-B11F681/$File/shelby-mustang-gt350-1966-diecast-model-car-franklin-mint-b11f681-p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3687014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6" name="Picture 28" descr="http://cdn102.iofferphoto.com/img3/item/517/266/955/l_zZCQ2011-ford-mustang-gt-5-0-grey-diecast-model-car-1-24-sc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4272775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8" name="Picture 30" descr="http://t1.gstatic.com/images?q=tbn:ANd9GcRuifSjmjV38x6VOUmShqtLYfKry_ve9oSE_SNXpMg4WXhqNqG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4971337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0" name="Picture 32" descr="http://cdn102.iofferphoto.com/img/item/517/266/641/l_XEQV1970-ford-mustang-boss-429-blue-diecast-model-car-1-24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104" y="9144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2" name="Picture 34" descr="http://dyn-images2.hsni.com/is/image/HomeShoppingNetwork/pd300/revell-1-24-64-1-2-mustang-convertible-model-car-kit%7E6163901w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1685301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4" name="Picture 36" descr="http://t0.gstatic.com/images?q=tbn:ANd9GcSwbW6H4BQjr2B5QU1G22iyuvcl1b-3cUKPFO-UYZFzITg6nf0MuQ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425" y="2366421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6" name="Picture 38" descr="http://www.cartuningparts.co.uk/img/autoart-parnelli-jones-saleen-mustang-orange-15-118-scale-diecast-model-car_577632_250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30323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8" name="Picture 40" descr="http://t3.gstatic.com/images?q=tbn:ANd9GcTIJudnj3-QOH6Je9ic9YrCn8v9EnOTyvwdwiljWMmB3eo9m-S6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8453" y="3747751"/>
              <a:ext cx="914400" cy="684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2" name="Picture 44" descr="http://t2.gstatic.com/images?q=tbn:ANd9GcTAC-vgwaoOMI9l4uNB8OrruzTAFVQdA8pvNa-U0ciDfwffI688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452" y="4999048"/>
              <a:ext cx="914400" cy="691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4" name="Picture 46" descr="http://t1.gstatic.com/images?q=tbn:ANd9GcRYWsmVaFPn96zwSbUsDeCGRpIT6YCruwkZrk8H7FKPCuxVCiM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5885737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8" name="Picture 50" descr="http://t3.gstatic.com/images?q=tbn:ANd9GcS1FU6huTZVWf8nnwNyGbXTpu6AyYrvGK2UnDlLtugPl-zfUbp_i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5658019"/>
              <a:ext cx="914400" cy="90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2" descr="http://t2.gstatic.com/images?q=tbn:ANd9GcSqEKMFBuEMqbZs54DN-kk17Ir8EqP6MsqC8v4nTUJcYVRbKOp8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425" y="438182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20" name="Picture 52" descr="http://t2.gstatic.com/images?q=tbn:ANd9GcS_-j4gzFfnezy7FARomzB1eRF905JKWsh2LValrgLcQzF21U3L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945" y="575946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" name="TextBox 58"/>
          <p:cNvSpPr txBox="1"/>
          <p:nvPr/>
        </p:nvSpPr>
        <p:spPr>
          <a:xfrm>
            <a:off x="3764132" y="2131123"/>
            <a:ext cx="5250991" cy="138499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Our best estimate for the average price of used Mustangs is $15,980, but how accurate is that estimate?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132" y="696434"/>
            <a:ext cx="5098033" cy="127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718547" y="5211346"/>
            <a:ext cx="5218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Key idea: </a:t>
            </a:r>
            <a:r>
              <a:rPr lang="en-US" sz="2800" dirty="0"/>
              <a:t>How much do we expect the mean price to vary when we take samples of 25 cars at a time?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14188" y="3656256"/>
            <a:ext cx="5426744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Goal:</a:t>
            </a:r>
            <a:r>
              <a:rPr lang="en-US" sz="2800" dirty="0"/>
              <a:t> Find an interval that is likely to contain the mean price for </a:t>
            </a:r>
            <a:r>
              <a:rPr lang="en-US" sz="2800" i="1" dirty="0"/>
              <a:t>all</a:t>
            </a:r>
            <a:r>
              <a:rPr lang="en-US" sz="2800" dirty="0"/>
              <a:t> Mustangs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79625" y="805756"/>
                <a:ext cx="4876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=25     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=15.98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=11.1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625" y="805756"/>
                <a:ext cx="4876800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5277904" y="4449676"/>
            <a:ext cx="3584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Confidence Interval</a:t>
            </a:r>
          </a:p>
        </p:txBody>
      </p:sp>
    </p:spTree>
    <p:extLst>
      <p:ext uri="{BB962C8B-B14F-4D97-AF65-F5344CB8AC3E}">
        <p14:creationId xmlns:p14="http://schemas.microsoft.com/office/powerpoint/2010/main" val="61374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32" grpId="0"/>
      <p:bldP spid="33" grpId="0" animBg="1"/>
      <p:bldP spid="3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52376"/>
            <a:ext cx="8153400" cy="9144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>
                <a:latin typeface="+mj-lt"/>
              </a:rPr>
              <a:t>Traditional Inference</a:t>
            </a:r>
            <a:endParaRPr lang="en-US" sz="4000" dirty="0">
              <a:latin typeface="+mj-lt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9100" y="1500280"/>
            <a:ext cx="4495800" cy="523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1066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2. Which formula?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2067902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3. Calculate summary stats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5577" y="4267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6. Plug and chug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4211814" y="4670762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0800000">
            <a:off x="6400800" y="1588710"/>
            <a:ext cx="76200" cy="2743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02336" y="2876897"/>
            <a:ext cx="361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4. Find t</a:t>
            </a:r>
            <a:r>
              <a:rPr lang="en-US" baseline="30000" dirty="0">
                <a:solidFill>
                  <a:srgbClr val="C00000"/>
                </a:solidFill>
              </a:rPr>
              <a:t>*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0627" y="2876897"/>
            <a:ext cx="1392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5. </a:t>
            </a:r>
            <a:r>
              <a:rPr lang="en-US" dirty="0" err="1">
                <a:solidFill>
                  <a:srgbClr val="C00000"/>
                </a:solidFill>
              </a:rPr>
              <a:t>df</a:t>
            </a:r>
            <a:r>
              <a:rPr lang="en-US" dirty="0">
                <a:solidFill>
                  <a:srgbClr val="C0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4445" y="3824959"/>
                <a:ext cx="14561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Cambria" pitchFamily="18" charset="0"/>
                  </a:rPr>
                  <a:t>df</a:t>
                </a:r>
                <a:r>
                  <a:rPr lang="en-US" dirty="0">
                    <a:latin typeface="Cambria" pitchFamily="18" charset="0"/>
                  </a:rPr>
                  <a:t>=25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>
                    <a:latin typeface="Cambria" pitchFamily="18" charset="0"/>
                  </a:rPr>
                  <a:t>1=24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45" y="3824959"/>
                <a:ext cx="1456182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3347" t="-9836" r="-3347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6172200" y="4619117"/>
            <a:ext cx="457200" cy="1846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292477" y="3824959"/>
            <a:ext cx="145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itchFamily="18" charset="0"/>
              </a:rPr>
              <a:t>t</a:t>
            </a:r>
            <a:r>
              <a:rPr lang="en-US" baseline="30000" dirty="0">
                <a:latin typeface="Cambria" pitchFamily="18" charset="0"/>
              </a:rPr>
              <a:t>*</a:t>
            </a:r>
            <a:r>
              <a:rPr lang="en-US" dirty="0">
                <a:latin typeface="Cambria" pitchFamily="18" charset="0"/>
              </a:rPr>
              <a:t>=2.064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51700" y="4654752"/>
                <a:ext cx="3281553" cy="591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15.98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±2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.064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type m:val="skw"/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11.11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25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00" y="4654752"/>
                <a:ext cx="3281553" cy="591380"/>
              </a:xfrm>
              <a:prstGeom prst="rect">
                <a:avLst/>
              </a:prstGeom>
              <a:blipFill rotWithShape="1">
                <a:blip r:embed="rId10"/>
                <a:stretch>
                  <a:fillRect t="-100000" r="-6691" b="-147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7540" y="5094605"/>
                <a:ext cx="35076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15.98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4.59=(11.39, 20.57)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40" y="5094605"/>
                <a:ext cx="3507677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479354" y="5551626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7.  Interpret in context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1190" y="149621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itchFamily="18" charset="0"/>
              </a:rPr>
              <a:t>CI for a mean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6720" y="70483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1. Check conditions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/>
          </p:nvPr>
        </p:nvGraphicFramePr>
        <p:xfrm>
          <a:off x="345409" y="2429396"/>
          <a:ext cx="3179365" cy="382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12" imgW="1689100" imgH="203200" progId="Equation.DSMT4">
                  <p:embed/>
                </p:oleObj>
              </mc:Choice>
              <mc:Fallback>
                <p:oleObj name="Equation" r:id="rId12" imgW="1689100" imgH="20320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5409" y="2429396"/>
                        <a:ext cx="3179365" cy="382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286297" y="1353026"/>
          <a:ext cx="122555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14" imgW="673100" imgH="406400" progId="Equation.DSMT4">
                  <p:embed/>
                </p:oleObj>
              </mc:Choice>
              <mc:Fallback>
                <p:oleObj name="Equation" r:id="rId14" imgW="673100" imgH="4064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286297" y="1353026"/>
                        <a:ext cx="1225550" cy="738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247688" y="3322339"/>
          <a:ext cx="3857047" cy="344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16" imgW="2273300" imgH="203200" progId="Equation.DSMT4">
                  <p:embed/>
                </p:oleObj>
              </mc:Choice>
              <mc:Fallback>
                <p:oleObj name="Equation" r:id="rId16" imgW="2273300" imgH="2032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47688" y="3322339"/>
                        <a:ext cx="3857047" cy="344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970" y="733350"/>
            <a:ext cx="2778132" cy="69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258" y="5834240"/>
            <a:ext cx="4049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“We are 95% confident that the mean price of all used Mustang cars at this site is between $11,390 and $20,570.”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88876" y="691581"/>
            <a:ext cx="1155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mbria" pitchFamily="18" charset="0"/>
              </a:rPr>
              <a:t>n</a:t>
            </a:r>
            <a:r>
              <a:rPr lang="en-US" sz="2400" dirty="0">
                <a:latin typeface="Cambria" pitchFamily="18" charset="0"/>
              </a:rPr>
              <a:t> = 25</a:t>
            </a:r>
            <a:endParaRPr lang="en-US" sz="2400" i="1" dirty="0">
              <a:latin typeface="Cambria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2467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 animBg="1"/>
      <p:bldP spid="17" grpId="0" animBg="1"/>
      <p:bldP spid="23" grpId="0"/>
      <p:bldP spid="24" grpId="0"/>
      <p:bldP spid="25" grpId="0"/>
      <p:bldP spid="5" grpId="0" animBg="1"/>
      <p:bldP spid="26" grpId="0"/>
      <p:bldP spid="27" grpId="0" animBg="1"/>
      <p:bldP spid="28" grpId="0" animBg="1"/>
      <p:bldP spid="29" grpId="0"/>
      <p:bldP spid="3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461" y="1555383"/>
            <a:ext cx="814387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Answer is fine, but the </a:t>
            </a:r>
            <a:r>
              <a:rPr lang="en-US" sz="3600" b="1" u="sng" dirty="0"/>
              <a:t>process</a:t>
            </a:r>
            <a:r>
              <a:rPr lang="en-US" sz="3600" dirty="0"/>
              <a:t> is not very helpful at building understanding of a CI. </a:t>
            </a:r>
          </a:p>
          <a:p>
            <a:endParaRPr lang="en-US" sz="3600" dirty="0"/>
          </a:p>
          <a:p>
            <a:r>
              <a:rPr lang="en-US" sz="3600" dirty="0"/>
              <a:t>Can we arrive at the same answer in a way that also builds understanding?</a:t>
            </a:r>
          </a:p>
          <a:p>
            <a:endParaRPr lang="en-US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79461" y="412861"/>
            <a:ext cx="8153400" cy="9144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>
                <a:latin typeface="+mj-lt"/>
              </a:rPr>
              <a:t>Traditional Inference</a:t>
            </a:r>
            <a:endParaRPr lang="en-US" sz="4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0702" y="4969232"/>
            <a:ext cx="3460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(yes!)</a:t>
            </a:r>
          </a:p>
        </p:txBody>
      </p:sp>
    </p:spTree>
    <p:extLst>
      <p:ext uri="{BB962C8B-B14F-4D97-AF65-F5344CB8AC3E}">
        <p14:creationId xmlns:p14="http://schemas.microsoft.com/office/powerpoint/2010/main" val="10600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7984" y="557926"/>
            <a:ext cx="8149997" cy="1754327"/>
          </a:xfrm>
          <a:prstGeom prst="rect">
            <a:avLst/>
          </a:prstGeom>
          <a:solidFill>
            <a:srgbClr val="FFFF99"/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u="sng" dirty="0"/>
              <a:t>Key Concept</a:t>
            </a:r>
            <a:r>
              <a:rPr lang="en-US" sz="5400" b="1" dirty="0"/>
              <a:t>:  </a:t>
            </a:r>
            <a:r>
              <a:rPr lang="en-US" sz="5400" dirty="0"/>
              <a:t>How much do sample statistics vary?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0501" y="2608068"/>
                <a:ext cx="77724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If we take samples of 25 Mustangs at a time, what sort of distribution should we expect to see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600" dirty="0"/>
                  <a:t>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01" y="2608068"/>
                <a:ext cx="7772400" cy="1754326"/>
              </a:xfrm>
              <a:prstGeom prst="rect">
                <a:avLst/>
              </a:prstGeom>
              <a:blipFill>
                <a:blip r:embed="rId3"/>
                <a:stretch>
                  <a:fillRect l="-2431" t="-5556" r="-3529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65444" y="4687706"/>
                <a:ext cx="6402180" cy="70788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Sampling Distribution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4000" dirty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444" y="4687706"/>
                <a:ext cx="6402180" cy="707886"/>
              </a:xfrm>
              <a:prstGeom prst="rect">
                <a:avLst/>
              </a:prstGeom>
              <a:blipFill>
                <a:blip r:embed="rId4"/>
                <a:stretch>
                  <a:fillRect l="-95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97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Producing a Sampling Distribution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529863"/>
            <a:ext cx="808892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u="sng" dirty="0"/>
              <a:t>Possible traditional approaches</a:t>
            </a:r>
            <a:r>
              <a:rPr lang="en-US" sz="3600" dirty="0"/>
              <a:t>:</a:t>
            </a:r>
          </a:p>
          <a:p>
            <a:pPr marL="742950" indent="-742950">
              <a:spcBef>
                <a:spcPts val="1200"/>
              </a:spcBef>
              <a:buAutoNum type="arabicParenBoth"/>
            </a:pPr>
            <a:r>
              <a:rPr lang="en-US" sz="3600" dirty="0"/>
              <a:t>Know the value of the parameter and distribution of the population</a:t>
            </a:r>
          </a:p>
          <a:p>
            <a:pPr marL="742950" indent="-742950">
              <a:spcBef>
                <a:spcPts val="1200"/>
              </a:spcBef>
              <a:buAutoNum type="arabicParenBoth"/>
            </a:pPr>
            <a:r>
              <a:rPr lang="en-US" sz="3600" dirty="0"/>
              <a:t>Take thousands of samples from the population</a:t>
            </a:r>
          </a:p>
          <a:p>
            <a:pPr marL="742950" indent="-742950">
              <a:spcBef>
                <a:spcPts val="1200"/>
              </a:spcBef>
              <a:buAutoNum type="arabicParenBoth"/>
            </a:pPr>
            <a:r>
              <a:rPr lang="en-US" sz="3600" dirty="0"/>
              <a:t>Rely on theoretical approximations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8890" y="5520073"/>
            <a:ext cx="7816363" cy="123110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AutoNum type="arabicParenBoth"/>
            </a:pPr>
            <a:r>
              <a:rPr lang="en-US" sz="3200" dirty="0"/>
              <a:t>and (2) are not practical in real situations</a:t>
            </a:r>
          </a:p>
          <a:p>
            <a:r>
              <a:rPr lang="en-US" sz="3200" dirty="0"/>
              <a:t>(3) is difficult for introductory students </a:t>
            </a:r>
          </a:p>
        </p:txBody>
      </p:sp>
    </p:spTree>
    <p:extLst>
      <p:ext uri="{BB962C8B-B14F-4D97-AF65-F5344CB8AC3E}">
        <p14:creationId xmlns:p14="http://schemas.microsoft.com/office/powerpoint/2010/main" val="128228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7984" y="557926"/>
            <a:ext cx="8149997" cy="1754327"/>
          </a:xfrm>
          <a:prstGeom prst="rect">
            <a:avLst/>
          </a:prstGeom>
          <a:solidFill>
            <a:srgbClr val="FFFF99"/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u="sng" dirty="0"/>
              <a:t>Key Concept</a:t>
            </a:r>
            <a:r>
              <a:rPr lang="en-US" sz="5400" b="1" dirty="0"/>
              <a:t>:  </a:t>
            </a:r>
            <a:r>
              <a:rPr lang="en-US" sz="5400" dirty="0"/>
              <a:t>How much do sample statistics vary?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4868954"/>
            <a:ext cx="8229600" cy="1370193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Bootstrap!!!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0048" y="2616559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How can we figure out how much sample statistics vary when we only have ONE sample?</a:t>
            </a:r>
          </a:p>
        </p:txBody>
      </p:sp>
    </p:spTree>
    <p:extLst>
      <p:ext uri="{BB962C8B-B14F-4D97-AF65-F5344CB8AC3E}">
        <p14:creationId xmlns:p14="http://schemas.microsoft.com/office/powerpoint/2010/main" val="127489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b="1" dirty="0"/>
              <a:t>Bootstrapping</a:t>
            </a:r>
            <a:endParaRPr lang="en-US" sz="66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1"/>
            <a:ext cx="1447800" cy="199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7800" y="2931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Brad </a:t>
            </a:r>
            <a:r>
              <a:rPr lang="en-US" dirty="0" err="1">
                <a:solidFill>
                  <a:schemeClr val="tx1"/>
                </a:solidFill>
              </a:rPr>
              <a:t>Efron</a:t>
            </a:r>
            <a:r>
              <a:rPr lang="en-US" dirty="0">
                <a:solidFill>
                  <a:schemeClr val="tx1"/>
                </a:solidFill>
              </a:rPr>
              <a:t> Stanford University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77" y="2931"/>
            <a:ext cx="1737946" cy="204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" y="2757707"/>
            <a:ext cx="8763001" cy="15696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Key idea: </a:t>
            </a:r>
            <a:r>
              <a:rPr lang="en-US" sz="3200" dirty="0">
                <a:solidFill>
                  <a:schemeClr val="tx1"/>
                </a:solidFill>
              </a:rPr>
              <a:t>Take many samples </a:t>
            </a:r>
            <a:r>
              <a:rPr lang="en-US" sz="3200" b="1" i="1" dirty="0">
                <a:solidFill>
                  <a:srgbClr val="C00000"/>
                </a:solidFill>
              </a:rPr>
              <a:t>with replacement </a:t>
            </a:r>
            <a:r>
              <a:rPr lang="en-US" sz="3200" dirty="0">
                <a:solidFill>
                  <a:schemeClr val="tx1"/>
                </a:solidFill>
              </a:rPr>
              <a:t>from the original sample using the same </a:t>
            </a:r>
            <a:r>
              <a:rPr lang="en-US" sz="3200" i="1" dirty="0">
                <a:solidFill>
                  <a:schemeClr val="tx1"/>
                </a:solidFill>
              </a:rPr>
              <a:t>n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tx1"/>
                </a:solidFill>
              </a:rPr>
              <a:t>to see how the statistic varies.  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4756183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Assumes the “population” is many, many copies of the original sample.  </a:t>
            </a:r>
          </a:p>
        </p:txBody>
      </p:sp>
    </p:spTree>
    <p:extLst>
      <p:ext uri="{BB962C8B-B14F-4D97-AF65-F5344CB8AC3E}">
        <p14:creationId xmlns:p14="http://schemas.microsoft.com/office/powerpoint/2010/main" val="315254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19459"/>
            <a:ext cx="144780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" y="2724720"/>
            <a:ext cx="1915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Original Sample (</a:t>
            </a:r>
            <a:r>
              <a:rPr lang="en-US" sz="2400" dirty="0">
                <a:solidFill>
                  <a:schemeClr val="tx1"/>
                </a:solidFill>
              </a:rPr>
              <a:t>n=6)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133" y="3945438"/>
            <a:ext cx="564134" cy="96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871" y="3956122"/>
            <a:ext cx="636458" cy="94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2933" y="3934753"/>
            <a:ext cx="564134" cy="96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92" y="5051233"/>
            <a:ext cx="809256" cy="86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64432" y="5025671"/>
            <a:ext cx="571542" cy="86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7669" y="5034004"/>
            <a:ext cx="809256" cy="86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39267" y="57834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Finding a Bootstrap Sample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787443" y="805650"/>
            <a:ext cx="6977529" cy="6955278"/>
            <a:chOff x="2787444" y="820333"/>
            <a:chExt cx="6977529" cy="6955278"/>
          </a:xfrm>
        </p:grpSpPr>
        <p:grpSp>
          <p:nvGrpSpPr>
            <p:cNvPr id="4" name="Group 3"/>
            <p:cNvGrpSpPr/>
            <p:nvPr/>
          </p:nvGrpSpPr>
          <p:grpSpPr>
            <a:xfrm>
              <a:off x="2787444" y="820333"/>
              <a:ext cx="6977529" cy="5275773"/>
              <a:chOff x="2787444" y="820333"/>
              <a:chExt cx="6977529" cy="5275773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14912"/>
              <a:stretch/>
            </p:blipFill>
            <p:spPr bwMode="auto">
              <a:xfrm>
                <a:off x="2787444" y="831729"/>
                <a:ext cx="5413887" cy="5264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14912" r="56799"/>
              <a:stretch/>
            </p:blipFill>
            <p:spPr bwMode="auto">
              <a:xfrm>
                <a:off x="7965050" y="820333"/>
                <a:ext cx="1799923" cy="5264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2787444" y="5916585"/>
              <a:ext cx="6977528" cy="1859026"/>
              <a:chOff x="1098603" y="4604868"/>
              <a:chExt cx="6977528" cy="1859026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14912" t="64749" r="3713"/>
              <a:stretch/>
            </p:blipFill>
            <p:spPr bwMode="auto">
              <a:xfrm>
                <a:off x="1098603" y="4608155"/>
                <a:ext cx="5177606" cy="18557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14912" t="64966" r="56799"/>
              <a:stretch/>
            </p:blipFill>
            <p:spPr bwMode="auto">
              <a:xfrm>
                <a:off x="6276208" y="4604868"/>
                <a:ext cx="1799923" cy="1844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" name="TextBox 4"/>
          <p:cNvSpPr txBox="1"/>
          <p:nvPr/>
        </p:nvSpPr>
        <p:spPr>
          <a:xfrm>
            <a:off x="3377382" y="4739822"/>
            <a:ext cx="548762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A simulated “population” to sample from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267" y="6188431"/>
            <a:ext cx="9197197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Bootstrap  Sample:   (sample </a:t>
            </a:r>
            <a:r>
              <a:rPr lang="en-US" sz="2400" i="1" dirty="0">
                <a:solidFill>
                  <a:schemeClr val="tx1"/>
                </a:solidFill>
              </a:rPr>
              <a:t>with replacement </a:t>
            </a:r>
            <a:r>
              <a:rPr lang="en-US" sz="2400" dirty="0">
                <a:solidFill>
                  <a:schemeClr val="tx1"/>
                </a:solidFill>
              </a:rPr>
              <a:t>from the original sample)</a:t>
            </a:r>
          </a:p>
        </p:txBody>
      </p:sp>
    </p:spTree>
    <p:extLst>
      <p:ext uri="{BB962C8B-B14F-4D97-AF65-F5344CB8AC3E}">
        <p14:creationId xmlns:p14="http://schemas.microsoft.com/office/powerpoint/2010/main" val="291482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24 -0.45393 C 0.08611 -0.43703 0.09097 -0.46157 0.08507 -0.4412 C 0.08264 -0.43287 0.08247 -0.42939 0.07865 -0.42129 C 0.07639 -0.40879 0.07049 -0.40069 0.06701 -0.38865 C 0.06424 -0.37916 0.06163 -0.36875 0.05747 -0.36018 C 0.0559 -0.35092 0.05538 -0.34097 0.05312 -0.33194 C 0.05174 -0.32638 0.05 -0.32199 0.04896 -0.3162 C 0.04687 -0.28356 0.03733 -0.25324 0.03194 -0.22129 C 0.02483 -0.17986 0.0309 -0.21713 0.0276 -0.19143 C 0.02691 -0.1868 0.02622 -0.18194 0.02552 -0.17731 C 0.02517 -0.175 0.02448 -0.17013 0.02448 -0.17013 C 0.02378 -0.1574 0.02222 -0.15069 0.02118 -0.13912 C 0.01997 -0.12731 0.02066 -0.11481 0.01806 -0.10347 C 0.01701 -0.08726 0.01493 -0.07176 0.01059 -0.05671 C 0.00972 -0.04467 0.00799 -0.03148 0.00521 -0.0199 C 0.00451 -0.01713 2.77778E-7 -0.00185 2.77778E-7 -3.7037E-6 " pathEditMode="relative" ptsTypes="fffffffffffffff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37 -0.33796 C 0.0519 -0.32361 0.05086 -0.30903 0.04583 -0.29537 C 0.04374 -0.27569 0.0427 -0.25509 0.0394 -0.23565 C 0.03836 -0.22963 0.03767 -0.22338 0.03628 -0.21736 C 0.03541 -0.21342 0.03298 -0.20602 0.03298 -0.20602 C 0.03194 -0.19815 0.03211 -0.19004 0.02881 -0.18333 C 0.02638 -0.16713 0.02083 -0.13588 0.01492 -0.12222 C 0.01162 -0.10463 0.00728 -0.08588 0.00103 -0.06967 C 0.00069 -0.06782 0.00051 -0.06597 -5.83333E-6 -0.06412 C -0.00053 -0.0625 -0.00174 -0.06157 -0.00209 -0.05995 C -0.00417 -0.05231 -0.00504 -0.0456 -0.00851 -0.03866 C -0.01147 -0.01852 -0.01042 -0.0162 -0.00956 0.0125 C -0.00713 0.01204 -0.00417 0.0132 -0.00209 0.01111 C -0.0007 0.00972 -0.00157 0.00625 -0.00105 0.00394 C -0.0007 0.00255 -5.83333E-6 -0.00023 -5.83333E-6 -0.00023 " pathEditMode="relative" ptsTypes="ffffffffffffff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94 -0.4456 C -0.07847 -0.43865 -0.07517 -0.43171 -0.07239 -0.4243 C -0.07013 -0.41828 -0.071 -0.41527 -0.06701 -0.41018 C -0.06579 -0.40416 -0.06336 -0.39838 -0.06058 -0.39328 C -0.0585 -0.38171 -0.05381 -0.37037 -0.05104 -0.35902 C -0.04565 -0.33726 -0.04305 -0.31504 -0.03611 -0.29398 C -0.0335 -0.27546 -0.02777 -0.25833 -0.02447 -0.24004 C -0.02222 -0.22801 -0.02083 -0.21481 -0.01805 -0.20301 C -0.01683 -0.17523 -0.0184 -0.14444 -0.0118 -0.11805 C -0.01024 -0.10393 -0.0085 -0.08958 -0.00642 -0.07546 C -0.00572 -0.04791 -0.00624 -0.04282 -0.00312 -0.02291 C -0.00243 -0.01875 -0.00156 -0.01435 -0.00104 -0.01018 C -0.00052 -0.00694 8.05556E-6 -0.00023 8.05556E-6 -0.00023 " pathEditMode="relative" ptsTypes="ffffffffffff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9 -0.50069 C 0.025 -0.41782 0.03438 -0.33287 0.02431 -0.25092 C 0.02396 -0.22014 0.02396 -0.18958 0.02326 -0.15879 C 0.02309 -0.14977 0.02014 -0.13171 0.02014 -0.13171 C 0.0191 -0.11342 0.01649 -0.0956 0.01267 -0.07801 C 0.01094 -0.07014 0.00938 -0.05995 0.00521 -0.0537 C 0.00451 -0.04838 0.00417 -0.04467 0.00313 -0.03958 C 0.00243 -0.0368 0.00104 -0.03102 0.00104 -0.03102 C -0.00069 -0.01412 1.11111E-6 -0.0243 1.11111E-6 -4.44444E-6 " pathEditMode="relative" ptsTypes="ffffffff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51 -0.49375 C -0.05643 -0.48704 -0.05591 -0.48033 -0.05365 -0.47384 C -0.04966 -0.44352 -0.05 -0.41065 -0.04184 -0.38148 C -0.03976 -0.36713 -0.03542 -0.35255 -0.03108 -0.33889 C -0.02934 -0.32778 -0.02587 -0.31759 -0.02257 -0.30741 C -0.02118 -0.29259 -0.01789 -0.27454 -0.01302 -0.26065 C -0.01094 -0.25509 -0.01094 -0.25 -0.00834 -0.24468 C -0.00712 -0.23634 -0.00591 -0.23125 -0.00348 -0.22361 C -0.00174 -0.21296 0.00086 -0.20139 0.00382 -0.19097 C 0.00659 -0.12708 0.00746 -0.06181 0.00746 0.00139 " pathEditMode="relative" rAng="0" ptsTypes="fffffffff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95 -0.59005 C -0.04322 -0.58241 -0.03576 -0.57732 -0.02968 -0.57014 C -0.02656 -0.56644 -0.02152 -0.56019 -0.01909 -0.55464 C -0.01493 -0.54561 -0.01927 -0.55163 -0.01475 -0.54607 C -0.01319 -0.53982 -0.01093 -0.53473 -0.0085 -0.52894 C -0.00729 -0.52084 -0.00468 -0.51436 -0.00312 -0.50626 C -0.00191 -0.50024 -0.00156 -0.49399 2.77778E-7 -0.48797 C 0.00035 -0.39422 -0.00104 -0.30047 0.00226 -0.20695 C 0.00452 -0.14167 0.00105 -0.17362 0.00434 -0.14607 C 0.004 -0.10302 0.004 -0.05996 0.0033 -0.0169 C 0.0033 -0.01598 2.77778E-7 0.00254 2.77778E-7 -6.2963E-6 " pathEditMode="relative" ptsTypes="ffffffffff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0" name="Picture 42" descr="http://t2.gstatic.com/images?q=tbn:ANd9GcSqEKMFBuEMqbZs54DN-kk17Ir8EqP6MsqC8v4nTUJcYVRbKOp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1361475"/>
            <a:ext cx="9144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0109" y="152400"/>
            <a:ext cx="3619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Original Sample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95800" y="182727"/>
            <a:ext cx="3619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Bootstrap Sample</a:t>
            </a:r>
          </a:p>
        </p:txBody>
      </p:sp>
      <p:pic>
        <p:nvPicPr>
          <p:cNvPr id="32" name="Picture 48" descr="http://t2.gstatic.com/images?q=tbn:ANd9GcSSQKpgGNEOCmV82t22Xu24dqpQgKcME4SlwN7-S2NTyz20aZ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737175"/>
            <a:ext cx="914400" cy="6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http://1.bp.blogspot.com/_lM6ADTK51GM/SyV1y_V6-XI/AAAAAAAAB4Y/6-muJS9ZQcE/s400/Shelby-Collectibles-Diecast-7AE01-2008-Ford-Mustang-Shelby-GT500-Convertible-40th-Anniversary-1-18-Scale-Black-Silver-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1958212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8" descr="http://www.cartuningparts.co.uk/img/autoart-parnelli-jones-saleen-mustang-orange-15-118-scale-diecast-model-car_577632_2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252096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http://cars.minimodelshop.co.uk/8025701F0054F3AD/ls/FranklinMint-B11F857/$File/ford-mustang-california-special-1968-diecast-model-car-franklin-mint-b11f857-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475" y="3140640"/>
            <a:ext cx="914400" cy="69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0" descr="http://t3.gstatic.com/images?q=tbn:ANd9GcTIJudnj3-QOH6Je9ic9YrCn8v9EnOTyvwdwiljWMmB3eo9m-S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79" y="3678669"/>
            <a:ext cx="914400" cy="6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4" descr="http://t2.gstatic.com/images?q=tbn:ANd9GcTAC-vgwaoOMI9l4uNB8OrruzTAFVQdA8pvNa-U0ciDfwffI68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4189181"/>
            <a:ext cx="914400" cy="69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://site.diecastblast.com/diecastblast/products/dc200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4789448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6" descr="http://www.fallingpixel.com/products/9482/mains/000-3d-model-65Mustang0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5410809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http://1.bp.blogspot.com/_lM6ADTK51GM/SyV1y_V6-XI/AAAAAAAAB4Y/6-muJS9ZQcE/s400/Shelby-Collectibles-Diecast-7AE01-2008-Ford-Mustang-Shelby-GT500-Convertible-40th-Anniversary-1-18-Scale-Black-Silver-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12" y="677897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4.bp.blogspot.com/_lTURvvdsOj8/TNAxDTZeGNI/AAAAAAAAAXo/u3uZB4y8QkI/s1600/1999+Ford+Mustang+GT+Metallic+Red_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12" y="1354611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2.bp.blogspot.com/_lTURvvdsOj8/TNAwTsWk-eI/AAAAAAAAAXg/UTXdEsuWf2U/s1600/1999+Ford+Mustang+GT+Metallic+Red_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79" y="1993547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6" descr="http://t1.gstatic.com/images?q=tbn:ANd9GcRYWsmVaFPn96zwSbUsDeCGRpIT6YCruwkZrk8H7FKPCuxVCi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79" y="254193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6" descr="http://t0.gstatic.com/images?q=tbn:ANd9GcSwbW6H4BQjr2B5QU1G22iyuvcl1b-3cUKPFO-UYZFzITg6nf0MuQ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0638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2" descr="http://cdn102.iofferphoto.com/img/item/517/266/641/l_XEQV1970-ford-mustang-boss-429-blue-diecast-model-car-1-24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6084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2" descr="http://cdn102.iofferphoto.com/img/item/517/266/641/l_XEQV1970-ford-mustang-boss-429-blue-diecast-model-car-1-24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727" y="32214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4" descr="http://t2.gstatic.com/images?q=tbn:ANd9GcTAC-vgwaoOMI9l4uNB8OrruzTAFVQdA8pvNa-U0ciDfwffI68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288531"/>
            <a:ext cx="914400" cy="69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http://www.alldiecast.us/images_miniatures/138998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77897"/>
            <a:ext cx="914400" cy="54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0" descr="http://t3.gstatic.com/images?q=tbn:ANd9GcTVGq6Ttf8DiwB_IKGRABzbn1uQU55PcCNzefeylR4SJwy84X_Nb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851" y="1243737"/>
            <a:ext cx="914400" cy="68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2" descr="http://cdn102.iofferphoto.com/img/item/517/266/641/l_XEQV1970-ford-mustang-boss-429-blue-diecast-model-car-1-24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79" y="17684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4" descr="http://dyn-images2.hsni.com/is/image/HomeShoppingNetwork/pd300/revell-1-24-64-1-2-mustang-convertible-model-car-kit%7E6163901w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012" y="250045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2" descr="http://t2.gstatic.com/images?q=tbn:ANd9GcSqEKMFBuEMqbZs54DN-kk17Ir8EqP6MsqC8v4nTUJcYVRbKOp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400905"/>
            <a:ext cx="9144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4" descr="http://www.alldiecast.us/images_miniatures/147195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898" y="3929688"/>
            <a:ext cx="9144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0" descr="http://t1.gstatic.com/images?q=tbn:ANd9GcRuifSjmjV38x6VOUmShqtLYfKry_ve9oSE_SNXpMg4WXhqNqG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7832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6" descr="http://www.fallingpixel.com/products/9482/mains/000-3d-model-65Mustang0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38072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"/>
          <p:cNvGrpSpPr/>
          <p:nvPr/>
        </p:nvGrpSpPr>
        <p:grpSpPr>
          <a:xfrm>
            <a:off x="660137" y="662753"/>
            <a:ext cx="2881367" cy="5885737"/>
            <a:chOff x="660137" y="914400"/>
            <a:chExt cx="2881367" cy="5885737"/>
          </a:xfrm>
        </p:grpSpPr>
        <p:pic>
          <p:nvPicPr>
            <p:cNvPr id="7170" name="Picture 2" descr="http://2.bp.blogspot.com/_lTURvvdsOj8/TNAwTsWk-eI/AAAAAAAAAXg/UTXdEsuWf2U/s1600/1999+Ford+Mustang+GT+Metallic+Red_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1538231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://4.bp.blogspot.com/_lTURvvdsOj8/TNAxDTZeGNI/AAAAAAAAAXo/u3uZB4y8QkI/s1600/1999+Ford+Mustang+GT+Metallic+Red_3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1538231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http://site.diecastblast.com/diecastblast/products/dc2007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537" y="2248657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6" name="Picture 8" descr="http://cars.minimodelshop.co.uk/8025701F0054F3AD/ls/FranklinMint-B11F857/$File/ford-mustang-california-special-1968-diecast-model-car-franklin-mint-b11f857-p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2588094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8" name="Picture 10" descr="http://1.bp.blogspot.com/_lM6ADTK51GM/SyV1y_V6-XI/AAAAAAAAB4Y/6-muJS9ZQcE/s400/Shelby-Collectibles-Diecast-7AE01-2008-Ford-Mustang-Shelby-GT500-Convertible-40th-Anniversary-1-18-Scale-Black-Silver-00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3260900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0" name="Picture 12" descr="http://cars.minimodelshop.co.uk/8025701F0054F3AD/ls/Maisto-31329BL/$File/ford-mustang-boss-302-diecast-model-car-maisto-31329bl-p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704" y="917162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2" name="Picture 14" descr="http://www.alldiecast.us/images_miniatures/147195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213416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4" name="Picture 16" descr="http://www.fallingpixel.com/products/9482/mains/000-3d-model-65Mustang08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3946700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6" name="Picture 18" descr="http://site.diecastblast.com/diecastblast/products/dc2008.jp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974" y="4656148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8" name="Picture 20" descr="http://t3.gstatic.com/images?q=tbn:ANd9GcTVGq6Ttf8DiwB_IKGRABzbn1uQU55PcCNzefeylR4SJwy84X_Nb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37" y="5341948"/>
              <a:ext cx="914400" cy="684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0" name="Picture 22" descr="http://www.alldiecast.us/images_miniatures/138998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304" y="988822"/>
              <a:ext cx="914400" cy="549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2" name="Picture 24" descr="http://t3.gstatic.com/images?q=tbn:ANd9GcS9VI_ANNR5mr_mlad3MT-6FxJZ5TaPjbe_sfHEZsDR9HLaHcg8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537" y="2934457"/>
              <a:ext cx="914400" cy="691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4" name="Picture 26" descr="http://cars.minimodelshop.co.uk/8025701F0054F3AD/ls/FranklinMint-B11F681/$File/shelby-mustang-gt350-1966-diecast-model-car-franklin-mint-b11f681-p.jp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3687014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6" name="Picture 28" descr="http://cdn102.iofferphoto.com/img3/item/517/266/955/l_zZCQ2011-ford-mustang-gt-5-0-grey-diecast-model-car-1-24-sc.jp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4272775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8" name="Picture 30" descr="http://t1.gstatic.com/images?q=tbn:ANd9GcRuifSjmjV38x6VOUmShqtLYfKry_ve9oSE_SNXpMg4WXhqNqG0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4971337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0" name="Picture 32" descr="http://cdn102.iofferphoto.com/img/item/517/266/641/l_XEQV1970-ford-mustang-boss-429-blue-diecast-model-car-1-24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104" y="9144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2" name="Picture 34" descr="http://dyn-images2.hsni.com/is/image/HomeShoppingNetwork/pd300/revell-1-24-64-1-2-mustang-convertible-model-car-kit%7E6163901w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1685301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4" name="Picture 36" descr="http://t0.gstatic.com/images?q=tbn:ANd9GcSwbW6H4BQjr2B5QU1G22iyuvcl1b-3cUKPFO-UYZFzITg6nf0MuQ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425" y="2366421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6" name="Picture 38" descr="http://www.cartuningparts.co.uk/img/autoart-parnelli-jones-saleen-mustang-orange-15-118-scale-diecast-model-car_577632_25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30323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8" name="Picture 40" descr="http://t3.gstatic.com/images?q=tbn:ANd9GcTIJudnj3-QOH6Je9ic9YrCn8v9EnOTyvwdwiljWMmB3eo9m-S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8453" y="3747751"/>
              <a:ext cx="914400" cy="684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2" name="Picture 44" descr="http://t2.gstatic.com/images?q=tbn:ANd9GcTAC-vgwaoOMI9l4uNB8OrruzTAFVQdA8pvNa-U0ciDfwffI68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452" y="4999048"/>
              <a:ext cx="914400" cy="691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4" name="Picture 46" descr="http://t1.gstatic.com/images?q=tbn:ANd9GcRYWsmVaFPn96zwSbUsDeCGRpIT6YCruwkZrk8H7FKPCuxVCiM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5885737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8" name="Picture 50" descr="http://t3.gstatic.com/images?q=tbn:ANd9GcS1FU6huTZVWf8nnwNyGbXTpu6AyYrvGK2UnDlLtugPl-zfUbp_i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5658019"/>
              <a:ext cx="914400" cy="90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2" descr="http://t2.gstatic.com/images?q=tbn:ANd9GcSqEKMFBuEMqbZs54DN-kk17Ir8EqP6MsqC8v4nTUJcYVRbKOp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425" y="438182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20" name="Picture 52" descr="http://t2.gstatic.com/images?q=tbn:ANd9GcS_-j4gzFfnezy7FARomzB1eRF905JKWsh2LValrgLcQzF21U3L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945" y="575946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3302" y="6316199"/>
                <a:ext cx="2286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=15.98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02" y="6316199"/>
                <a:ext cx="2286000" cy="523220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212080" y="6244605"/>
                <a:ext cx="2286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=17.51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080" y="6244605"/>
                <a:ext cx="2286000" cy="523220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525250" y="3279209"/>
            <a:ext cx="431395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Repeat 1,000’s of times!</a:t>
            </a:r>
          </a:p>
        </p:txBody>
      </p:sp>
    </p:spTree>
    <p:extLst>
      <p:ext uri="{BB962C8B-B14F-4D97-AF65-F5344CB8AC3E}">
        <p14:creationId xmlns:p14="http://schemas.microsoft.com/office/powerpoint/2010/main" val="425017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5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25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25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750"/>
                            </p:stCondLst>
                            <p:childTnLst>
                              <p:par>
                                <p:cTn id="1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250"/>
                            </p:stCondLst>
                            <p:childTnLst>
                              <p:par>
                                <p:cTn id="1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724" r="8366"/>
          <a:stretch/>
        </p:blipFill>
        <p:spPr>
          <a:xfrm>
            <a:off x="457200" y="898790"/>
            <a:ext cx="7921869" cy="585909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33942"/>
            <a:ext cx="8229600" cy="8648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The Lock</a:t>
            </a:r>
            <a:r>
              <a:rPr lang="en-US" baseline="30000"/>
              <a:t>5</a:t>
            </a:r>
            <a:r>
              <a:rPr lang="en-US"/>
              <a:t> Team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013043" y="5096608"/>
            <a:ext cx="1676400" cy="609600"/>
          </a:xfrm>
          <a:prstGeom prst="wedgeRoundRectCallout">
            <a:avLst>
              <a:gd name="adj1" fmla="val -17378"/>
              <a:gd name="adj2" fmla="val -4821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Patti &amp; Robin</a:t>
            </a:r>
          </a:p>
          <a:p>
            <a:pPr algn="ctr"/>
            <a:r>
              <a:rPr lang="en-US" dirty="0"/>
              <a:t>St. Lawrence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539635" y="922779"/>
            <a:ext cx="1756997" cy="840859"/>
          </a:xfrm>
          <a:prstGeom prst="wedgeRoundRectCallout">
            <a:avLst>
              <a:gd name="adj1" fmla="val -17378"/>
              <a:gd name="adj2" fmla="val -4821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Kari</a:t>
            </a:r>
          </a:p>
          <a:p>
            <a:pPr algn="ctr"/>
            <a:r>
              <a:rPr lang="en-US" dirty="0"/>
              <a:t>Harvard</a:t>
            </a:r>
          </a:p>
          <a:p>
            <a:pPr algn="ctr"/>
            <a:r>
              <a:rPr lang="en-US" dirty="0"/>
              <a:t>Penn State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926058" y="2433005"/>
            <a:ext cx="1756997" cy="840859"/>
          </a:xfrm>
          <a:prstGeom prst="wedgeRoundRectCallout">
            <a:avLst>
              <a:gd name="adj1" fmla="val -17378"/>
              <a:gd name="adj2" fmla="val -4821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Eric</a:t>
            </a:r>
          </a:p>
          <a:p>
            <a:pPr algn="ctr"/>
            <a:r>
              <a:rPr lang="en-US" dirty="0"/>
              <a:t>North Carolina</a:t>
            </a:r>
          </a:p>
          <a:p>
            <a:pPr algn="ctr"/>
            <a:r>
              <a:rPr lang="en-US" dirty="0"/>
              <a:t>Minnesota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093219" y="2948796"/>
            <a:ext cx="1756997" cy="840859"/>
          </a:xfrm>
          <a:prstGeom prst="wedgeRoundRectCallout">
            <a:avLst>
              <a:gd name="adj1" fmla="val -17378"/>
              <a:gd name="adj2" fmla="val -4821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Dennis</a:t>
            </a:r>
          </a:p>
          <a:p>
            <a:pPr algn="ctr"/>
            <a:r>
              <a:rPr lang="en-US" dirty="0"/>
              <a:t>Iowa State</a:t>
            </a:r>
          </a:p>
          <a:p>
            <a:pPr algn="ctr"/>
            <a:r>
              <a:rPr lang="en-US" dirty="0"/>
              <a:t>Miami Dolphins</a:t>
            </a:r>
          </a:p>
        </p:txBody>
      </p:sp>
    </p:spTree>
    <p:extLst>
      <p:ext uri="{BB962C8B-B14F-4D97-AF65-F5344CB8AC3E}">
        <p14:creationId xmlns:p14="http://schemas.microsoft.com/office/powerpoint/2010/main" val="49428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3695700" y="3234871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Many times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152400" y="2590800"/>
            <a:ext cx="1828800" cy="1295400"/>
          </a:xfrm>
          <a:prstGeom prst="roundRect">
            <a:avLst/>
          </a:prstGeom>
          <a:solidFill>
            <a:srgbClr val="FFE4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>
                    <a:lumMod val="75000"/>
                  </a:schemeClr>
                </a:solidFill>
              </a:rPr>
              <a:t>Original Sample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62200" y="381000"/>
            <a:ext cx="1828800" cy="1295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BootstrapSample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>
          <a:xfrm flipV="1">
            <a:off x="1981200" y="1028700"/>
            <a:ext cx="381000" cy="22098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362200" y="1828800"/>
            <a:ext cx="1828800" cy="1295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BootstrapSample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/>
          <p:cNvCxnSpPr>
            <a:stCxn id="7" idx="3"/>
            <a:endCxn id="11" idx="1"/>
          </p:cNvCxnSpPr>
          <p:nvPr/>
        </p:nvCxnSpPr>
        <p:spPr>
          <a:xfrm flipV="1">
            <a:off x="1981200" y="2476500"/>
            <a:ext cx="381000" cy="7620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438400" y="5029200"/>
            <a:ext cx="1828800" cy="1295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BootstrapSample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05100" y="3353264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●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●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●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19600" y="609600"/>
            <a:ext cx="1752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>
                    <a:lumMod val="75000"/>
                  </a:schemeClr>
                </a:solidFill>
              </a:rPr>
              <a:t>Bootstrap Statistic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8120" y="4267200"/>
            <a:ext cx="17526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>
                    <a:lumMod val="75000"/>
                  </a:schemeClr>
                </a:solidFill>
              </a:rPr>
              <a:t>Sample Statistic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3" name="Straight Arrow Connector 22"/>
          <p:cNvCxnSpPr>
            <a:stCxn id="7" idx="2"/>
            <a:endCxn id="21" idx="0"/>
          </p:cNvCxnSpPr>
          <p:nvPr/>
        </p:nvCxnSpPr>
        <p:spPr>
          <a:xfrm>
            <a:off x="1066800" y="3886200"/>
            <a:ext cx="7620" cy="3810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3"/>
            <a:endCxn id="20" idx="1"/>
          </p:cNvCxnSpPr>
          <p:nvPr/>
        </p:nvCxnSpPr>
        <p:spPr>
          <a:xfrm>
            <a:off x="4191000" y="1028700"/>
            <a:ext cx="228600" cy="381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419600" y="1981200"/>
            <a:ext cx="1752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>
                    <a:lumMod val="75000"/>
                  </a:schemeClr>
                </a:solidFill>
              </a:rPr>
              <a:t>Bootstrap Statistic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8" name="Straight Arrow Connector 27"/>
          <p:cNvCxnSpPr>
            <a:stCxn id="11" idx="3"/>
            <a:endCxn id="27" idx="1"/>
          </p:cNvCxnSpPr>
          <p:nvPr/>
        </p:nvCxnSpPr>
        <p:spPr>
          <a:xfrm flipV="1">
            <a:off x="4191000" y="2438400"/>
            <a:ext cx="228600" cy="381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572000" y="5257800"/>
            <a:ext cx="1752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>
                    <a:lumMod val="75000"/>
                  </a:schemeClr>
                </a:solidFill>
              </a:rPr>
              <a:t>Bootstrap Statistic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30" name="Straight Arrow Connector 29"/>
          <p:cNvCxnSpPr>
            <a:stCxn id="15" idx="3"/>
            <a:endCxn id="29" idx="1"/>
          </p:cNvCxnSpPr>
          <p:nvPr/>
        </p:nvCxnSpPr>
        <p:spPr>
          <a:xfrm>
            <a:off x="4267200" y="5676900"/>
            <a:ext cx="304800" cy="381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76800" y="3286035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solidFill>
                  <a:srgbClr val="000000"/>
                </a:solidFill>
              </a:rPr>
              <a:t>●</a:t>
            </a:r>
          </a:p>
          <a:p>
            <a:pPr lvl="0" algn="ctr"/>
            <a:r>
              <a:rPr lang="en-US" dirty="0">
                <a:solidFill>
                  <a:srgbClr val="000000"/>
                </a:solidFill>
              </a:rPr>
              <a:t>●</a:t>
            </a:r>
          </a:p>
          <a:p>
            <a:pPr lvl="0" algn="ctr"/>
            <a:r>
              <a:rPr lang="en-US" dirty="0">
                <a:solidFill>
                  <a:srgbClr val="000000"/>
                </a:solidFill>
              </a:rPr>
              <a:t>●</a:t>
            </a:r>
          </a:p>
        </p:txBody>
      </p:sp>
      <p:sp>
        <p:nvSpPr>
          <p:cNvPr id="32" name="Oval 31"/>
          <p:cNvSpPr/>
          <p:nvPr/>
        </p:nvSpPr>
        <p:spPr>
          <a:xfrm>
            <a:off x="6477000" y="2743200"/>
            <a:ext cx="2590800" cy="1295400"/>
          </a:xfrm>
          <a:prstGeom prst="ellipse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700">
                <a:solidFill>
                  <a:schemeClr val="tx1">
                    <a:lumMod val="75000"/>
                  </a:schemeClr>
                </a:solidFill>
              </a:rPr>
              <a:t>Bootstrap Distribution</a:t>
            </a:r>
            <a:endParaRPr lang="en-US" sz="27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41" name="Straight Arrow Connector 40"/>
          <p:cNvCxnSpPr>
            <a:stCxn id="20" idx="3"/>
          </p:cNvCxnSpPr>
          <p:nvPr/>
        </p:nvCxnSpPr>
        <p:spPr>
          <a:xfrm>
            <a:off x="6172200" y="1066800"/>
            <a:ext cx="838200" cy="18288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</p:cNvCxnSpPr>
          <p:nvPr/>
        </p:nvCxnSpPr>
        <p:spPr>
          <a:xfrm>
            <a:off x="6172200" y="2438400"/>
            <a:ext cx="533400" cy="6096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981200" y="3124200"/>
            <a:ext cx="457200" cy="24384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2" idx="3"/>
          </p:cNvCxnSpPr>
          <p:nvPr/>
        </p:nvCxnSpPr>
        <p:spPr>
          <a:xfrm flipV="1">
            <a:off x="6307015" y="3848893"/>
            <a:ext cx="549399" cy="184705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819400" y="4201180"/>
            <a:ext cx="33528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We need technology</a:t>
            </a:r>
            <a:r>
              <a:rPr lang="en-US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371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8" grpId="0" animBg="1"/>
      <p:bldP spid="11" grpId="0" animBg="1"/>
      <p:bldP spid="15" grpId="0" animBg="1"/>
      <p:bldP spid="19" grpId="0"/>
      <p:bldP spid="20" grpId="0" animBg="1"/>
      <p:bldP spid="21" grpId="0" animBg="1"/>
      <p:bldP spid="27" grpId="0" animBg="1"/>
      <p:bldP spid="29" grpId="0" animBg="1"/>
      <p:bldP spid="31" grpId="0"/>
      <p:bldP spid="32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3222564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</a:rPr>
              <a:t>lock5stat.com/</a:t>
            </a:r>
            <a:r>
              <a:rPr lang="en-US" sz="4800" b="1" i="1" dirty="0" err="1" smtClean="0">
                <a:solidFill>
                  <a:schemeClr val="accent1">
                    <a:lumMod val="50000"/>
                  </a:schemeClr>
                </a:solidFill>
              </a:rPr>
              <a:t>statkey</a:t>
            </a:r>
            <a:endParaRPr lang="en-US" sz="4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143000"/>
            <a:ext cx="6096000" cy="14465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>
                <a:latin typeface="Arial" pitchFamily="34" charset="0"/>
                <a:cs typeface="Arial" pitchFamily="34" charset="0"/>
              </a:rPr>
              <a:t>StatKey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04800" y="4419600"/>
            <a:ext cx="8742380" cy="1820764"/>
          </a:xfrm>
          <a:prstGeom prst="rect">
            <a:avLst/>
          </a:prstGeom>
        </p:spPr>
        <p:txBody>
          <a:bodyPr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ts val="1200"/>
              </a:spcBef>
              <a:buFont typeface="Wingdings 2"/>
              <a:buNone/>
            </a:pPr>
            <a:endParaRPr lang="en-US" sz="300" dirty="0">
              <a:latin typeface="Calibri"/>
              <a:cs typeface="Calibri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Calibri"/>
                <a:cs typeface="Calibri"/>
              </a:rPr>
              <a:t>Freely available web apps with no login required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alibri"/>
                <a:cs typeface="Calibri"/>
              </a:rPr>
              <a:t>Runs in (almost) any browser (incl. smartphones/tablets) 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alibri"/>
                <a:cs typeface="Calibri"/>
              </a:rPr>
              <a:t>Google Chrome App available (no internet needed)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alibri"/>
                <a:cs typeface="Calibri"/>
              </a:rPr>
              <a:t>Use standalone or supplement to existing technology</a:t>
            </a:r>
          </a:p>
        </p:txBody>
      </p:sp>
    </p:spTree>
    <p:extLst>
      <p:ext uri="{BB962C8B-B14F-4D97-AF65-F5344CB8AC3E}">
        <p14:creationId xmlns:p14="http://schemas.microsoft.com/office/powerpoint/2010/main" val="47749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686229" cy="612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8125" y="1676400"/>
            <a:ext cx="2962275" cy="2514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199" y="1676400"/>
            <a:ext cx="2819401" cy="2514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0999" y="4267200"/>
            <a:ext cx="8382001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3600" y="1676400"/>
            <a:ext cx="2819401" cy="2514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2760" y="4724400"/>
            <a:ext cx="838644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2760" y="5334000"/>
            <a:ext cx="8386440" cy="7050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6053783"/>
            <a:ext cx="533400" cy="7050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47800" y="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lock5stat.com/</a:t>
            </a:r>
            <a:r>
              <a:rPr lang="en-US" sz="3200" i="1" dirty="0" err="1"/>
              <a:t>statkey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51049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" y="-206475"/>
            <a:ext cx="9112826" cy="1143000"/>
          </a:xfrm>
        </p:spPr>
        <p:txBody>
          <a:bodyPr>
            <a:normAutofit/>
          </a:bodyPr>
          <a:lstStyle/>
          <a:p>
            <a:r>
              <a:rPr lang="en-US" sz="3600" dirty="0"/>
              <a:t>Bootstrap Distribution for Mustang Price Means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" y="758519"/>
            <a:ext cx="9112826" cy="610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2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 we get a CI from the bootstrap distribution?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828800"/>
            <a:ext cx="7696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Method #1: Standard Error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Find the standard error (SE) as the standard deviation of the bootstrap statistics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Find an interval with</a:t>
            </a:r>
          </a:p>
          <a:p>
            <a:pPr>
              <a:spcAft>
                <a:spcPts val="1200"/>
              </a:spcAft>
            </a:pP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7800" y="3657600"/>
                <a:ext cx="6553200" cy="70788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𝑂𝑟𝑖𝑔𝑖𝑛𝑎𝑙</m:t>
                      </m:r>
                      <m:r>
                        <a:rPr lang="en-US" sz="4000" i="1">
                          <a:latin typeface="Cambria Math"/>
                        </a:rPr>
                        <m:t> </m:t>
                      </m:r>
                      <m:r>
                        <a:rPr lang="en-US" sz="4000" i="1">
                          <a:latin typeface="Cambria Math"/>
                        </a:rPr>
                        <m:t>𝑆𝑡𝑎𝑡𝑖𝑠𝑡𝑖𝑐</m:t>
                      </m:r>
                      <m:r>
                        <a:rPr lang="en-US" sz="4000" i="1">
                          <a:latin typeface="Cambria Math"/>
                        </a:rPr>
                        <m:t>±2⋅</m:t>
                      </m:r>
                      <m:r>
                        <a:rPr lang="en-US" sz="4000" i="1">
                          <a:latin typeface="Cambria Math"/>
                        </a:rPr>
                        <m:t>𝑆𝐸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657600"/>
                <a:ext cx="6553200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913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1" y="0"/>
            <a:ext cx="9122069" cy="611551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065937" y="1771705"/>
            <a:ext cx="1056443" cy="3817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84523" y="2466848"/>
            <a:ext cx="2330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Standard Error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371282" y="2153445"/>
            <a:ext cx="85725" cy="34845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33613" y="6198080"/>
                <a:ext cx="52472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15.98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±2∙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2.13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4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=(11.7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/>
                      </a:rPr>
                      <m:t>1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, 20.2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/>
                      </a:rPr>
                      <m:t>5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613" y="6198080"/>
                <a:ext cx="5247290" cy="461665"/>
              </a:xfrm>
              <a:prstGeom prst="rect">
                <a:avLst/>
              </a:prstGeom>
              <a:blipFill>
                <a:blip r:embed="rId4"/>
                <a:stretch>
                  <a:fillRect l="-34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12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 we get a CI from the bootstrap distribution?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828800"/>
            <a:ext cx="7696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Method #1: Standard Error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Find the standard error (SE) as the standard deviation of the bootstrap statistics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Find an interval with</a:t>
            </a:r>
          </a:p>
          <a:p>
            <a:pPr>
              <a:spcAft>
                <a:spcPts val="1200"/>
              </a:spcAft>
            </a:pP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7800" y="3657600"/>
                <a:ext cx="6553200" cy="70788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𝑂𝑟𝑖𝑔𝑖𝑛𝑎𝑙</m:t>
                      </m:r>
                      <m:r>
                        <a:rPr lang="en-US" sz="4000" i="1">
                          <a:latin typeface="Cambria Math"/>
                        </a:rPr>
                        <m:t> </m:t>
                      </m:r>
                      <m:r>
                        <a:rPr lang="en-US" sz="4000" i="1">
                          <a:latin typeface="Cambria Math"/>
                        </a:rPr>
                        <m:t>𝑆𝑡𝑎𝑡𝑖𝑠𝑡𝑖𝑐</m:t>
                      </m:r>
                      <m:r>
                        <a:rPr lang="en-US" sz="4000" i="1">
                          <a:latin typeface="Cambria Math"/>
                        </a:rPr>
                        <m:t>±2⋅</m:t>
                      </m:r>
                      <m:r>
                        <a:rPr lang="en-US" sz="4000" i="1">
                          <a:latin typeface="Cambria Math"/>
                        </a:rPr>
                        <m:t>𝑆𝐸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657600"/>
                <a:ext cx="6553200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10491" y="4572000"/>
            <a:ext cx="769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Method #2: Percentile Interval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For a 95% interval, find the endpoints that cut off 2.5% of the bootstrap means from each tail, leaving 95% in the middle</a:t>
            </a:r>
          </a:p>
        </p:txBody>
      </p:sp>
    </p:spTree>
    <p:extLst>
      <p:ext uri="{BB962C8B-B14F-4D97-AF65-F5344CB8AC3E}">
        <p14:creationId xmlns:p14="http://schemas.microsoft.com/office/powerpoint/2010/main" val="161430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630" y="803018"/>
            <a:ext cx="6457950" cy="5133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006" y="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/>
              <a:t>95% CI via Percentiles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633813" y="3881378"/>
            <a:ext cx="1700187" cy="99542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2060"/>
                </a:solidFill>
              </a:rPr>
              <a:t>Keep 95% in middle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3904379"/>
            <a:ext cx="13670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Chop 2.5% in each tail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3886200"/>
            <a:ext cx="13435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Chop 2.5% in each tail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0630" y="5936993"/>
            <a:ext cx="6687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We are 95% sure that the mean price for Mustangs is between $11,918 and $20,290</a:t>
            </a:r>
          </a:p>
        </p:txBody>
      </p:sp>
    </p:spTree>
    <p:extLst>
      <p:ext uri="{BB962C8B-B14F-4D97-AF65-F5344CB8AC3E}">
        <p14:creationId xmlns:p14="http://schemas.microsoft.com/office/powerpoint/2010/main" val="191428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630" y="793493"/>
            <a:ext cx="648652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006" y="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/>
              <a:t>99% CI via Percentiles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754527" y="3881378"/>
            <a:ext cx="1700187" cy="99542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2060"/>
                </a:solidFill>
              </a:rPr>
              <a:t>Keep 99% in middle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9172" y="4203711"/>
            <a:ext cx="13670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Chop 0.5% in each tail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38413" y="4025146"/>
            <a:ext cx="13435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Chop 0.5% in each tail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0630" y="5936993"/>
            <a:ext cx="6687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We are 99% sure that the mean price for Mustangs is between $10,878 and $21,502</a:t>
            </a:r>
          </a:p>
        </p:txBody>
      </p:sp>
    </p:spTree>
    <p:extLst>
      <p:ext uri="{BB962C8B-B14F-4D97-AF65-F5344CB8AC3E}">
        <p14:creationId xmlns:p14="http://schemas.microsoft.com/office/powerpoint/2010/main" val="192692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9248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Bootstrap Confidence Intervals</a:t>
            </a:r>
          </a:p>
          <a:p>
            <a:endParaRPr lang="en-US" sz="4000" dirty="0"/>
          </a:p>
          <a:p>
            <a:r>
              <a:rPr lang="en-US" sz="3600" u="sng" dirty="0"/>
              <a:t>Version 1 (Statistic </a:t>
            </a:r>
            <a:r>
              <a:rPr lang="en-US" sz="3600" u="sng" dirty="0">
                <a:sym typeface="Symbol"/>
              </a:rPr>
              <a:t> </a:t>
            </a:r>
            <a:r>
              <a:rPr lang="en-US" sz="3600" u="sng" dirty="0"/>
              <a:t>2 SE)</a:t>
            </a:r>
            <a:r>
              <a:rPr lang="en-US" sz="3600" dirty="0"/>
              <a:t>:  </a:t>
            </a:r>
          </a:p>
          <a:p>
            <a:r>
              <a:rPr lang="en-US" sz="3600" dirty="0"/>
              <a:t>Great preparation for moving to </a:t>
            </a:r>
          </a:p>
          <a:p>
            <a:r>
              <a:rPr lang="en-US" sz="3600" dirty="0"/>
              <a:t>traditional methods</a:t>
            </a:r>
          </a:p>
          <a:p>
            <a:endParaRPr lang="en-US" sz="3600" dirty="0"/>
          </a:p>
          <a:p>
            <a:r>
              <a:rPr lang="en-US" sz="3600" u="sng" dirty="0"/>
              <a:t>Version 2 (Percentiles)</a:t>
            </a:r>
            <a:r>
              <a:rPr lang="en-US" sz="3600" dirty="0"/>
              <a:t>:  </a:t>
            </a:r>
          </a:p>
          <a:p>
            <a:r>
              <a:rPr lang="en-US" sz="3600" dirty="0"/>
              <a:t>Great at building understanding of </a:t>
            </a:r>
          </a:p>
          <a:p>
            <a:r>
              <a:rPr lang="en-US" sz="3600" dirty="0"/>
              <a:t>confidence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5867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C00000"/>
                </a:solidFill>
              </a:rPr>
              <a:t>Same</a:t>
            </a:r>
            <a:r>
              <a:rPr lang="en-US" sz="3600" dirty="0">
                <a:solidFill>
                  <a:srgbClr val="C00000"/>
                </a:solidFill>
              </a:rPr>
              <a:t> process works for different parameters</a:t>
            </a:r>
          </a:p>
        </p:txBody>
      </p:sp>
    </p:spTree>
    <p:extLst>
      <p:ext uri="{BB962C8B-B14F-4D97-AF65-F5344CB8AC3E}">
        <p14:creationId xmlns:p14="http://schemas.microsoft.com/office/powerpoint/2010/main" val="155251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Approaches to Inference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2336" y="1243405"/>
            <a:ext cx="7955280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Traditional:</a:t>
            </a:r>
            <a:r>
              <a:rPr lang="en-US" sz="32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Assume some distribution (e.g. normal or t) to describe the behavior of sample statistics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Estimate parameters for that distribution from sample statistics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Calculate the desired quantities from the theoretical distribution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192" y="4422648"/>
            <a:ext cx="7955280" cy="230832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Simulation (SBI):</a:t>
            </a:r>
            <a:r>
              <a:rPr lang="en-US" sz="32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Generate many samples (by computer) to show the behavior of sample statistics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Calculate the desired quantities from the simulation distribution</a:t>
            </a:r>
          </a:p>
        </p:txBody>
      </p:sp>
    </p:spTree>
    <p:extLst>
      <p:ext uri="{BB962C8B-B14F-4D97-AF65-F5344CB8AC3E}">
        <p14:creationId xmlns:p14="http://schemas.microsoft.com/office/powerpoint/2010/main" val="370645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5389" y="1963271"/>
            <a:ext cx="5970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Brief pause for questions so far? </a:t>
            </a:r>
          </a:p>
        </p:txBody>
      </p:sp>
    </p:spTree>
    <p:extLst>
      <p:ext uri="{BB962C8B-B14F-4D97-AF65-F5344CB8AC3E}">
        <p14:creationId xmlns:p14="http://schemas.microsoft.com/office/powerpoint/2010/main" val="28216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433" y="545408"/>
            <a:ext cx="8502095" cy="1569660"/>
          </a:xfrm>
          <a:prstGeom prst="rect">
            <a:avLst/>
          </a:prstGeom>
          <a:solidFill>
            <a:srgbClr val="FFFF99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u="sng" dirty="0"/>
              <a:t>Example #2</a:t>
            </a:r>
            <a:r>
              <a:rPr lang="en-US" sz="4800" dirty="0"/>
              <a:t>:  What proportion of statistics students use a Mac?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6571" y="2542811"/>
            <a:ext cx="7908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sample of n=172 stat students contains 118 that use a Mac.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00474" y="3648900"/>
                <a:ext cx="4454012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118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172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=0.686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474" y="3648900"/>
                <a:ext cx="4454012" cy="11310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04595" y="4984955"/>
            <a:ext cx="805261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How accurate is that sample proportion?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4595" y="5836326"/>
            <a:ext cx="8502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Find a 95% confidence interval for the proportion of all statistics students that use a Mac.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391" y="3201182"/>
            <a:ext cx="1963740" cy="81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5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>
              <a:xfrm>
                <a:off x="457199" y="-10882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Bootstrap distribution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199" y="-108820"/>
                <a:ext cx="8229600" cy="1143000"/>
              </a:xfrm>
              <a:blipFill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24346" y="5946825"/>
            <a:ext cx="7895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We are 95% sure that the proportion of stat students with Macs is between 0.616 and 0.756.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04" y="831900"/>
            <a:ext cx="6467475" cy="51149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253316" y="1582994"/>
            <a:ext cx="1268361" cy="3919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86166" y="2163707"/>
                <a:ext cx="2600633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0.686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±2∗0.035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166" y="2163707"/>
                <a:ext cx="2600633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86166" y="2776426"/>
                <a:ext cx="2600633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0.686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±0.07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166" y="2776426"/>
                <a:ext cx="2600633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53316" y="3893968"/>
                <a:ext cx="2600633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0.616 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0.756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316" y="3893968"/>
                <a:ext cx="260063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63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433" y="545408"/>
            <a:ext cx="8502095" cy="1754326"/>
          </a:xfrm>
          <a:prstGeom prst="rect">
            <a:avLst/>
          </a:prstGeom>
          <a:solidFill>
            <a:srgbClr val="FFFF99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u="sng" dirty="0"/>
              <a:t>Example #3</a:t>
            </a:r>
            <a:r>
              <a:rPr lang="en-US" sz="3600" dirty="0"/>
              <a:t>:  Find a 95% CI for the difference in average Math SAT score between female and male stat students.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279" y="3811493"/>
            <a:ext cx="8823409" cy="1200329"/>
          </a:xfrm>
          <a:prstGeom prst="rect">
            <a:avLst/>
          </a:prstGeom>
          <a:solidFill>
            <a:srgbClr val="FFFF99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u="sng" dirty="0"/>
              <a:t>Example #4</a:t>
            </a:r>
            <a:r>
              <a:rPr lang="en-US" sz="3600" dirty="0"/>
              <a:t>:  Find a 90% CI for the </a:t>
            </a:r>
            <a:r>
              <a:rPr lang="en-US" sz="3600" i="1" dirty="0"/>
              <a:t>standard deviation</a:t>
            </a:r>
            <a:r>
              <a:rPr lang="en-US" sz="3600" dirty="0"/>
              <a:t> of Math SAT score for stat students.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854" y="2794003"/>
            <a:ext cx="8630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Data: </a:t>
            </a:r>
            <a:r>
              <a:rPr lang="en-US" sz="2800" b="1" dirty="0"/>
              <a:t>StudentSurvey.csv</a:t>
            </a:r>
            <a:r>
              <a:rPr lang="en-US" sz="2800" dirty="0"/>
              <a:t> available at </a:t>
            </a:r>
            <a:r>
              <a:rPr lang="en-US" sz="2800" dirty="0">
                <a:hlinkClick r:id="rId2"/>
              </a:rPr>
              <a:t>http://lock5stat.com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753" y="5364278"/>
            <a:ext cx="1963740" cy="81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8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987" y="117322"/>
            <a:ext cx="7831394" cy="767581"/>
          </a:xfrm>
        </p:spPr>
        <p:txBody>
          <a:bodyPr>
            <a:normAutofit/>
          </a:bodyPr>
          <a:lstStyle/>
          <a:p>
            <a:r>
              <a:rPr lang="en-US" sz="4000" dirty="0"/>
              <a:t>Transition to Traditional Methods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33" y="881606"/>
            <a:ext cx="3219450" cy="2476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684" y="919706"/>
            <a:ext cx="3267075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54" y="3860365"/>
            <a:ext cx="3233738" cy="2533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5684" y="3860365"/>
            <a:ext cx="3243263" cy="24907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68361" y="3343774"/>
                <a:ext cx="22024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for Mustang prices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361" y="3343774"/>
                <a:ext cx="2202426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46955" y="3343774"/>
                <a:ext cx="22024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Mac owners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955" y="3343774"/>
                <a:ext cx="2202426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16909" y="6345483"/>
                <a:ext cx="2585883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for Math SAT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909" y="6345483"/>
                <a:ext cx="2585883" cy="391582"/>
              </a:xfrm>
              <a:prstGeom prst="rect">
                <a:avLst/>
              </a:prstGeom>
              <a:blipFill>
                <a:blip r:embed="rId8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46955" y="6313746"/>
                <a:ext cx="17255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for Math SAT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955" y="6313746"/>
                <a:ext cx="1725560" cy="369332"/>
              </a:xfrm>
              <a:prstGeom prst="rect">
                <a:avLst/>
              </a:prstGeom>
              <a:blipFill>
                <a:blip r:embed="rId9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468329" y="3309682"/>
            <a:ext cx="2158181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All symmetric bell-shapes!</a:t>
            </a:r>
          </a:p>
        </p:txBody>
      </p:sp>
    </p:spTree>
    <p:extLst>
      <p:ext uri="{BB962C8B-B14F-4D97-AF65-F5344CB8AC3E}">
        <p14:creationId xmlns:p14="http://schemas.microsoft.com/office/powerpoint/2010/main" val="177490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245778"/>
            <a:ext cx="62103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70269" y="356929"/>
                <a:ext cx="4491896" cy="769441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𝑠𝑡𝑎𝑡𝑖𝑠𝑡𝑖𝑐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±2∙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𝑆𝐸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269" y="356929"/>
                <a:ext cx="4491896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90" y="1281862"/>
            <a:ext cx="3706761" cy="3244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53781" y="1946788"/>
            <a:ext cx="3441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This is where the “2” comes from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3401961" y="2485397"/>
            <a:ext cx="1651820" cy="184079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208494" y="1024226"/>
            <a:ext cx="277906" cy="100595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14975" y="4986673"/>
                <a:ext cx="5534695" cy="769441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𝑠𝑡𝑎𝑡𝑖𝑠𝑡𝑖𝑐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𝑆𝐸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975" y="4986673"/>
                <a:ext cx="5534695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76749" y="5893839"/>
            <a:ext cx="8013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where z* comes from the normal distribution to give the desired confidence.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6749" y="1721224"/>
            <a:ext cx="113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N(0,1)</a:t>
            </a:r>
          </a:p>
        </p:txBody>
      </p:sp>
    </p:spTree>
    <p:extLst>
      <p:ext uri="{BB962C8B-B14F-4D97-AF65-F5344CB8AC3E}">
        <p14:creationId xmlns:p14="http://schemas.microsoft.com/office/powerpoint/2010/main" val="131434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46" y="10179"/>
            <a:ext cx="8229600" cy="1143000"/>
          </a:xfrm>
        </p:spPr>
        <p:txBody>
          <a:bodyPr/>
          <a:lstStyle/>
          <a:p>
            <a:r>
              <a:rPr lang="en-US" dirty="0"/>
              <a:t>Formulas for 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1692" y="951282"/>
            <a:ext cx="835510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complete the transition to a traditional (formula) CI, IF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	(a) We have a formula to compute the SE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	(b) We have conditions to know the distribution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446" y="3036710"/>
            <a:ext cx="7996519" cy="224676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Example:  CI for p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91135" y="3696298"/>
                <a:ext cx="2608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𝑆𝑡𝑎𝑡𝑖𝑠𝑡𝑖𝑐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35" y="3696298"/>
                <a:ext cx="260872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00717" y="3225608"/>
                <a:ext cx="4074459" cy="1796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717" y="3225608"/>
                <a:ext cx="4074459" cy="17962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0282" y="4760259"/>
                <a:ext cx="60691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Normal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≥10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(1−</m:t>
                    </m:r>
                    <m:acc>
                      <m:accPr>
                        <m:chr m:val="̂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82" y="4760259"/>
                <a:ext cx="6069106" cy="523220"/>
              </a:xfrm>
              <a:prstGeom prst="rect">
                <a:avLst/>
              </a:prstGeom>
              <a:blipFill>
                <a:blip r:embed="rId4"/>
                <a:stretch>
                  <a:fillRect l="-2008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03929" y="5313918"/>
                <a:ext cx="3899647" cy="154734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929" y="5313918"/>
                <a:ext cx="3899647" cy="15473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53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with Bootstraps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3" y="1757690"/>
            <a:ext cx="4369631" cy="32362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7882" y="2241177"/>
                <a:ext cx="2196353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82" y="2241177"/>
                <a:ext cx="2196353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415" y="1748118"/>
            <a:ext cx="4161933" cy="3140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70310" y="2097742"/>
                <a:ext cx="2196353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310" y="2097742"/>
                <a:ext cx="2196353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77553" y="5334000"/>
                <a:ext cx="4276164" cy="118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0.9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1−0.9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=0.030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553" y="5334000"/>
                <a:ext cx="4276164" cy="11835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7763435" y="2402541"/>
            <a:ext cx="690283" cy="336176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65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4458"/>
            <a:ext cx="8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/>
              <a:t>Why</a:t>
            </a:r>
            <a:r>
              <a:rPr lang="en-US" sz="7200" dirty="0"/>
              <a:t> </a:t>
            </a:r>
          </a:p>
          <a:p>
            <a:pPr algn="ctr"/>
            <a:r>
              <a:rPr lang="en-US" sz="7200" dirty="0"/>
              <a:t>does the bootstrap work? </a:t>
            </a:r>
          </a:p>
          <a:p>
            <a:pPr algn="ctr"/>
            <a:r>
              <a:rPr lang="en-US" sz="7200" dirty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5174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Simulation-Based Inference (SBI) Projects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544166"/>
            <a:ext cx="8001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Lock</a:t>
            </a:r>
            <a:r>
              <a:rPr lang="en-US" sz="3200" baseline="30000" dirty="0">
                <a:latin typeface="Cambria" panose="02040503050406030204" pitchFamily="18" charset="0"/>
              </a:rPr>
              <a:t>5</a:t>
            </a:r>
            <a:r>
              <a:rPr lang="en-US" sz="3200" dirty="0">
                <a:latin typeface="Cambria" panose="02040503050406030204" pitchFamily="18" charset="0"/>
              </a:rPr>
              <a:t>   </a:t>
            </a:r>
            <a:r>
              <a:rPr lang="en-US" sz="3200" i="1" dirty="0">
                <a:latin typeface="Cambria" panose="02040503050406030204" pitchFamily="18" charset="0"/>
              </a:rPr>
              <a:t>lock5stat.com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mbria" panose="02040503050406030204" pitchFamily="18" charset="0"/>
              </a:rPr>
              <a:t>Tintle</a:t>
            </a:r>
            <a:r>
              <a:rPr lang="en-US" sz="3200" dirty="0">
                <a:latin typeface="Cambria" panose="02040503050406030204" pitchFamily="18" charset="0"/>
              </a:rPr>
              <a:t>, et al   </a:t>
            </a:r>
            <a:r>
              <a:rPr lang="en-US" sz="3200" i="1" dirty="0">
                <a:latin typeface="Cambria" panose="02040503050406030204" pitchFamily="18" charset="0"/>
              </a:rPr>
              <a:t>math.hope.edu/</a:t>
            </a:r>
            <a:r>
              <a:rPr lang="en-US" sz="3200" i="1" dirty="0" err="1">
                <a:latin typeface="Cambria" panose="02040503050406030204" pitchFamily="18" charset="0"/>
              </a:rPr>
              <a:t>isi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mbria" panose="02040503050406030204" pitchFamily="18" charset="0"/>
              </a:rPr>
              <a:t>Catalst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i="1" dirty="0">
                <a:latin typeface="Cambria" panose="02040503050406030204" pitchFamily="18" charset="0"/>
              </a:rPr>
              <a:t>www.tc.umn.edu/~catalst</a:t>
            </a:r>
            <a:endParaRPr lang="en-US" sz="3200" dirty="0">
              <a:latin typeface="Cambria" panose="02040503050406030204" pitchFamily="18" charset="0"/>
            </a:endParaRP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Tabor/Franklin </a:t>
            </a:r>
            <a:r>
              <a:rPr lang="en-US" sz="3200" i="1" dirty="0">
                <a:latin typeface="Cambria" panose="02040503050406030204" pitchFamily="18" charset="0"/>
              </a:rPr>
              <a:t>www.highschool.bfwpub.com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Open Intro   </a:t>
            </a:r>
            <a:r>
              <a:rPr lang="en-US" sz="3200" i="1" dirty="0">
                <a:latin typeface="Cambria" panose="02040503050406030204" pitchFamily="18" charset="0"/>
              </a:rPr>
              <a:t>www.openintro.org</a:t>
            </a:r>
            <a:endParaRPr lang="en-US" sz="3200" dirty="0"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580" y="2102868"/>
            <a:ext cx="75101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737768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s://www.openintro.org/img/subjects/stat_book_covers_00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3" t="22205" r="37147" b="21901"/>
          <a:stretch/>
        </p:blipFill>
        <p:spPr bwMode="auto">
          <a:xfrm>
            <a:off x="6839076" y="5302838"/>
            <a:ext cx="797077" cy="103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ATALYST co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003" y="3175886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370" y="4084843"/>
            <a:ext cx="71221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38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dirty="0"/>
              <a:t>Sampling Distribution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4864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loud 5"/>
          <p:cNvSpPr/>
          <p:nvPr/>
        </p:nvSpPr>
        <p:spPr>
          <a:xfrm>
            <a:off x="3962400" y="1600200"/>
            <a:ext cx="3048000" cy="1371600"/>
          </a:xfrm>
          <a:prstGeom prst="cloud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1905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Population</a:t>
            </a:r>
          </a:p>
        </p:txBody>
      </p:sp>
      <p:cxnSp>
        <p:nvCxnSpPr>
          <p:cNvPr id="9" name="Straight Connector 8"/>
          <p:cNvCxnSpPr>
            <a:stCxn id="6" idx="1"/>
          </p:cNvCxnSpPr>
          <p:nvPr/>
        </p:nvCxnSpPr>
        <p:spPr>
          <a:xfrm>
            <a:off x="5486400" y="2970340"/>
            <a:ext cx="0" cy="251606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5900" y="5410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µ</a:t>
            </a:r>
          </a:p>
        </p:txBody>
      </p:sp>
      <p:sp>
        <p:nvSpPr>
          <p:cNvPr id="16" name="Oval 15"/>
          <p:cNvSpPr/>
          <p:nvPr/>
        </p:nvSpPr>
        <p:spPr>
          <a:xfrm>
            <a:off x="9448800" y="680140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9456722" y="5989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9369959" y="6324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609122" y="6142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9761522" y="6294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9913922" y="6446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066322" y="6599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218722" y="6751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371122" y="6904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523522" y="7056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0675922" y="7208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828322" y="7361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980722" y="7513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1133122" y="7666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1285522" y="7818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9634396" y="5624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1437922" y="7970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1590322" y="8123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1742722" y="8275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1895122" y="8428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2047522" y="8580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2199922" y="8732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9786796" y="5777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9939196" y="5929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10091596" y="6082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10243996" y="6234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10396396" y="6386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548796" y="6539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10701196" y="6691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10853596" y="6844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11005996" y="6996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11158396" y="7148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1310796" y="7301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11463196" y="7453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11615596" y="7606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11767996" y="7758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1920396" y="7910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12072796" y="8063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12225196" y="8215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12377596" y="8368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12529996" y="8520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80657" y="2281473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BUT, in practice we don’t see the “tree” or all of the “seeds” – we only have ONE seed</a:t>
            </a:r>
          </a:p>
        </p:txBody>
      </p:sp>
    </p:spTree>
    <p:extLst>
      <p:ext uri="{BB962C8B-B14F-4D97-AF65-F5344CB8AC3E}">
        <p14:creationId xmlns:p14="http://schemas.microsoft.com/office/powerpoint/2010/main" val="362492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83 -0.59681 L -0.34583 -0.2081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504 -0.47861 L -0.50504 -0.0899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382 -0.52741 L -0.40382 -0.1387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50081 L -0.55503 -0.11219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67 -0.52302 L -0.4967 -0.1344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837 -0.54523 L -0.53837 -0.15661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836 -0.56743 L -0.38836 -0.17881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7 -0.58964 L -0.5967 -0.20102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04 -0.61185 L -0.48004 -0.22323 " pathEditMode="relative" rAng="0" ptsTypes="AA">
                                      <p:cBhvr>
                                        <p:cTn id="50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0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7 -0.65625 L -0.5967 -0.26764 " pathEditMode="relative" rAng="0" ptsTypes="AA">
                                      <p:cBhvr>
                                        <p:cTn id="5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0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68957 L -0.55503 -0.30095 " pathEditMode="relative" rAng="0" ptsTypes="AA">
                                      <p:cBhvr>
                                        <p:cTn id="5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40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4 -0.70067 L -0.55504 -0.31206 " pathEditMode="relative" rAng="0" ptsTypes="AA">
                                      <p:cBhvr>
                                        <p:cTn id="5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0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336 -0.72287 L -0.61336 -0.33426 " pathEditMode="relative" rAng="0" ptsTypes="AA">
                                      <p:cBhvr>
                                        <p:cTn id="6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7 -0.73398 L -0.5467 -0.34536 " pathEditMode="relative" rAng="0" ptsTypes="AA">
                                      <p:cBhvr>
                                        <p:cTn id="6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30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76729 L -0.63004 -0.37868 " pathEditMode="relative" rAng="0" ptsTypes="AA">
                                      <p:cBhvr>
                                        <p:cTn id="6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60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948 -0.4254 L -0.54948 -0.03678 " pathEditMode="relative" rAng="0" ptsTypes="AA">
                                      <p:cBhvr>
                                        <p:cTn id="7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900"/>
                            </p:stCondLst>
                            <p:childTnLst>
                              <p:par>
                                <p:cTn id="7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836 -0.76729 L -0.83836 -0.38977 " pathEditMode="relative" rAng="0" ptsTypes="AA">
                                      <p:cBhvr>
                                        <p:cTn id="7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200"/>
                            </p:stCondLst>
                            <p:childTnLst>
                              <p:par>
                                <p:cTn id="7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7 -0.8117 L -0.4967 -0.40088 " pathEditMode="relative" rAng="0" ptsTypes="AA">
                                      <p:cBhvr>
                                        <p:cTn id="7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67 -0.83391 L -0.6467 -0.4453 " pathEditMode="relative" rAng="0" ptsTypes="AA">
                                      <p:cBhvr>
                                        <p:cTn id="8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80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17 -0.86722 L -0.7217 -0.4786 " pathEditMode="relative" rAng="0" ptsTypes="AA">
                                      <p:cBhvr>
                                        <p:cTn id="8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10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503 -0.87832 L -0.8717 -0.4675 " pathEditMode="relative" rAng="0" ptsTypes="AA">
                                      <p:cBhvr>
                                        <p:cTn id="8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400"/>
                            </p:stCondLst>
                            <p:childTnLst>
                              <p:par>
                                <p:cTn id="8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92274 L -0.58837 -0.50081 " pathEditMode="relative" rAng="0" ptsTypes="AA">
                                      <p:cBhvr>
                                        <p:cTn id="8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21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700"/>
                            </p:stCondLst>
                            <p:childTnLst>
                              <p:par>
                                <p:cTn id="9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48 -0.45871 L -0.37448 -0.07009 " pathEditMode="relative" rAng="0" ptsTypes="AA">
                                      <p:cBhvr>
                                        <p:cTn id="9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782 -0.49202 L -0.35782 -0.0812 " pathEditMode="relative" rAng="0" ptsTypes="AA">
                                      <p:cBhvr>
                                        <p:cTn id="9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300"/>
                            </p:stCondLst>
                            <p:childTnLst>
                              <p:par>
                                <p:cTn id="9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114 -0.49202 L -0.63281 -0.1145 " pathEditMode="relative" rAng="0" ptsTypes="AA">
                                      <p:cBhvr>
                                        <p:cTn id="98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781 -0.52533 L -0.60781 -0.13671 " pathEditMode="relative" rAng="0" ptsTypes="AA">
                                      <p:cBhvr>
                                        <p:cTn id="101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70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448 -0.58085 L -0.57448 -0.19223 " pathEditMode="relative" rAng="0" ptsTypes="AA">
                                      <p:cBhvr>
                                        <p:cTn id="104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900"/>
                            </p:stCondLst>
                            <p:childTnLst>
                              <p:par>
                                <p:cTn id="10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81 -0.60305 L -0.50781 -0.21443 " pathEditMode="relative" rAng="0" ptsTypes="AA">
                                      <p:cBhvr>
                                        <p:cTn id="107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100"/>
                            </p:stCondLst>
                            <p:childTnLst>
                              <p:par>
                                <p:cTn id="10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15 -0.58085 L -0.69115 -0.19223 " pathEditMode="relative" rAng="0" ptsTypes="AA">
                                      <p:cBhvr>
                                        <p:cTn id="110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300"/>
                            </p:stCondLst>
                            <p:childTnLst>
                              <p:par>
                                <p:cTn id="1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62526 L -0.64948 -0.23665 " pathEditMode="relative" rAng="0" ptsTypes="AA">
                                      <p:cBhvr>
                                        <p:cTn id="113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281 -0.68077 L -0.58281 -0.29216 " pathEditMode="relative" rAng="0" ptsTypes="AA">
                                      <p:cBhvr>
                                        <p:cTn id="11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700"/>
                            </p:stCondLst>
                            <p:childTnLst>
                              <p:par>
                                <p:cTn id="1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615 -0.70298 L -0.61615 -0.31437 " pathEditMode="relative" rAng="0" ptsTypes="AA">
                                      <p:cBhvr>
                                        <p:cTn id="11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900"/>
                            </p:stCondLst>
                            <p:childTnLst>
                              <p:par>
                                <p:cTn id="1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72519 L -0.64948 -0.33658 " pathEditMode="relative" rAng="0" ptsTypes="AA">
                                      <p:cBhvr>
                                        <p:cTn id="122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100"/>
                            </p:stCondLst>
                            <p:childTnLst>
                              <p:par>
                                <p:cTn id="1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948 -0.71458 L -0.90781 -0.3037 " pathEditMode="relative" rAng="0" ptsTypes="AA">
                                      <p:cBhvr>
                                        <p:cTn id="125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300"/>
                            </p:stCondLst>
                            <p:childTnLst>
                              <p:par>
                                <p:cTn id="1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781 -0.79181 L -0.46615 -0.32547 " pathEditMode="relative" rAng="0" ptsTypes="AA">
                                      <p:cBhvr>
                                        <p:cTn id="128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33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50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782 -0.7585 L -0.90782 -0.34768 " pathEditMode="relative" rAng="0" ptsTypes="AA">
                                      <p:cBhvr>
                                        <p:cTn id="131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700"/>
                            </p:stCondLst>
                            <p:childTnLst>
                              <p:par>
                                <p:cTn id="1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114 -0.7807 L -0.64114 -0.39209 " pathEditMode="relative" rAng="0" ptsTypes="AA">
                                      <p:cBhvr>
                                        <p:cTn id="134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900"/>
                            </p:stCondLst>
                            <p:childTnLst>
                              <p:par>
                                <p:cTn id="1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3281 -0.84733 L -0.89115 -0.40319 " pathEditMode="relative" rAng="0" ptsTypes="AA">
                                      <p:cBhvr>
                                        <p:cTn id="137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22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100"/>
                            </p:stCondLst>
                            <p:childTnLst>
                              <p:par>
                                <p:cTn id="13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15 -0.84733 L -0.79115 -0.45871 " pathEditMode="relative" rAng="0" ptsTypes="AA">
                                      <p:cBhvr>
                                        <p:cTn id="140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300"/>
                            </p:stCondLst>
                            <p:childTnLst>
                              <p:par>
                                <p:cTn id="14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448 -0.84732 L -0.67448 -0.45871 " pathEditMode="relative" rAng="0" ptsTypes="AA">
                                      <p:cBhvr>
                                        <p:cTn id="143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615 -0.88064 L -0.86615 -0.49202 " pathEditMode="relative" rAng="0" ptsTypes="AA">
                                      <p:cBhvr>
                                        <p:cTn id="146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dirty="0"/>
              <a:t>Bootstrap Distribution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4864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loud 5"/>
          <p:cNvSpPr/>
          <p:nvPr/>
        </p:nvSpPr>
        <p:spPr>
          <a:xfrm>
            <a:off x="2819400" y="1600200"/>
            <a:ext cx="3048000" cy="1371600"/>
          </a:xfrm>
          <a:prstGeom prst="cloud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1808946"/>
            <a:ext cx="262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Bootstrap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“Population”</a:t>
            </a:r>
          </a:p>
        </p:txBody>
      </p:sp>
      <p:cxnSp>
        <p:nvCxnSpPr>
          <p:cNvPr id="9" name="Straight Connector 8"/>
          <p:cNvCxnSpPr>
            <a:stCxn id="6" idx="1"/>
          </p:cNvCxnSpPr>
          <p:nvPr/>
        </p:nvCxnSpPr>
        <p:spPr>
          <a:xfrm>
            <a:off x="4343400" y="2970340"/>
            <a:ext cx="0" cy="251606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8384641" y="680140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392563" y="5989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305800" y="6324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544963" y="6142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697363" y="6294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849763" y="6446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9002163" y="6599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9154563" y="6751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9306963" y="6904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9459363" y="7056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9611763" y="7208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9764163" y="7361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9916563" y="7513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068963" y="7666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221363" y="7818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570237" y="5624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373763" y="7970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0526163" y="8123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0678563" y="8275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0830963" y="8428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0983363" y="8580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1135763" y="8732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8722637" y="5777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8875037" y="5929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9027437" y="6082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9179837" y="6234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9332237" y="6386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9484637" y="6539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9637037" y="6691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9789437" y="6844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9941837" y="6996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10094237" y="7148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0246637" y="7301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10399037" y="7453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10551437" y="7606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10703837" y="7758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0856237" y="7910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11008637" y="8063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11161037" y="8215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11313437" y="8368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11465837" y="8520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8537041" y="695380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46" y="5463783"/>
            <a:ext cx="9144000" cy="137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What can we do with just one seed?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31242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Calibri"/>
              </a:rPr>
              <a:t>Grow a NEW tree!</a:t>
            </a:r>
          </a:p>
        </p:txBody>
      </p:sp>
      <p:sp>
        <p:nvSpPr>
          <p:cNvPr id="61" name="Oval 60"/>
          <p:cNvSpPr/>
          <p:nvPr/>
        </p:nvSpPr>
        <p:spPr>
          <a:xfrm>
            <a:off x="4305300" y="5372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038600" y="5421175"/>
                <a:ext cx="533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421175"/>
                <a:ext cx="533400" cy="58477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02274" y="1639668"/>
                <a:ext cx="2525163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Estimate the distribution and variability (SE)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’s from the bootstraps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274" y="1639668"/>
                <a:ext cx="2525163" cy="2246769"/>
              </a:xfrm>
              <a:prstGeom prst="rect">
                <a:avLst/>
              </a:prstGeom>
              <a:blipFill rotWithShape="1">
                <a:blip r:embed="rId4"/>
                <a:stretch>
                  <a:fillRect l="-5072" t="-2439" r="-6522" b="-6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4560212" y="5723087"/>
            <a:ext cx="1485900" cy="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2676525" y="5713562"/>
            <a:ext cx="1371600" cy="1241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5900" y="5410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5773" y="5930681"/>
            <a:ext cx="7155254" cy="95410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Use the bootstrap errors that we CAN see to estimate the sampling errors that we CAN’T see. </a:t>
            </a:r>
          </a:p>
        </p:txBody>
      </p:sp>
    </p:spTree>
    <p:extLst>
      <p:ext uri="{BB962C8B-B14F-4D97-AF65-F5344CB8AC3E}">
        <p14:creationId xmlns:p14="http://schemas.microsoft.com/office/powerpoint/2010/main" val="72561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83 -0.59681 L -0.34583 -0.2081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504 -0.47861 L -0.50504 -0.08999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382 -0.52741 L -0.40382 -0.13879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50081 L -0.55503 -0.11219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67 -0.52302 L -0.4967 -0.134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837 -0.54523 L -0.53837 -0.15661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836 -0.56743 L -0.38836 -0.17881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7 -0.58964 L -0.5967 -0.20102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04 -0.61185 L -0.48004 -0.22323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7 -0.65625 L -0.5967 -0.26764 " pathEditMode="relative" rAng="0" ptsTypes="AA">
                                      <p:cBhvr>
                                        <p:cTn id="63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70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68957 L -0.55503 -0.30095 " pathEditMode="relative" rAng="0" ptsTypes="AA">
                                      <p:cBhvr>
                                        <p:cTn id="6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900"/>
                            </p:stCondLst>
                            <p:childTnLst>
                              <p:par>
                                <p:cTn id="6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4 -0.70067 L -0.55504 -0.31206 " pathEditMode="relative" rAng="0" ptsTypes="AA">
                                      <p:cBhvr>
                                        <p:cTn id="6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100"/>
                            </p:stCondLst>
                            <p:childTnLst>
                              <p:par>
                                <p:cTn id="7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336 -0.72287 L -0.61336 -0.33426 " pathEditMode="relative" rAng="0" ptsTypes="AA">
                                      <p:cBhvr>
                                        <p:cTn id="72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300"/>
                            </p:stCondLst>
                            <p:childTnLst>
                              <p:par>
                                <p:cTn id="7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7 -0.73398 L -0.5467 -0.34536 " pathEditMode="relative" rAng="0" ptsTypes="AA">
                                      <p:cBhvr>
                                        <p:cTn id="75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76729 L -0.63004 -0.37868 " pathEditMode="relative" rAng="0" ptsTypes="AA">
                                      <p:cBhvr>
                                        <p:cTn id="78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70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948 -0.4254 L -0.54948 -0.03678 " pathEditMode="relative" rAng="0" ptsTypes="AA">
                                      <p:cBhvr>
                                        <p:cTn id="81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900"/>
                            </p:stCondLst>
                            <p:childTnLst>
                              <p:par>
                                <p:cTn id="8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836 -0.76729 L -0.83836 -0.38977 " pathEditMode="relative" rAng="0" ptsTypes="AA">
                                      <p:cBhvr>
                                        <p:cTn id="84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100"/>
                            </p:stCondLst>
                            <p:childTnLst>
                              <p:par>
                                <p:cTn id="8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7 -0.8117 L -0.4967 -0.40088 " pathEditMode="relative" rAng="0" ptsTypes="AA">
                                      <p:cBhvr>
                                        <p:cTn id="87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67 -0.83391 L -0.6467 -0.4453 " pathEditMode="relative" rAng="0" ptsTypes="AA">
                                      <p:cBhvr>
                                        <p:cTn id="90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17 -0.86722 L -0.7217 -0.4786 " pathEditMode="relative" rAng="0" ptsTypes="AA">
                                      <p:cBhvr>
                                        <p:cTn id="93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70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503 -0.87832 L -0.8717 -0.4675 " pathEditMode="relative" rAng="0" ptsTypes="AA">
                                      <p:cBhvr>
                                        <p:cTn id="96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900"/>
                            </p:stCondLst>
                            <p:childTnLst>
                              <p:par>
                                <p:cTn id="9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92274 L -0.58837 -0.50081 " pathEditMode="relative" rAng="0" ptsTypes="AA">
                                      <p:cBhvr>
                                        <p:cTn id="99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21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100"/>
                            </p:stCondLst>
                            <p:childTnLst>
                              <p:par>
                                <p:cTn id="10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48 -0.45871 L -0.37448 -0.07009 " pathEditMode="relative" rAng="0" ptsTypes="AA">
                                      <p:cBhvr>
                                        <p:cTn id="102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300"/>
                            </p:stCondLst>
                            <p:childTnLst>
                              <p:par>
                                <p:cTn id="10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782 -0.49202 L -0.35782 -0.0812 " pathEditMode="relative" rAng="0" ptsTypes="AA">
                                      <p:cBhvr>
                                        <p:cTn id="10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114 -0.49202 L -0.63281 -0.1145 " pathEditMode="relative" rAng="0" ptsTypes="AA">
                                      <p:cBhvr>
                                        <p:cTn id="108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60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781 -0.52533 L -0.60781 -0.13671 " pathEditMode="relative" rAng="0" ptsTypes="AA">
                                      <p:cBhvr>
                                        <p:cTn id="111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700"/>
                            </p:stCondLst>
                            <p:childTnLst>
                              <p:par>
                                <p:cTn id="1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448 -0.58085 L -0.57448 -0.19223 " pathEditMode="relative" rAng="0" ptsTypes="AA">
                                      <p:cBhvr>
                                        <p:cTn id="114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1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81 -0.60305 L -0.50781 -0.21443 " pathEditMode="relative" rAng="0" ptsTypes="AA">
                                      <p:cBhvr>
                                        <p:cTn id="117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90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15 -0.58085 L -0.69115 -0.19223 " pathEditMode="relative" rAng="0" ptsTypes="AA">
                                      <p:cBhvr>
                                        <p:cTn id="120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62526 L -0.64948 -0.23665 " pathEditMode="relative" rAng="0" ptsTypes="AA">
                                      <p:cBhvr>
                                        <p:cTn id="123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10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281 -0.68077 L -0.58281 -0.29216 " pathEditMode="relative" rAng="0" ptsTypes="AA">
                                      <p:cBhvr>
                                        <p:cTn id="126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200"/>
                            </p:stCondLst>
                            <p:childTnLst>
                              <p:par>
                                <p:cTn id="12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615 -0.70298 L -0.61615 -0.31437 " pathEditMode="relative" rAng="0" ptsTypes="AA">
                                      <p:cBhvr>
                                        <p:cTn id="129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300"/>
                            </p:stCondLst>
                            <p:childTnLst>
                              <p:par>
                                <p:cTn id="13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72519 L -0.64948 -0.33658 " pathEditMode="relative" rAng="0" ptsTypes="AA">
                                      <p:cBhvr>
                                        <p:cTn id="132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400"/>
                            </p:stCondLst>
                            <p:childTnLst>
                              <p:par>
                                <p:cTn id="13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982 -0.71458 L -0.90816 -0.3037 " pathEditMode="relative" rAng="0" ptsTypes="AA">
                                      <p:cBhvr>
                                        <p:cTn id="135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781 -0.79181 L -0.46615 -0.32547 " pathEditMode="relative" rAng="0" ptsTypes="AA">
                                      <p:cBhvr>
                                        <p:cTn id="138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33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60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782 -0.7585 L -0.90782 -0.34768 " pathEditMode="relative" rAng="0" ptsTypes="AA">
                                      <p:cBhvr>
                                        <p:cTn id="141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700"/>
                            </p:stCondLst>
                            <p:childTnLst>
                              <p:par>
                                <p:cTn id="14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114 -0.7807 L -0.64114 -0.39209 " pathEditMode="relative" rAng="0" ptsTypes="AA">
                                      <p:cBhvr>
                                        <p:cTn id="144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800"/>
                            </p:stCondLst>
                            <p:childTnLst>
                              <p:par>
                                <p:cTn id="14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3281 -0.84733 L -0.89115 -0.40319 " pathEditMode="relative" rAng="0" ptsTypes="AA">
                                      <p:cBhvr>
                                        <p:cTn id="147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22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900"/>
                            </p:stCondLst>
                            <p:childTnLst>
                              <p:par>
                                <p:cTn id="14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15 -0.84733 L -0.79115 -0.45871 " pathEditMode="relative" rAng="0" ptsTypes="AA">
                                      <p:cBhvr>
                                        <p:cTn id="150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9000"/>
                            </p:stCondLst>
                            <p:childTnLst>
                              <p:par>
                                <p:cTn id="15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448 -0.84732 L -0.67448 -0.45871 " pathEditMode="relative" rAng="0" ptsTypes="AA">
                                      <p:cBhvr>
                                        <p:cTn id="153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615 -0.88064 L -0.86615 -0.49202 " pathEditMode="relative" rAng="0" ptsTypes="AA">
                                      <p:cBhvr>
                                        <p:cTn id="156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200"/>
                            </p:stCondLst>
                            <p:childTnLst>
                              <p:par>
                                <p:cTn id="15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18 -0.61944 L -0.34618 -0.23078 " pathEditMode="relative" rAng="0" ptsTypes="AA">
                                      <p:cBhvr>
                                        <p:cTn id="159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3" grpId="0"/>
      <p:bldP spid="60" grpId="0" animBg="1"/>
      <p:bldP spid="8" grpId="0" animBg="1"/>
      <p:bldP spid="10" grpId="0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Golden Rule of Bootstraps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676400"/>
            <a:ext cx="7467600" cy="3785652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black"/>
                </a:solidFill>
                <a:latin typeface="Calibri"/>
              </a:rPr>
              <a:t>The </a:t>
            </a:r>
            <a:r>
              <a:rPr lang="en-US" sz="4800" b="1" i="1" dirty="0">
                <a:solidFill>
                  <a:prstClr val="black"/>
                </a:solidFill>
                <a:latin typeface="Calibri"/>
              </a:rPr>
              <a:t>bootstrap statistics </a:t>
            </a:r>
            <a:r>
              <a:rPr lang="en-US" sz="4800" dirty="0">
                <a:solidFill>
                  <a:prstClr val="black"/>
                </a:solidFill>
                <a:latin typeface="Calibri"/>
              </a:rPr>
              <a:t>are to the </a:t>
            </a:r>
            <a:r>
              <a:rPr lang="en-US" sz="4800" b="1" i="1" dirty="0">
                <a:solidFill>
                  <a:prstClr val="black"/>
                </a:solidFill>
                <a:latin typeface="Calibri"/>
              </a:rPr>
              <a:t>original statistic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black"/>
                </a:solidFill>
                <a:latin typeface="Calibri"/>
              </a:rPr>
              <a:t>as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black"/>
                </a:solidFill>
                <a:latin typeface="Calibri"/>
              </a:rPr>
              <a:t>the </a:t>
            </a:r>
            <a:r>
              <a:rPr lang="en-US" sz="4800" b="1" i="1" dirty="0">
                <a:solidFill>
                  <a:prstClr val="black"/>
                </a:solidFill>
                <a:latin typeface="Calibri"/>
              </a:rPr>
              <a:t>original statistic</a:t>
            </a:r>
            <a:r>
              <a:rPr lang="en-US" sz="4800" dirty="0">
                <a:solidFill>
                  <a:prstClr val="black"/>
                </a:solidFill>
                <a:latin typeface="Calibri"/>
              </a:rPr>
              <a:t> is to the </a:t>
            </a:r>
            <a:r>
              <a:rPr lang="en-US" sz="4800" b="1" i="1" dirty="0">
                <a:solidFill>
                  <a:prstClr val="black"/>
                </a:solidFill>
                <a:latin typeface="Calibri"/>
              </a:rPr>
              <a:t>population parameter</a:t>
            </a:r>
            <a:r>
              <a:rPr lang="en-US" sz="48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37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164" y="0"/>
            <a:ext cx="8229600" cy="1143000"/>
          </a:xfrm>
        </p:spPr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950259"/>
            <a:ext cx="88571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bootstrap approach is a way to introduce students to the main ideas of confidence intervals, while requiring only minimal background knowledge of sampling and summary statistics.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methods are easily generalized to lots of parameter situations.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Use of the bootstrap distribution appeals to visual learners.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Some technology (e.g. StatKey) is needed.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Techniques lead smoothly into traditional methods.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836" y="6032799"/>
            <a:ext cx="4132730" cy="646331"/>
          </a:xfrm>
          <a:prstGeom prst="rect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Thanks for Listening!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81377" y="5840058"/>
            <a:ext cx="46169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hlinkClick r:id="rId2"/>
              </a:rPr>
              <a:t>rlock@stlawu.edu</a:t>
            </a:r>
            <a:endParaRPr lang="en-US" sz="3200" dirty="0"/>
          </a:p>
          <a:p>
            <a:pPr algn="ctr"/>
            <a:r>
              <a:rPr lang="en-US" sz="3200" dirty="0">
                <a:hlinkClick r:id="rId3"/>
              </a:rPr>
              <a:t>lock5stat.com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528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3937" y="1631575"/>
            <a:ext cx="6325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Thanks for listening!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9254" y="1497368"/>
            <a:ext cx="6820524" cy="115424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83636" y="3243708"/>
            <a:ext cx="46169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hlinkClick r:id="rId3"/>
              </a:rPr>
              <a:t>rlock@stlawu.edu</a:t>
            </a:r>
            <a:endParaRPr lang="en-US" sz="3600" dirty="0"/>
          </a:p>
          <a:p>
            <a:pPr algn="ctr"/>
            <a:endParaRPr lang="en-US" sz="3600" dirty="0"/>
          </a:p>
          <a:p>
            <a:pPr algn="ctr"/>
            <a:r>
              <a:rPr lang="en-US" sz="3600" dirty="0">
                <a:hlinkClick r:id="rId4"/>
              </a:rPr>
              <a:t>lock5stat.com</a:t>
            </a:r>
            <a:r>
              <a:rPr lang="en-US" sz="3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3962"/>
            <a:ext cx="7772400" cy="1470025"/>
          </a:xfrm>
        </p:spPr>
        <p:txBody>
          <a:bodyPr/>
          <a:lstStyle/>
          <a:p>
            <a:r>
              <a:rPr lang="en-US" b="1" dirty="0"/>
              <a:t>Intro Stat – Revised Topics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371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 Descriptive Statistics – one and two samples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9812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 Normal distributions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5908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 Data production (samples/experiments)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3276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 Sampling distributions (mean/proportion)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4038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 Confidence intervals (means/proportions)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4724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 Hypothesis tests (means/proportions)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54102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 ANOVA for several means, Inference for regression,  Chi-square tests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2590801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 Data production (samples/experiments)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2438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 Bootstrap confidence intervals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" y="30480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 Randomization-based hypothesis tests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3581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 Normal distributions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2438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Bootstrap confidence intervals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0480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Randomization-based hypothesis tests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" y="1371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 Descriptive Statistics – one and two samples</a:t>
            </a:r>
          </a:p>
        </p:txBody>
      </p:sp>
    </p:spTree>
    <p:extLst>
      <p:ext uri="{BB962C8B-B14F-4D97-AF65-F5344CB8AC3E}">
        <p14:creationId xmlns:p14="http://schemas.microsoft.com/office/powerpoint/2010/main" val="4248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3.33333E-6 0.0777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8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3.33333E-6 -0.175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3962"/>
            <a:ext cx="7772400" cy="1470025"/>
          </a:xfrm>
        </p:spPr>
        <p:txBody>
          <a:bodyPr/>
          <a:lstStyle/>
          <a:p>
            <a:r>
              <a:rPr lang="en-US" b="1" dirty="0"/>
              <a:t>Intro Stat – Revised Topics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4038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 Confidence intervals (means/proportions)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4724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 Hypothesis tests (means/proportions)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54102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 ANOVA for several means, Inference for regression,  Chi-square tests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137591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 Data production (samples/experiments)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3561736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 Normal distributions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248941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Bootstrap confidence intervals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082287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Randomization-based hypothesis tests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" y="1917047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 Descriptive Statistics – one and two samples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91613" y="3074185"/>
            <a:ext cx="7669161" cy="5928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4129" y="3854123"/>
            <a:ext cx="8197645" cy="2308324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See the April 7, 2016 AMATYC Webinar on “Teaching Introductory Statistics with Simulation-Base Inference” </a:t>
            </a:r>
          </a:p>
          <a:p>
            <a:pPr algn="ctr"/>
            <a:r>
              <a:rPr lang="en-US" sz="3600" dirty="0"/>
              <a:t>by Allan Rossman and Beth Chance</a:t>
            </a:r>
          </a:p>
        </p:txBody>
      </p:sp>
    </p:spTree>
    <p:extLst>
      <p:ext uri="{BB962C8B-B14F-4D97-AF65-F5344CB8AC3E}">
        <p14:creationId xmlns:p14="http://schemas.microsoft.com/office/powerpoint/2010/main" val="180767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3962"/>
            <a:ext cx="7772400" cy="1470025"/>
          </a:xfrm>
        </p:spPr>
        <p:txBody>
          <a:bodyPr/>
          <a:lstStyle/>
          <a:p>
            <a:r>
              <a:rPr lang="en-US" b="1" dirty="0"/>
              <a:t>Intro Stat – Revised Topics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4038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 Confidence intervals (means/proportions)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4724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 Hypothesis tests (means/proportions)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54102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 ANOVA for several means, Inference for regression,  Chi-square tests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137591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 Data production (samples/experiments)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3561736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 Normal distributions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248941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Bootstrap confidence intervals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082287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Randomization-based hypothesis tests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" y="1917047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 Descriptive Statistics – one and two samples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91613" y="2480938"/>
            <a:ext cx="7669161" cy="5928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2955" y="3704391"/>
            <a:ext cx="8197645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See the rest of THIS webinar!</a:t>
            </a:r>
          </a:p>
        </p:txBody>
      </p:sp>
    </p:spTree>
    <p:extLst>
      <p:ext uri="{BB962C8B-B14F-4D97-AF65-F5344CB8AC3E}">
        <p14:creationId xmlns:p14="http://schemas.microsoft.com/office/powerpoint/2010/main" val="186629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584"/>
            <a:ext cx="8229600" cy="1143000"/>
          </a:xfrm>
        </p:spPr>
        <p:txBody>
          <a:bodyPr/>
          <a:lstStyle/>
          <a:p>
            <a:r>
              <a:rPr lang="en-US" dirty="0"/>
              <a:t>Questions to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50584"/>
            <a:ext cx="8458200" cy="522055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What is bootstrapping?</a:t>
            </a:r>
          </a:p>
          <a:p>
            <a:pPr>
              <a:spcBef>
                <a:spcPts val="1200"/>
              </a:spcBef>
            </a:pPr>
            <a:r>
              <a:rPr lang="en-US" dirty="0"/>
              <a:t> How can we use bootstrapping to find confidence intervals?</a:t>
            </a:r>
          </a:p>
          <a:p>
            <a:pPr>
              <a:spcBef>
                <a:spcPts val="1200"/>
              </a:spcBef>
            </a:pPr>
            <a:r>
              <a:rPr lang="en-US" dirty="0"/>
              <a:t>Can bootstrapping be made accessible to intro statistics students?</a:t>
            </a:r>
          </a:p>
          <a:p>
            <a:pPr>
              <a:spcBef>
                <a:spcPts val="1200"/>
              </a:spcBef>
            </a:pPr>
            <a:r>
              <a:rPr lang="en-US" dirty="0"/>
              <a:t>Can it be used as a way to </a:t>
            </a:r>
            <a:r>
              <a:rPr lang="en-US" i="1" dirty="0"/>
              <a:t>introduce </a:t>
            </a:r>
            <a:r>
              <a:rPr lang="en-US" dirty="0"/>
              <a:t>students to key ideas of confidence intervals?</a:t>
            </a:r>
          </a:p>
          <a:p>
            <a:pPr>
              <a:spcBef>
                <a:spcPts val="1200"/>
              </a:spcBef>
            </a:pPr>
            <a:r>
              <a:rPr lang="en-US" dirty="0"/>
              <a:t>Why does bootstrapping work?</a:t>
            </a:r>
          </a:p>
          <a:p>
            <a:pPr>
              <a:spcBef>
                <a:spcPts val="1200"/>
              </a:spcBef>
            </a:pPr>
            <a:r>
              <a:rPr lang="en-US" dirty="0"/>
              <a:t>What about traditional methods?  </a:t>
            </a:r>
          </a:p>
        </p:txBody>
      </p:sp>
    </p:spTree>
    <p:extLst>
      <p:ext uri="{BB962C8B-B14F-4D97-AF65-F5344CB8AC3E}">
        <p14:creationId xmlns:p14="http://schemas.microsoft.com/office/powerpoint/2010/main" val="353162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817" y="154413"/>
            <a:ext cx="8229600" cy="1143000"/>
          </a:xfrm>
        </p:spPr>
        <p:txBody>
          <a:bodyPr/>
          <a:lstStyle/>
          <a:p>
            <a:r>
              <a:rPr lang="en-US" dirty="0"/>
              <a:t>Where are we in the course?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998" y="1867954"/>
            <a:ext cx="8485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Data Production: </a:t>
            </a:r>
            <a:r>
              <a:rPr lang="en-US" sz="2800" dirty="0"/>
              <a:t>Random sampling, random assignment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638" y="1189389"/>
            <a:ext cx="3262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Students have seen…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998" y="3026955"/>
            <a:ext cx="180609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Graphical </a:t>
            </a:r>
          </a:p>
          <a:p>
            <a:pPr>
              <a:spcAft>
                <a:spcPts val="600"/>
              </a:spcAft>
            </a:pPr>
            <a:r>
              <a:rPr lang="en-US" sz="2800" b="1" dirty="0"/>
              <a:t>Displays: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56998" y="4628547"/>
            <a:ext cx="316107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Summary </a:t>
            </a:r>
          </a:p>
          <a:p>
            <a:pPr>
              <a:spcAft>
                <a:spcPts val="600"/>
              </a:spcAft>
            </a:pPr>
            <a:r>
              <a:rPr lang="en-US" sz="2800" b="1" dirty="0"/>
              <a:t>Statistics: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097" y="2802863"/>
            <a:ext cx="1721411" cy="1453625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46555" y="4503176"/>
                <a:ext cx="5997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555" y="4503176"/>
                <a:ext cx="599768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24034" y="5369470"/>
                <a:ext cx="5997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034" y="5369470"/>
                <a:ext cx="599768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03753" y="5369470"/>
                <a:ext cx="25917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000" b="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753" y="5369470"/>
                <a:ext cx="2591728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03753" y="4503176"/>
                <a:ext cx="25917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000" b="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753" y="4503176"/>
                <a:ext cx="2591728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746400" y="4533490"/>
                <a:ext cx="77276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40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400" y="4533490"/>
                <a:ext cx="77276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55210" y="5470946"/>
                <a:ext cx="77276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4000" b="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210" y="5470946"/>
                <a:ext cx="772760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4558" y="2730226"/>
            <a:ext cx="2000373" cy="1507836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322194" y="5470946"/>
                <a:ext cx="77276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40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194" y="5470946"/>
                <a:ext cx="772760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97795" y="4533490"/>
                <a:ext cx="77276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𝑚𝑒𝑑𝑖𝑎𝑛</m:t>
                      </m:r>
                    </m:oMath>
                  </m:oMathPara>
                </a14:m>
                <a:endParaRPr lang="en-US" sz="40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795" y="4533490"/>
                <a:ext cx="772760" cy="707886"/>
              </a:xfrm>
              <a:prstGeom prst="rect">
                <a:avLst/>
              </a:prstGeom>
              <a:blipFill>
                <a:blip r:embed="rId11"/>
                <a:stretch>
                  <a:fillRect r="-132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350025" y="6230139"/>
            <a:ext cx="674492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How accurate are these estimates?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07413" y="2761841"/>
            <a:ext cx="1988468" cy="14762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227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3126</TotalTime>
  <Words>1795</Words>
  <Application>Microsoft Office PowerPoint</Application>
  <PresentationFormat>On-screen Show (4:3)</PresentationFormat>
  <Paragraphs>311</Paragraphs>
  <Slides>44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Equation</vt:lpstr>
      <vt:lpstr>Bootstraps An Intuitive Introduction to Confidence Intervals</vt:lpstr>
      <vt:lpstr>PowerPoint Presentation</vt:lpstr>
      <vt:lpstr>Two Approaches to Inference</vt:lpstr>
      <vt:lpstr>Simulation-Based Inference (SBI) Projects</vt:lpstr>
      <vt:lpstr>Intro Stat – Revised Topics </vt:lpstr>
      <vt:lpstr>Intro Stat – Revised Topics </vt:lpstr>
      <vt:lpstr>Intro Stat – Revised Topics </vt:lpstr>
      <vt:lpstr>Questions to Address</vt:lpstr>
      <vt:lpstr>Where are we in the course?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Producing a Sampling Distribution</vt:lpstr>
      <vt:lpstr>PowerPoint Presentation</vt:lpstr>
      <vt:lpstr>Bootstrapping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Bootstrap Distribution for Mustang Price Means</vt:lpstr>
      <vt:lpstr>How do we get a CI from the bootstrap distribution? </vt:lpstr>
      <vt:lpstr>PowerPoint Presentation</vt:lpstr>
      <vt:lpstr>How do we get a CI from the bootstrap distribution? </vt:lpstr>
      <vt:lpstr>95% CI via Percentiles</vt:lpstr>
      <vt:lpstr>99% CI via Percentiles</vt:lpstr>
      <vt:lpstr>PowerPoint Presentation</vt:lpstr>
      <vt:lpstr>PowerPoint Presentation</vt:lpstr>
      <vt:lpstr>PowerPoint Presentation</vt:lpstr>
      <vt:lpstr>Bootstrap distribution for p ̂</vt:lpstr>
      <vt:lpstr>PowerPoint Presentation</vt:lpstr>
      <vt:lpstr>Transition to Traditional Methods</vt:lpstr>
      <vt:lpstr>Normal Distribution</vt:lpstr>
      <vt:lpstr>PowerPoint Presentation</vt:lpstr>
      <vt:lpstr>Formulas for SE</vt:lpstr>
      <vt:lpstr>Verifying with Bootstraps</vt:lpstr>
      <vt:lpstr>PowerPoint Presentation</vt:lpstr>
      <vt:lpstr>Sampling Distribution</vt:lpstr>
      <vt:lpstr>Bootstrap Distribution</vt:lpstr>
      <vt:lpstr>Golden Rule of Bootstraps</vt:lpstr>
      <vt:lpstr>Final Thoughts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Give your data the boot:   What is bootstrapping  and Why does it matter?</dc:title>
  <dc:creator>Patti</dc:creator>
  <cp:lastModifiedBy>Robin</cp:lastModifiedBy>
  <cp:revision>217</cp:revision>
  <cp:lastPrinted>2016-12-06T16:15:16Z</cp:lastPrinted>
  <dcterms:created xsi:type="dcterms:W3CDTF">2010-10-14T16:11:16Z</dcterms:created>
  <dcterms:modified xsi:type="dcterms:W3CDTF">2016-12-06T17:18:51Z</dcterms:modified>
</cp:coreProperties>
</file>